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ms-office.chartcolorstyle+xml" PartName="/ppt/charts/colors4.xml"/>
  <Override ContentType="application/vnd.ms-office.chartcolorstyle+xml" PartName="/ppt/charts/colors1.xml"/>
  <Override ContentType="application/vnd.ms-office.chartcolorstyle+xml" PartName="/ppt/charts/colors2.xml"/>
  <Override ContentType="application/vnd.ms-office.chartcolorstyle+xml" PartName="/ppt/charts/colors3.xml"/>
  <Override ContentType="application/vnd.openxmlformats-officedocument.theme+xml" PartName="/ppt/theme/theme1.xml"/>
  <Override ContentType="application/vnd.openxmlformats-officedocument.theme+xml" PartName="/ppt/theme/theme2.xml"/>
  <Override ContentType="application/vnd.openxmlformats-officedocument.drawingml.chart+xml" PartName="/ppt/charts/chart3.xml"/>
  <Override ContentType="application/vnd.openxmlformats-officedocument.drawingml.chart+xml" PartName="/ppt/charts/chart2.xml"/>
  <Override ContentType="application/vnd.openxmlformats-officedocument.drawingml.chart+xml" PartName="/ppt/charts/chart4.xml"/>
  <Override ContentType="application/vnd.openxmlformats-officedocument.drawingml.chart+xml" PartName="/ppt/charts/chart1.xml"/>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ms-office.chartstyle+xml" PartName="/ppt/charts/style3.xml"/>
  <Override ContentType="application/vnd.ms-office.chartstyle+xml" PartName="/ppt/charts/style4.xml"/>
  <Override ContentType="application/vnd.ms-office.chartstyle+xml" PartName="/ppt/charts/style1.xml"/>
  <Override ContentType="application/vnd.ms-office.chartstyle+xml" PartName="/ppt/charts/style2.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6858000" cx="12192000"/>
  <p:notesSz cx="6858000" cy="9144000"/>
  <p:embeddedFontLst>
    <p:embeddedFont>
      <p:font typeface="Roboto"/>
      <p:regular r:id="rId16"/>
      <p:bold r:id="rId17"/>
      <p:italic r:id="rId18"/>
      <p:boldItalic r:id="rId19"/>
    </p:embeddedFont>
    <p:embeddedFont>
      <p:font typeface="Noto Sans Symbols"/>
      <p:regular r:id="rId20"/>
      <p:bold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GoogleSlidesCustomDataVersion2">
      <go:slidesCustomData xmlns:go="http://customooxmlschemas.google.com/" r:id="rId22" roundtripDataSignature="AMtx7mjCtHiMKNXtbYEPA5+9lfiK6qWFH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NotoSansSymbols-regular.fntdata"/><Relationship Id="rId11" Type="http://schemas.openxmlformats.org/officeDocument/2006/relationships/slide" Target="slides/slide6.xml"/><Relationship Id="rId22" Type="http://customschemas.google.com/relationships/presentationmetadata" Target="metadata"/><Relationship Id="rId10" Type="http://schemas.openxmlformats.org/officeDocument/2006/relationships/slide" Target="slides/slide5.xml"/><Relationship Id="rId21" Type="http://schemas.openxmlformats.org/officeDocument/2006/relationships/font" Target="fonts/NotoSansSymbols-bold.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Roboto-bold.fntdata"/><Relationship Id="rId16" Type="http://schemas.openxmlformats.org/officeDocument/2006/relationships/font" Target="fonts/Roboto-regular.fntdata"/><Relationship Id="rId5" Type="http://schemas.openxmlformats.org/officeDocument/2006/relationships/notesMaster" Target="notesMasters/notesMaster1.xml"/><Relationship Id="rId19" Type="http://schemas.openxmlformats.org/officeDocument/2006/relationships/font" Target="fonts/Roboto-boldItalic.fntdata"/><Relationship Id="rId6" Type="http://schemas.openxmlformats.org/officeDocument/2006/relationships/slide" Target="slides/slide1.xml"/><Relationship Id="rId18" Type="http://schemas.openxmlformats.org/officeDocument/2006/relationships/font" Target="fonts/Roboto-italic.fntdata"/><Relationship Id="rId7" Type="http://schemas.openxmlformats.org/officeDocument/2006/relationships/slide" Target="slides/slide2.xml"/><Relationship Id="rId8" Type="http://schemas.openxmlformats.org/officeDocument/2006/relationships/slide" Target="slides/slide3.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oleObject" Target="file:///F:\EVAS%20DATORS\ERASMUS%20LDASA%20SOCIAL%20DEATH%20PREVENTION\ACTIVITY%202\APTAUJAS\Figure%201%20Awareness%20based%20Q.xlsx" TargetMode="External"/></Relationships>
</file>

<file path=ppt/charts/_rels/chart2.xml.rels><?xml version="1.0" encoding="UTF-8" standalone="yes"?><Relationships xmlns="http://schemas.openxmlformats.org/package/2006/relationships"><Relationship Id="rId1" Type="http://schemas.microsoft.com/office/2011/relationships/chartStyle" Target="style2.xml"/><Relationship Id="rId2" Type="http://schemas.microsoft.com/office/2011/relationships/chartColorStyle" Target="colors2.xml"/><Relationship Id="rId3" Type="http://schemas.openxmlformats.org/officeDocument/2006/relationships/oleObject" Target="file:///F:\EVAS%20DATORS\ERASMUS%20LDASA%20SOCIAL%20DEATH%20PREVENTION\ACTIVITY%202\APTAUJAS\Awareness%20based%20questions.xlsx" TargetMode="External"/></Relationships>
</file>

<file path=ppt/charts/_rels/chart3.xml.rels><?xml version="1.0" encoding="UTF-8" standalone="yes"?><Relationships xmlns="http://schemas.openxmlformats.org/package/2006/relationships"><Relationship Id="rId1" Type="http://schemas.microsoft.com/office/2011/relationships/chartStyle" Target="style3.xml"/><Relationship Id="rId2" Type="http://schemas.microsoft.com/office/2011/relationships/chartColorStyle" Target="colors3.xml"/><Relationship Id="rId3" Type="http://schemas.openxmlformats.org/officeDocument/2006/relationships/oleObject" Target="file:///F:\EVAS%20DATORS\ERASMUS%20LDASA%20SOCIAL%20DEATH%20PREVENTION\ACTIVITY%202\APTAUJAS\Awareness%20based%20questions.xlsx" TargetMode="External"/></Relationships>
</file>

<file path=ppt/charts/_rels/chart4.xml.rels><?xml version="1.0" encoding="UTF-8" standalone="yes"?><Relationships xmlns="http://schemas.openxmlformats.org/package/2006/relationships"><Relationship Id="rId1" Type="http://schemas.microsoft.com/office/2011/relationships/chartStyle" Target="style4.xml"/><Relationship Id="rId2" Type="http://schemas.microsoft.com/office/2011/relationships/chartColorStyle" Target="colors4.xml"/><Relationship Id="rId3" Type="http://schemas.openxmlformats.org/officeDocument/2006/relationships/oleObject" Target="Darbgr&#257;mata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1400" b="0" i="0" u="none" strike="noStrike" kern="1200" spc="0" baseline="0">
                <a:solidFill>
                  <a:schemeClr val="tx1">
                    <a:lumMod val="65000"/>
                    <a:lumOff val="35000"/>
                  </a:schemeClr>
                </a:solidFill>
                <a:latin typeface="Calibri" panose="020F0502020204030204" pitchFamily="34" charset="0"/>
                <a:ea typeface="+mn-ea"/>
                <a:cs typeface="Calibri" panose="020F0502020204030204" pitchFamily="34" charset="0"/>
              </a:defRPr>
            </a:pPr>
            <a:r>
              <a:rPr lang="lv-LV"/>
              <a:t>Awareness of Social Death: Breakdown by Target Groups</a:t>
            </a:r>
          </a:p>
        </c:rich>
      </c:tx>
      <c:overlay val="0"/>
      <c:spPr>
        <a:noFill/>
        <a:ln>
          <a:noFill/>
        </a:ln>
        <a:effectLst/>
      </c:spPr>
      <c:txPr>
        <a:bodyPr rot="0" spcFirstLastPara="1" vertOverflow="ellipsis" vert="horz" wrap="square" anchor="ctr" anchorCtr="1"/>
        <a:lstStyle/>
        <a:p>
          <a:pPr algn="ctr">
            <a:defRPr sz="1400" b="0" i="0" u="none" strike="noStrike" kern="1200" spc="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lv-LV"/>
        </a:p>
      </c:txPr>
    </c:title>
    <c:autoTitleDeleted val="0"/>
    <c:plotArea>
      <c:layout>
        <c:manualLayout>
          <c:layoutTarget val="inner"/>
          <c:xMode val="edge"/>
          <c:yMode val="edge"/>
          <c:x val="0.26046881375912462"/>
          <c:y val="0.20548536084152269"/>
          <c:w val="0.64587604984085623"/>
          <c:h val="0.51360337059105776"/>
        </c:manualLayout>
      </c:layout>
      <c:barChart>
        <c:barDir val="bar"/>
        <c:grouping val="stacked"/>
        <c:varyColors val="0"/>
        <c:ser>
          <c:idx val="0"/>
          <c:order val="0"/>
          <c:tx>
            <c:strRef>
              <c:f>Lapa1!$B$1</c:f>
              <c:strCache>
                <c:ptCount val="1"/>
                <c:pt idx="0">
                  <c:v>"Yes"</c:v>
                </c:pt>
              </c:strCache>
            </c:strRef>
          </c:tx>
          <c:spPr>
            <a:solidFill>
              <a:schemeClr val="accent1"/>
            </a:solidFill>
            <a:ln>
              <a:noFill/>
            </a:ln>
            <a:effectLst/>
          </c:spPr>
          <c:invertIfNegative val="0"/>
          <c:cat>
            <c:strRef>
              <c:f>Lapa1!$A$2:$A$5</c:f>
              <c:strCache>
                <c:ptCount val="4"/>
                <c:pt idx="0">
                  <c:v>Adult Educators</c:v>
                </c:pt>
                <c:pt idx="1">
                  <c:v>Adult Learners</c:v>
                </c:pt>
                <c:pt idx="2">
                  <c:v>Employed Adults</c:v>
                </c:pt>
                <c:pt idx="3">
                  <c:v>SME Representatives</c:v>
                </c:pt>
              </c:strCache>
            </c:strRef>
          </c:cat>
          <c:val>
            <c:numRef>
              <c:f>Lapa1!$B$2:$B$5</c:f>
              <c:numCache>
                <c:formatCode>0.00%</c:formatCode>
                <c:ptCount val="4"/>
                <c:pt idx="0">
                  <c:v>0.438</c:v>
                </c:pt>
                <c:pt idx="1">
                  <c:v>0.30199999999999999</c:v>
                </c:pt>
                <c:pt idx="2">
                  <c:v>0.34200000000000003</c:v>
                </c:pt>
                <c:pt idx="3">
                  <c:v>0.371</c:v>
                </c:pt>
              </c:numCache>
            </c:numRef>
          </c:val>
          <c:extLst>
            <c:ext xmlns:c16="http://schemas.microsoft.com/office/drawing/2014/chart" uri="{C3380CC4-5D6E-409C-BE32-E72D297353CC}">
              <c16:uniqueId val="{00000000-FCA3-4D0D-B491-0CB398DAB186}"/>
            </c:ext>
          </c:extLst>
        </c:ser>
        <c:ser>
          <c:idx val="1"/>
          <c:order val="1"/>
          <c:tx>
            <c:strRef>
              <c:f>Lapa1!$C$1</c:f>
              <c:strCache>
                <c:ptCount val="1"/>
                <c:pt idx="0">
                  <c:v>"No"</c:v>
                </c:pt>
              </c:strCache>
            </c:strRef>
          </c:tx>
          <c:spPr>
            <a:solidFill>
              <a:schemeClr val="accent2"/>
            </a:solidFill>
            <a:ln>
              <a:noFill/>
            </a:ln>
            <a:effectLst/>
          </c:spPr>
          <c:invertIfNegative val="0"/>
          <c:cat>
            <c:strRef>
              <c:f>Lapa1!$A$2:$A$5</c:f>
              <c:strCache>
                <c:ptCount val="4"/>
                <c:pt idx="0">
                  <c:v>Adult Educators</c:v>
                </c:pt>
                <c:pt idx="1">
                  <c:v>Adult Learners</c:v>
                </c:pt>
                <c:pt idx="2">
                  <c:v>Employed Adults</c:v>
                </c:pt>
                <c:pt idx="3">
                  <c:v>SME Representatives</c:v>
                </c:pt>
              </c:strCache>
            </c:strRef>
          </c:cat>
          <c:val>
            <c:numRef>
              <c:f>Lapa1!$C$2:$C$5</c:f>
              <c:numCache>
                <c:formatCode>0.00%</c:formatCode>
                <c:ptCount val="4"/>
                <c:pt idx="0">
                  <c:v>0.56200000000000006</c:v>
                </c:pt>
                <c:pt idx="1">
                  <c:v>0.69799999999999995</c:v>
                </c:pt>
                <c:pt idx="2">
                  <c:v>0.65800000000000003</c:v>
                </c:pt>
                <c:pt idx="3">
                  <c:v>0.629</c:v>
                </c:pt>
              </c:numCache>
            </c:numRef>
          </c:val>
          <c:extLst>
            <c:ext xmlns:c16="http://schemas.microsoft.com/office/drawing/2014/chart" uri="{C3380CC4-5D6E-409C-BE32-E72D297353CC}">
              <c16:uniqueId val="{00000001-FCA3-4D0D-B491-0CB398DAB186}"/>
            </c:ext>
          </c:extLst>
        </c:ser>
        <c:dLbls>
          <c:showLegendKey val="0"/>
          <c:showVal val="0"/>
          <c:showCatName val="0"/>
          <c:showSerName val="0"/>
          <c:showPercent val="0"/>
          <c:showBubbleSize val="0"/>
        </c:dLbls>
        <c:gapWidth val="150"/>
        <c:overlap val="100"/>
        <c:axId val="676784688"/>
        <c:axId val="676785048"/>
      </c:barChart>
      <c:catAx>
        <c:axId val="67678468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lv-LV"/>
          </a:p>
        </c:txPr>
        <c:crossAx val="676785048"/>
        <c:crosses val="autoZero"/>
        <c:auto val="1"/>
        <c:lblAlgn val="ctr"/>
        <c:lblOffset val="100"/>
        <c:noMultiLvlLbl val="0"/>
      </c:catAx>
      <c:valAx>
        <c:axId val="676785048"/>
        <c:scaling>
          <c:orientation val="minMax"/>
        </c:scaling>
        <c:delete val="0"/>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lv-LV"/>
          </a:p>
        </c:txPr>
        <c:crossAx val="676784688"/>
        <c:crosses val="autoZero"/>
        <c:crossBetween val="between"/>
      </c:valAx>
      <c:spPr>
        <a:noFill/>
        <a:ln>
          <a:noFill/>
        </a:ln>
        <a:effectLst/>
      </c:spPr>
    </c:plotArea>
    <c:legend>
      <c:legendPos val="b"/>
      <c:layout>
        <c:manualLayout>
          <c:xMode val="edge"/>
          <c:yMode val="edge"/>
          <c:x val="0.40968156331706135"/>
          <c:y val="0.89018047162709324"/>
          <c:w val="0.17551830973143712"/>
          <c:h val="5.8139941809599381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Calibri" panose="020F0502020204030204" pitchFamily="34" charset="0"/>
              <a:ea typeface="+mn-ea"/>
              <a:cs typeface="Calibri" panose="020F0502020204030204" pitchFamily="34" charset="0"/>
            </a:defRPr>
          </a:pPr>
          <a:endParaRPr lang="lv-LV"/>
        </a:p>
      </c:txPr>
    </c:legend>
    <c:plotVisOnly val="1"/>
    <c:dispBlanksAs val="gap"/>
    <c:showDLblsOverMax val="0"/>
  </c:chart>
  <c:spPr>
    <a:noFill/>
    <a:ln>
      <a:noFill/>
    </a:ln>
    <a:effectLst/>
  </c:spPr>
  <c:txPr>
    <a:bodyPr/>
    <a:lstStyle/>
    <a:p>
      <a:pPr>
        <a:defRPr>
          <a:latin typeface="Calibri" panose="020F0502020204030204" pitchFamily="34" charset="0"/>
          <a:cs typeface="Calibri" panose="020F0502020204030204" pitchFamily="34" charset="0"/>
        </a:defRPr>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cap="all" spc="50" baseline="0">
                <a:solidFill>
                  <a:schemeClr val="tx1">
                    <a:lumMod val="65000"/>
                    <a:lumOff val="35000"/>
                  </a:schemeClr>
                </a:solidFill>
                <a:latin typeface="+mn-lt"/>
                <a:ea typeface="+mn-ea"/>
                <a:cs typeface="+mn-cs"/>
              </a:defRPr>
            </a:pPr>
            <a:r>
              <a:rPr lang="lv-LV" sz="1200" b="1" i="0" u="none" strike="noStrike" cap="all" baseline="0">
                <a:solidFill>
                  <a:schemeClr val="tx1">
                    <a:lumMod val="50000"/>
                    <a:lumOff val="50000"/>
                  </a:schemeClr>
                </a:solidFill>
                <a:effectLst/>
              </a:rPr>
              <a:t>Is Social Death Preventable?</a:t>
            </a:r>
            <a:endParaRPr lang="lv-LV" sz="1200" b="1" i="0">
              <a:solidFill>
                <a:schemeClr val="tx1">
                  <a:lumMod val="50000"/>
                  <a:lumOff val="50000"/>
                </a:schemeClr>
              </a:solidFill>
            </a:endParaRPr>
          </a:p>
        </c:rich>
      </c:tx>
      <c:layout>
        <c:manualLayout>
          <c:xMode val="edge"/>
          <c:yMode val="edge"/>
          <c:x val="0.21723600174978128"/>
          <c:y val="2.7777777777777776E-2"/>
        </c:manualLayout>
      </c:layout>
      <c:overlay val="0"/>
      <c:spPr>
        <a:noFill/>
        <a:ln>
          <a:noFill/>
        </a:ln>
        <a:effectLst/>
      </c:spPr>
      <c:txPr>
        <a:bodyPr rot="0" spcFirstLastPara="1" vertOverflow="ellipsis" vert="horz" wrap="square" anchor="ctr" anchorCtr="1"/>
        <a:lstStyle/>
        <a:p>
          <a:pPr>
            <a:defRPr sz="1400" b="1" i="0" u="none" strike="noStrike" kern="1200" cap="all" spc="50" baseline="0">
              <a:solidFill>
                <a:schemeClr val="tx1">
                  <a:lumMod val="65000"/>
                  <a:lumOff val="35000"/>
                </a:schemeClr>
              </a:solidFill>
              <a:latin typeface="+mn-lt"/>
              <a:ea typeface="+mn-ea"/>
              <a:cs typeface="+mn-cs"/>
            </a:defRPr>
          </a:pPr>
          <a:endParaRPr lang="lv-LV"/>
        </a:p>
      </c:txPr>
    </c:title>
    <c:autoTitleDeleted val="0"/>
    <c:plotArea>
      <c:layout/>
      <c:pieChart>
        <c:varyColors val="1"/>
        <c:ser>
          <c:idx val="0"/>
          <c:order val="0"/>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CD38-4BC0-BEFB-3C716AB5C7D5}"/>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CD38-4BC0-BEFB-3C716AB5C7D5}"/>
              </c:ext>
            </c:extLst>
          </c:dPt>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lt1"/>
                    </a:solidFill>
                    <a:latin typeface="+mn-lt"/>
                    <a:ea typeface="+mn-ea"/>
                    <a:cs typeface="+mn-cs"/>
                  </a:defRPr>
                </a:pPr>
                <a:endParaRPr lang="lv-LV"/>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Lapa1!$K$10:$K$11</c:f>
              <c:strCache>
                <c:ptCount val="2"/>
                <c:pt idx="0">
                  <c:v>Yes</c:v>
                </c:pt>
                <c:pt idx="1">
                  <c:v>No</c:v>
                </c:pt>
              </c:strCache>
            </c:strRef>
          </c:cat>
          <c:val>
            <c:numRef>
              <c:f>Lapa1!$L$10:$L$11</c:f>
              <c:numCache>
                <c:formatCode>General</c:formatCode>
                <c:ptCount val="2"/>
                <c:pt idx="0">
                  <c:v>141</c:v>
                </c:pt>
                <c:pt idx="1">
                  <c:v>7</c:v>
                </c:pt>
              </c:numCache>
            </c:numRef>
          </c:val>
          <c:extLst>
            <c:ext xmlns:c16="http://schemas.microsoft.com/office/drawing/2014/chart" uri="{C3380CC4-5D6E-409C-BE32-E72D297353CC}">
              <c16:uniqueId val="{00000004-CD38-4BC0-BEFB-3C716AB5C7D5}"/>
            </c:ext>
          </c:extLst>
        </c:ser>
        <c:dLbls>
          <c:dLblPos val="inEnd"/>
          <c:showLegendKey val="0"/>
          <c:showVal val="0"/>
          <c:showCatName val="0"/>
          <c:showSerName val="0"/>
          <c:showPercent val="1"/>
          <c:showBubbleSize val="0"/>
          <c:showLeaderLines val="1"/>
        </c:dLbls>
        <c:firstSliceAng val="0"/>
      </c:pieChart>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200" i="0">
                <a:solidFill>
                  <a:schemeClr val="tx2"/>
                </a:solidFill>
                <a:effectLst/>
              </a:rPr>
              <a:t>Social Death Prevention Strategies: Awareness Across Groups</a:t>
            </a:r>
          </a:p>
        </c:rich>
      </c:tx>
      <c:layout>
        <c:manualLayout>
          <c:xMode val="edge"/>
          <c:yMode val="edge"/>
          <c:x val="0.27978022863276475"/>
          <c:y val="0.75914038515210713"/>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bar"/>
        <c:grouping val="clustered"/>
        <c:varyColors val="0"/>
        <c:ser>
          <c:idx val="1"/>
          <c:order val="1"/>
          <c:tx>
            <c:strRef>
              <c:f>Lapa1!$N$137</c:f>
              <c:strCache>
                <c:ptCount val="1"/>
                <c:pt idx="0">
                  <c:v>Yes</c:v>
                </c:pt>
              </c:strCache>
            </c:strRef>
          </c:tx>
          <c:spPr>
            <a:solidFill>
              <a:schemeClr val="accent2"/>
            </a:solidFill>
            <a:ln>
              <a:noFill/>
            </a:ln>
            <a:effectLst/>
          </c:spPr>
          <c:invertIfNegative val="0"/>
          <c:cat>
            <c:strRef>
              <c:f>Lapa1!$L$138:$L$141</c:f>
              <c:strCache>
                <c:ptCount val="4"/>
                <c:pt idx="0">
                  <c:v>Adult educators</c:v>
                </c:pt>
                <c:pt idx="1">
                  <c:v>Adult learners</c:v>
                </c:pt>
                <c:pt idx="2">
                  <c:v>Employed adults</c:v>
                </c:pt>
                <c:pt idx="3">
                  <c:v>SME representatives</c:v>
                </c:pt>
              </c:strCache>
            </c:strRef>
          </c:cat>
          <c:val>
            <c:numRef>
              <c:f>Lapa1!$N$138:$N$141</c:f>
              <c:numCache>
                <c:formatCode>General</c:formatCode>
                <c:ptCount val="4"/>
                <c:pt idx="0">
                  <c:v>5</c:v>
                </c:pt>
                <c:pt idx="1">
                  <c:v>7</c:v>
                </c:pt>
                <c:pt idx="2">
                  <c:v>13</c:v>
                </c:pt>
                <c:pt idx="3">
                  <c:v>13</c:v>
                </c:pt>
              </c:numCache>
            </c:numRef>
          </c:val>
          <c:extLst>
            <c:ext xmlns:c16="http://schemas.microsoft.com/office/drawing/2014/chart" uri="{C3380CC4-5D6E-409C-BE32-E72D297353CC}">
              <c16:uniqueId val="{00000000-FDF6-4D19-9147-4FD8B7D3AC33}"/>
            </c:ext>
          </c:extLst>
        </c:ser>
        <c:ser>
          <c:idx val="2"/>
          <c:order val="2"/>
          <c:tx>
            <c:strRef>
              <c:f>Lapa1!$O$137</c:f>
              <c:strCache>
                <c:ptCount val="1"/>
                <c:pt idx="0">
                  <c:v>No</c:v>
                </c:pt>
              </c:strCache>
            </c:strRef>
          </c:tx>
          <c:spPr>
            <a:solidFill>
              <a:schemeClr val="accent1"/>
            </a:solidFill>
            <a:ln>
              <a:noFill/>
            </a:ln>
            <a:effectLst/>
          </c:spPr>
          <c:invertIfNegative val="0"/>
          <c:cat>
            <c:strRef>
              <c:f>Lapa1!$L$138:$L$141</c:f>
              <c:strCache>
                <c:ptCount val="4"/>
                <c:pt idx="0">
                  <c:v>Adult educators</c:v>
                </c:pt>
                <c:pt idx="1">
                  <c:v>Adult learners</c:v>
                </c:pt>
                <c:pt idx="2">
                  <c:v>Employed adults</c:v>
                </c:pt>
                <c:pt idx="3">
                  <c:v>SME representatives</c:v>
                </c:pt>
              </c:strCache>
            </c:strRef>
          </c:cat>
          <c:val>
            <c:numRef>
              <c:f>Lapa1!$O$138:$O$141</c:f>
              <c:numCache>
                <c:formatCode>General</c:formatCode>
                <c:ptCount val="4"/>
                <c:pt idx="0">
                  <c:v>27</c:v>
                </c:pt>
                <c:pt idx="1">
                  <c:v>36</c:v>
                </c:pt>
                <c:pt idx="2">
                  <c:v>25</c:v>
                </c:pt>
                <c:pt idx="3">
                  <c:v>22</c:v>
                </c:pt>
              </c:numCache>
            </c:numRef>
          </c:val>
          <c:extLst>
            <c:ext xmlns:c16="http://schemas.microsoft.com/office/drawing/2014/chart" uri="{C3380CC4-5D6E-409C-BE32-E72D297353CC}">
              <c16:uniqueId val="{00000001-FDF6-4D19-9147-4FD8B7D3AC33}"/>
            </c:ext>
          </c:extLst>
        </c:ser>
        <c:dLbls>
          <c:showLegendKey val="0"/>
          <c:showVal val="0"/>
          <c:showCatName val="0"/>
          <c:showSerName val="0"/>
          <c:showPercent val="0"/>
          <c:showBubbleSize val="0"/>
        </c:dLbls>
        <c:gapWidth val="182"/>
        <c:axId val="585222952"/>
        <c:axId val="585224032"/>
        <c:extLst>
          <c:ext xmlns:c15="http://schemas.microsoft.com/office/drawing/2012/chart" uri="{02D57815-91ED-43cb-92C2-25804820EDAC}">
            <c15:filteredBarSeries>
              <c15:ser>
                <c:idx val="0"/>
                <c:order val="0"/>
                <c:tx>
                  <c:strRef>
                    <c:extLst>
                      <c:ext uri="{02D57815-91ED-43cb-92C2-25804820EDAC}">
                        <c15:formulaRef>
                          <c15:sqref>Lapa1!$M$137</c15:sqref>
                        </c15:formulaRef>
                      </c:ext>
                    </c:extLst>
                    <c:strCache>
                      <c:ptCount val="1"/>
                    </c:strCache>
                  </c:strRef>
                </c:tx>
                <c:spPr>
                  <a:solidFill>
                    <a:schemeClr val="accent1"/>
                  </a:solidFill>
                  <a:ln>
                    <a:noFill/>
                  </a:ln>
                  <a:effectLst/>
                </c:spPr>
                <c:invertIfNegative val="0"/>
                <c:cat>
                  <c:strRef>
                    <c:extLst>
                      <c:ext uri="{02D57815-91ED-43cb-92C2-25804820EDAC}">
                        <c15:formulaRef>
                          <c15:sqref>Lapa1!$L$138:$L$141</c15:sqref>
                        </c15:formulaRef>
                      </c:ext>
                    </c:extLst>
                    <c:strCache>
                      <c:ptCount val="4"/>
                      <c:pt idx="0">
                        <c:v>Adult educators</c:v>
                      </c:pt>
                      <c:pt idx="1">
                        <c:v>Adult learners</c:v>
                      </c:pt>
                      <c:pt idx="2">
                        <c:v>Employed adults</c:v>
                      </c:pt>
                      <c:pt idx="3">
                        <c:v>SME representatives</c:v>
                      </c:pt>
                    </c:strCache>
                  </c:strRef>
                </c:cat>
                <c:val>
                  <c:numRef>
                    <c:extLst>
                      <c:ext uri="{02D57815-91ED-43cb-92C2-25804820EDAC}">
                        <c15:formulaRef>
                          <c15:sqref>Lapa1!$M$138:$M$141</c15:sqref>
                        </c15:formulaRef>
                      </c:ext>
                    </c:extLst>
                    <c:numCache>
                      <c:formatCode>General</c:formatCode>
                      <c:ptCount val="4"/>
                    </c:numCache>
                  </c:numRef>
                </c:val>
                <c:extLst>
                  <c:ext xmlns:c16="http://schemas.microsoft.com/office/drawing/2014/chart" uri="{C3380CC4-5D6E-409C-BE32-E72D297353CC}">
                    <c16:uniqueId val="{00000002-FDF6-4D19-9147-4FD8B7D3AC33}"/>
                  </c:ext>
                </c:extLst>
              </c15:ser>
            </c15:filteredBarSeries>
          </c:ext>
        </c:extLst>
      </c:barChart>
      <c:catAx>
        <c:axId val="58522295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585224032"/>
        <c:crosses val="autoZero"/>
        <c:auto val="1"/>
        <c:lblAlgn val="ctr"/>
        <c:lblOffset val="100"/>
        <c:noMultiLvlLbl val="0"/>
      </c:catAx>
      <c:valAx>
        <c:axId val="58522403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5852229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v-LV"/>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GB" sz="1400" b="1" i="0" u="none" strike="noStrike" baseline="0">
                <a:effectLst/>
              </a:rPr>
              <a:t>A Belief in Preventing Social Death</a:t>
            </a:r>
            <a:endParaRPr lang="lv-LV" i="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bar"/>
        <c:grouping val="clustered"/>
        <c:varyColors val="0"/>
        <c:ser>
          <c:idx val="1"/>
          <c:order val="1"/>
          <c:tx>
            <c:strRef>
              <c:f>Lapa1!$D$14</c:f>
              <c:strCache>
                <c:ptCount val="1"/>
                <c:pt idx="0">
                  <c:v>Yes, i can</c:v>
                </c:pt>
              </c:strCache>
            </c:strRef>
          </c:tx>
          <c:spPr>
            <a:solidFill>
              <a:schemeClr val="accent2"/>
            </a:solidFill>
            <a:ln>
              <a:noFill/>
            </a:ln>
            <a:effectLst/>
          </c:spPr>
          <c:invertIfNegative val="0"/>
          <c:cat>
            <c:strRef>
              <c:f>Lapa1!$B$15:$B$18</c:f>
              <c:strCache>
                <c:ptCount val="4"/>
                <c:pt idx="0">
                  <c:v>Adult educators</c:v>
                </c:pt>
                <c:pt idx="1">
                  <c:v>Adult Learners</c:v>
                </c:pt>
                <c:pt idx="2">
                  <c:v>Employed Adults</c:v>
                </c:pt>
                <c:pt idx="3">
                  <c:v>SME Representatives</c:v>
                </c:pt>
              </c:strCache>
            </c:strRef>
          </c:cat>
          <c:val>
            <c:numRef>
              <c:f>Lapa1!$D$15:$D$18</c:f>
              <c:numCache>
                <c:formatCode>General</c:formatCode>
                <c:ptCount val="4"/>
                <c:pt idx="0">
                  <c:v>28</c:v>
                </c:pt>
                <c:pt idx="1">
                  <c:v>36</c:v>
                </c:pt>
                <c:pt idx="2">
                  <c:v>35</c:v>
                </c:pt>
                <c:pt idx="3">
                  <c:v>31</c:v>
                </c:pt>
              </c:numCache>
            </c:numRef>
          </c:val>
          <c:extLst>
            <c:ext xmlns:c16="http://schemas.microsoft.com/office/drawing/2014/chart" uri="{C3380CC4-5D6E-409C-BE32-E72D297353CC}">
              <c16:uniqueId val="{00000000-44E4-4279-9D35-4EBEC193C51E}"/>
            </c:ext>
          </c:extLst>
        </c:ser>
        <c:ser>
          <c:idx val="2"/>
          <c:order val="2"/>
          <c:tx>
            <c:strRef>
              <c:f>Lapa1!$E$14</c:f>
              <c:strCache>
                <c:ptCount val="1"/>
                <c:pt idx="0">
                  <c:v>No, i cannot</c:v>
                </c:pt>
              </c:strCache>
            </c:strRef>
          </c:tx>
          <c:spPr>
            <a:solidFill>
              <a:schemeClr val="accent3"/>
            </a:solidFill>
            <a:ln>
              <a:noFill/>
            </a:ln>
            <a:effectLst/>
          </c:spPr>
          <c:invertIfNegative val="0"/>
          <c:cat>
            <c:strRef>
              <c:f>Lapa1!$B$15:$B$18</c:f>
              <c:strCache>
                <c:ptCount val="4"/>
                <c:pt idx="0">
                  <c:v>Adult educators</c:v>
                </c:pt>
                <c:pt idx="1">
                  <c:v>Adult Learners</c:v>
                </c:pt>
                <c:pt idx="2">
                  <c:v>Employed Adults</c:v>
                </c:pt>
                <c:pt idx="3">
                  <c:v>SME Representatives</c:v>
                </c:pt>
              </c:strCache>
            </c:strRef>
          </c:cat>
          <c:val>
            <c:numRef>
              <c:f>Lapa1!$E$15:$E$18</c:f>
              <c:numCache>
                <c:formatCode>General</c:formatCode>
                <c:ptCount val="4"/>
                <c:pt idx="0">
                  <c:v>4</c:v>
                </c:pt>
                <c:pt idx="1">
                  <c:v>7</c:v>
                </c:pt>
                <c:pt idx="2">
                  <c:v>3</c:v>
                </c:pt>
                <c:pt idx="3">
                  <c:v>4</c:v>
                </c:pt>
              </c:numCache>
            </c:numRef>
          </c:val>
          <c:extLst>
            <c:ext xmlns:c16="http://schemas.microsoft.com/office/drawing/2014/chart" uri="{C3380CC4-5D6E-409C-BE32-E72D297353CC}">
              <c16:uniqueId val="{00000001-44E4-4279-9D35-4EBEC193C51E}"/>
            </c:ext>
          </c:extLst>
        </c:ser>
        <c:dLbls>
          <c:showLegendKey val="0"/>
          <c:showVal val="0"/>
          <c:showCatName val="0"/>
          <c:showSerName val="0"/>
          <c:showPercent val="0"/>
          <c:showBubbleSize val="0"/>
        </c:dLbls>
        <c:gapWidth val="182"/>
        <c:axId val="540442344"/>
        <c:axId val="540444144"/>
        <c:extLst>
          <c:ext xmlns:c15="http://schemas.microsoft.com/office/drawing/2012/chart" uri="{02D57815-91ED-43cb-92C2-25804820EDAC}">
            <c15:filteredBarSeries>
              <c15:ser>
                <c:idx val="0"/>
                <c:order val="0"/>
                <c:tx>
                  <c:strRef>
                    <c:extLst>
                      <c:ext uri="{02D57815-91ED-43cb-92C2-25804820EDAC}">
                        <c15:formulaRef>
                          <c15:sqref>Lapa1!$C$14</c15:sqref>
                        </c15:formulaRef>
                      </c:ext>
                    </c:extLst>
                    <c:strCache>
                      <c:ptCount val="1"/>
                    </c:strCache>
                  </c:strRef>
                </c:tx>
                <c:spPr>
                  <a:solidFill>
                    <a:schemeClr val="accent1"/>
                  </a:solidFill>
                  <a:ln>
                    <a:noFill/>
                  </a:ln>
                  <a:effectLst/>
                </c:spPr>
                <c:invertIfNegative val="0"/>
                <c:cat>
                  <c:strRef>
                    <c:extLst>
                      <c:ext uri="{02D57815-91ED-43cb-92C2-25804820EDAC}">
                        <c15:formulaRef>
                          <c15:sqref>Lapa1!$B$15:$B$18</c15:sqref>
                        </c15:formulaRef>
                      </c:ext>
                    </c:extLst>
                    <c:strCache>
                      <c:ptCount val="4"/>
                      <c:pt idx="0">
                        <c:v>Adult educators</c:v>
                      </c:pt>
                      <c:pt idx="1">
                        <c:v>Adult Learners</c:v>
                      </c:pt>
                      <c:pt idx="2">
                        <c:v>Employed Adults</c:v>
                      </c:pt>
                      <c:pt idx="3">
                        <c:v>SME Representatives</c:v>
                      </c:pt>
                    </c:strCache>
                  </c:strRef>
                </c:cat>
                <c:val>
                  <c:numRef>
                    <c:extLst>
                      <c:ext uri="{02D57815-91ED-43cb-92C2-25804820EDAC}">
                        <c15:formulaRef>
                          <c15:sqref>Lapa1!$C$15:$C$18</c15:sqref>
                        </c15:formulaRef>
                      </c:ext>
                    </c:extLst>
                    <c:numCache>
                      <c:formatCode>General</c:formatCode>
                      <c:ptCount val="4"/>
                    </c:numCache>
                  </c:numRef>
                </c:val>
                <c:extLst>
                  <c:ext xmlns:c16="http://schemas.microsoft.com/office/drawing/2014/chart" uri="{C3380CC4-5D6E-409C-BE32-E72D297353CC}">
                    <c16:uniqueId val="{00000002-44E4-4279-9D35-4EBEC193C51E}"/>
                  </c:ext>
                </c:extLst>
              </c15:ser>
            </c15:filteredBarSeries>
          </c:ext>
        </c:extLst>
      </c:barChart>
      <c:catAx>
        <c:axId val="5404423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540444144"/>
        <c:crosses val="autoZero"/>
        <c:auto val="1"/>
        <c:lblAlgn val="ctr"/>
        <c:lblOffset val="100"/>
        <c:noMultiLvlLbl val="0"/>
      </c:catAx>
      <c:valAx>
        <c:axId val="540444144"/>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5404423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lt1"/>
    </cs:fontRef>
    <cs:defRPr sz="900"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7" name="Google Shape;137;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4" name="Google Shape;164;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6"/>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6"/>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5"/>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6"/>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6"/>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3" name="Shape 23"/>
        <p:cNvGrpSpPr/>
        <p:nvPr/>
      </p:nvGrpSpPr>
      <p:grpSpPr>
        <a:xfrm>
          <a:off x="0" y="0"/>
          <a:ext cx="0" cy="0"/>
          <a:chOff x="0" y="0"/>
          <a:chExt cx="0" cy="0"/>
        </a:xfrm>
      </p:grpSpPr>
      <p:sp>
        <p:nvSpPr>
          <p:cNvPr id="24" name="Google Shape;24;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8" name="Shape 28"/>
        <p:cNvGrpSpPr/>
        <p:nvPr/>
      </p:nvGrpSpPr>
      <p:grpSpPr>
        <a:xfrm>
          <a:off x="0" y="0"/>
          <a:ext cx="0" cy="0"/>
          <a:chOff x="0" y="0"/>
          <a:chExt cx="0" cy="0"/>
        </a:xfrm>
      </p:grpSpPr>
      <p:sp>
        <p:nvSpPr>
          <p:cNvPr id="29" name="Google Shape;29;p8"/>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8"/>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1" name="Google Shape;31;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4" name="Shape 34"/>
        <p:cNvGrpSpPr/>
        <p:nvPr/>
      </p:nvGrpSpPr>
      <p:grpSpPr>
        <a:xfrm>
          <a:off x="0" y="0"/>
          <a:ext cx="0" cy="0"/>
          <a:chOff x="0" y="0"/>
          <a:chExt cx="0" cy="0"/>
        </a:xfrm>
      </p:grpSpPr>
      <p:sp>
        <p:nvSpPr>
          <p:cNvPr id="35" name="Google Shape;35;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9"/>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9"/>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8" name="Google Shape;38;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1" name="Shape 41"/>
        <p:cNvGrpSpPr/>
        <p:nvPr/>
      </p:nvGrpSpPr>
      <p:grpSpPr>
        <a:xfrm>
          <a:off x="0" y="0"/>
          <a:ext cx="0" cy="0"/>
          <a:chOff x="0" y="0"/>
          <a:chExt cx="0" cy="0"/>
        </a:xfrm>
      </p:grpSpPr>
      <p:sp>
        <p:nvSpPr>
          <p:cNvPr id="42" name="Google Shape;42;p10"/>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0"/>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4" name="Google Shape;44;p10"/>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10"/>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6" name="Google Shape;46;p10"/>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7" name="Google Shape;47;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3"/>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3"/>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3"/>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4"/>
          <p:cNvSpPr/>
          <p:nvPr>
            <p:ph idx="2" type="pic"/>
          </p:nvPr>
        </p:nvSpPr>
        <p:spPr>
          <a:xfrm>
            <a:off x="5183188" y="987425"/>
            <a:ext cx="6172200" cy="4873625"/>
          </a:xfrm>
          <a:prstGeom prst="rect">
            <a:avLst/>
          </a:prstGeom>
          <a:noFill/>
          <a:ln>
            <a:noFill/>
          </a:ln>
        </p:spPr>
      </p:sp>
      <p:sp>
        <p:nvSpPr>
          <p:cNvPr id="64" name="Google Shape;64;p14"/>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BE4D4">
            <a:alpha val="45490"/>
          </a:srgbClr>
        </a:solidFill>
      </p:bgPr>
    </p:bg>
    <p:spTree>
      <p:nvGrpSpPr>
        <p:cNvPr id="5" name="Shape 5"/>
        <p:cNvGrpSpPr/>
        <p:nvPr/>
      </p:nvGrpSpPr>
      <p:grpSpPr>
        <a:xfrm>
          <a:off x="0" y="0"/>
          <a:ext cx="0" cy="0"/>
          <a:chOff x="0" y="0"/>
          <a:chExt cx="0" cy="0"/>
        </a:xfrm>
      </p:grpSpPr>
      <p:sp>
        <p:nvSpPr>
          <p:cNvPr id="6" name="Google Shape;6;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jpg"/><Relationship Id="rId4" Type="http://schemas.openxmlformats.org/officeDocument/2006/relationships/image" Target="../media/image1.png"/><Relationship Id="rId5" Type="http://schemas.openxmlformats.org/officeDocument/2006/relationships/image" Target="../media/image6.png"/><Relationship Id="rId6" Type="http://schemas.openxmlformats.org/officeDocument/2006/relationships/image" Target="../media/image5.png"/><Relationship Id="rId7"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1.png"/><Relationship Id="rId4" Type="http://schemas.openxmlformats.org/officeDocument/2006/relationships/image" Target="../media/image2.jpg"/><Relationship Id="rId5" Type="http://schemas.openxmlformats.org/officeDocument/2006/relationships/image" Target="../media/image6.png"/><Relationship Id="rId6" Type="http://schemas.openxmlformats.org/officeDocument/2006/relationships/image" Target="../media/image3.jpg"/><Relationship Id="rId7"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chart" Target="../charts/chart1.xml"/><Relationship Id="rId4" Type="http://schemas.openxmlformats.org/officeDocument/2006/relationships/image" Target="../media/image1.png"/><Relationship Id="rId5"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chart" Target="../charts/chart2.xml"/><Relationship Id="rId4" Type="http://schemas.openxmlformats.org/officeDocument/2006/relationships/chart" Target="../charts/chart3.xml"/><Relationship Id="rId5" Type="http://schemas.openxmlformats.org/officeDocument/2006/relationships/image" Target="../media/image1.png"/><Relationship Id="rId6"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png"/><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chart" Target="../charts/chart4.xml"/><Relationship Id="rId4" Type="http://schemas.openxmlformats.org/officeDocument/2006/relationships/image" Target="../media/image1.png"/><Relationship Id="rId5"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png"/><Relationship Id="rId4" Type="http://schemas.openxmlformats.org/officeDocument/2006/relationships/image" Target="../media/image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png"/><Relationship Id="rId4" Type="http://schemas.openxmlformats.org/officeDocument/2006/relationships/image" Target="../media/image2.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s://www.project-care.info/e-guide" TargetMode="External"/><Relationship Id="rId4" Type="http://schemas.openxmlformats.org/officeDocument/2006/relationships/image" Target="../media/image1.png"/><Relationship Id="rId5"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2"/>
          <p:cNvSpPr txBox="1"/>
          <p:nvPr/>
        </p:nvSpPr>
        <p:spPr>
          <a:xfrm>
            <a:off x="0" y="28856"/>
            <a:ext cx="12192000" cy="2554505"/>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t/>
            </a:r>
            <a:endParaRPr b="1" i="0" sz="4000" u="none" cap="none" strike="noStrike">
              <a:solidFill>
                <a:schemeClr val="dk1"/>
              </a:solidFill>
              <a:latin typeface="Calibri"/>
              <a:ea typeface="Calibri"/>
              <a:cs typeface="Calibri"/>
              <a:sym typeface="Calibri"/>
            </a:endParaRPr>
          </a:p>
          <a:p>
            <a:pPr indent="0" lvl="0" marL="0" marR="0" rtl="0" algn="ctr">
              <a:lnSpc>
                <a:spcPct val="150000"/>
              </a:lnSpc>
              <a:spcBef>
                <a:spcPts val="0"/>
              </a:spcBef>
              <a:spcAft>
                <a:spcPts val="0"/>
              </a:spcAft>
              <a:buNone/>
            </a:pPr>
            <a:r>
              <a:t/>
            </a:r>
            <a:endParaRPr b="1" i="0" sz="40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None/>
            </a:pPr>
            <a:r>
              <a:rPr b="1" i="0" lang="en-GB" sz="4000" u="none" cap="none" strike="noStrike">
                <a:solidFill>
                  <a:srgbClr val="000000"/>
                </a:solidFill>
                <a:latin typeface="Calibri"/>
                <a:ea typeface="Calibri"/>
                <a:cs typeface="Calibri"/>
                <a:sym typeface="Calibri"/>
              </a:rPr>
              <a:t>Baseline Mapping Report of Social Death Awareness</a:t>
            </a:r>
            <a:endParaRPr b="0" i="0" sz="4000" u="none" cap="none" strike="noStrike">
              <a:solidFill>
                <a:srgbClr val="000000"/>
              </a:solidFill>
              <a:latin typeface="Calibri"/>
              <a:ea typeface="Calibri"/>
              <a:cs typeface="Calibri"/>
              <a:sym typeface="Calibri"/>
            </a:endParaRPr>
          </a:p>
        </p:txBody>
      </p:sp>
      <p:pic>
        <p:nvPicPr>
          <p:cNvPr descr="Text&#10;&#10;Description automatically generated with medium confidence" id="85" name="Google Shape;85;p2"/>
          <p:cNvPicPr preferRelativeResize="0"/>
          <p:nvPr/>
        </p:nvPicPr>
        <p:blipFill rotWithShape="1">
          <a:blip r:embed="rId3">
            <a:alphaModFix/>
          </a:blip>
          <a:srcRect b="0" l="0" r="0" t="0"/>
          <a:stretch/>
        </p:blipFill>
        <p:spPr>
          <a:xfrm>
            <a:off x="9375292" y="6008987"/>
            <a:ext cx="2499467" cy="524376"/>
          </a:xfrm>
          <a:prstGeom prst="rect">
            <a:avLst/>
          </a:prstGeom>
          <a:noFill/>
          <a:ln>
            <a:noFill/>
          </a:ln>
        </p:spPr>
      </p:pic>
      <p:sp>
        <p:nvSpPr>
          <p:cNvPr id="86" name="Google Shape;86;p2"/>
          <p:cNvSpPr txBox="1"/>
          <p:nvPr/>
        </p:nvSpPr>
        <p:spPr>
          <a:xfrm>
            <a:off x="3049172" y="3240817"/>
            <a:ext cx="6098344"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 </a:t>
            </a:r>
            <a:endParaRPr b="0" i="0" sz="1800" u="none" cap="none" strike="noStrike">
              <a:solidFill>
                <a:schemeClr val="dk1"/>
              </a:solidFill>
              <a:latin typeface="Calibri"/>
              <a:ea typeface="Calibri"/>
              <a:cs typeface="Calibri"/>
              <a:sym typeface="Calibri"/>
            </a:endParaRPr>
          </a:p>
        </p:txBody>
      </p:sp>
      <p:sp>
        <p:nvSpPr>
          <p:cNvPr id="87" name="Google Shape;87;p2"/>
          <p:cNvSpPr txBox="1"/>
          <p:nvPr/>
        </p:nvSpPr>
        <p:spPr>
          <a:xfrm>
            <a:off x="3049172" y="3240817"/>
            <a:ext cx="6098344" cy="461624"/>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1" i="0" lang="en-GB" sz="2400" u="none" cap="none" strike="noStrike">
                <a:solidFill>
                  <a:srgbClr val="000000"/>
                </a:solidFill>
                <a:latin typeface="Calibri"/>
                <a:ea typeface="Calibri"/>
                <a:cs typeface="Calibri"/>
                <a:sym typeface="Calibri"/>
              </a:rPr>
              <a:t>CARE: Social Death Awareness Initiative</a:t>
            </a:r>
            <a:endParaRPr b="1" i="0" sz="2400" u="none" cap="none" strike="noStrike">
              <a:solidFill>
                <a:schemeClr val="dk1"/>
              </a:solidFill>
              <a:latin typeface="Calibri"/>
              <a:ea typeface="Calibri"/>
              <a:cs typeface="Calibri"/>
              <a:sym typeface="Calibri"/>
            </a:endParaRPr>
          </a:p>
        </p:txBody>
      </p:sp>
      <p:sp>
        <p:nvSpPr>
          <p:cNvPr id="88" name="Google Shape;88;p2"/>
          <p:cNvSpPr txBox="1"/>
          <p:nvPr/>
        </p:nvSpPr>
        <p:spPr>
          <a:xfrm>
            <a:off x="3127472" y="3495757"/>
            <a:ext cx="60984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GB" sz="1800" u="none" cap="none" strike="noStrike">
                <a:solidFill>
                  <a:schemeClr val="dk1"/>
                </a:solidFill>
                <a:latin typeface="Calibri"/>
                <a:ea typeface="Calibri"/>
                <a:cs typeface="Calibri"/>
                <a:sym typeface="Calibri"/>
              </a:rPr>
              <a:t> </a:t>
            </a:r>
            <a:endParaRPr b="0" i="0" sz="1800" u="none" cap="none" strike="noStrike">
              <a:solidFill>
                <a:schemeClr val="dk1"/>
              </a:solidFill>
              <a:latin typeface="Calibri"/>
              <a:ea typeface="Calibri"/>
              <a:cs typeface="Calibri"/>
              <a:sym typeface="Calibri"/>
            </a:endParaRPr>
          </a:p>
        </p:txBody>
      </p:sp>
      <p:pic>
        <p:nvPicPr>
          <p:cNvPr id="89" name="Google Shape;89;p2"/>
          <p:cNvPicPr preferRelativeResize="0"/>
          <p:nvPr/>
        </p:nvPicPr>
        <p:blipFill rotWithShape="1">
          <a:blip r:embed="rId4">
            <a:alphaModFix/>
          </a:blip>
          <a:srcRect b="0" l="0" r="0" t="0"/>
          <a:stretch/>
        </p:blipFill>
        <p:spPr>
          <a:xfrm>
            <a:off x="215249" y="5419323"/>
            <a:ext cx="1438675" cy="1438675"/>
          </a:xfrm>
          <a:prstGeom prst="rect">
            <a:avLst/>
          </a:prstGeom>
          <a:noFill/>
          <a:ln>
            <a:noFill/>
          </a:ln>
        </p:spPr>
      </p:pic>
      <p:sp>
        <p:nvSpPr>
          <p:cNvPr id="90" name="Google Shape;90;p2"/>
          <p:cNvSpPr/>
          <p:nvPr/>
        </p:nvSpPr>
        <p:spPr>
          <a:xfrm>
            <a:off x="846306" y="4489713"/>
            <a:ext cx="5838458" cy="92333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None/>
            </a:pPr>
            <a:r>
              <a:rPr b="0" i="0" lang="en-GB" sz="1800" u="none" cap="none" strike="noStrike">
                <a:solidFill>
                  <a:schemeClr val="dk1"/>
                </a:solidFill>
                <a:latin typeface="Calibri"/>
                <a:ea typeface="Calibri"/>
                <a:cs typeface="Calibri"/>
                <a:sym typeface="Calibri"/>
              </a:rPr>
              <a:t>Presented by Eva Šiļina/ LDASA (Latvija)</a:t>
            </a:r>
            <a:endParaRPr/>
          </a:p>
          <a:p>
            <a:pPr indent="0" lvl="0" marL="0" marR="0" rtl="0" algn="l">
              <a:lnSpc>
                <a:spcPct val="100000"/>
              </a:lnSpc>
              <a:spcBef>
                <a:spcPts val="0"/>
              </a:spcBef>
              <a:spcAft>
                <a:spcPts val="0"/>
              </a:spcAft>
              <a:buNone/>
            </a:pPr>
            <a:r>
              <a:rPr b="0" i="0" lang="en-GB" sz="1800" u="none" cap="none" strike="noStrike">
                <a:solidFill>
                  <a:schemeClr val="dk1"/>
                </a:solidFill>
                <a:latin typeface="Calibri"/>
                <a:ea typeface="Calibri"/>
                <a:cs typeface="Calibri"/>
                <a:sym typeface="Calibri"/>
              </a:rPr>
              <a:t>Erasmus+ Project No. 2023-2-LV01-KA210-ADU-000176412</a:t>
            </a:r>
            <a:endParaRPr/>
          </a:p>
          <a:p>
            <a:pPr indent="0" lvl="0" marL="0" marR="0" rtl="0" algn="l">
              <a:lnSpc>
                <a:spcPct val="100000"/>
              </a:lnSpc>
              <a:spcBef>
                <a:spcPts val="0"/>
              </a:spcBef>
              <a:spcAft>
                <a:spcPts val="0"/>
              </a:spcAft>
              <a:buNone/>
            </a:pPr>
            <a:r>
              <a:rPr b="0" i="0" lang="en-GB" sz="1800" u="none" cap="none" strike="noStrike">
                <a:solidFill>
                  <a:schemeClr val="dk1"/>
                </a:solidFill>
                <a:latin typeface="Calibri"/>
                <a:ea typeface="Calibri"/>
                <a:cs typeface="Calibri"/>
                <a:sym typeface="Calibri"/>
              </a:rPr>
              <a:t>Date: 06.11.2025</a:t>
            </a:r>
            <a:endParaRPr/>
          </a:p>
        </p:txBody>
      </p:sp>
      <p:sp>
        <p:nvSpPr>
          <p:cNvPr id="91" name="Google Shape;91;p2"/>
          <p:cNvSpPr txBox="1"/>
          <p:nvPr/>
        </p:nvSpPr>
        <p:spPr>
          <a:xfrm>
            <a:off x="3262744" y="5886425"/>
            <a:ext cx="5604300" cy="769500"/>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Clr>
                <a:srgbClr val="000000"/>
              </a:buClr>
              <a:buSzPts val="800"/>
              <a:buFont typeface="Arial"/>
              <a:buNone/>
            </a:pPr>
            <a:r>
              <a:rPr lang="en-GB" sz="800">
                <a:solidFill>
                  <a:schemeClr val="dk1"/>
                </a:solidFill>
                <a:latin typeface="Roboto"/>
                <a:ea typeface="Roboto"/>
                <a:cs typeface="Roboto"/>
                <a:sym typeface="Roboto"/>
              </a:rPr>
              <a:t>Funded by the European Union. Views and opinions expressed are however those of the author(s) only and do not necessarily reflect those of the European Union or Education Development Agency Republic of Latvia (VIAA). Neither the European Union nor the granting authority VIAA can be held responsible for them. Project N°: 2023-2-LV01-KA210-ADU-000176412</a:t>
            </a:r>
            <a:endParaRPr b="0" i="0" sz="3200" u="none" cap="none" strike="noStrike">
              <a:solidFill>
                <a:schemeClr val="dk1"/>
              </a:solidFill>
              <a:latin typeface="Calibri"/>
              <a:ea typeface="Calibri"/>
              <a:cs typeface="Calibri"/>
              <a:sym typeface="Calibri"/>
            </a:endParaRPr>
          </a:p>
        </p:txBody>
      </p:sp>
      <p:pic>
        <p:nvPicPr>
          <p:cNvPr id="92" name="Google Shape;92;p2"/>
          <p:cNvPicPr preferRelativeResize="0"/>
          <p:nvPr/>
        </p:nvPicPr>
        <p:blipFill rotWithShape="1">
          <a:blip r:embed="rId5">
            <a:alphaModFix/>
          </a:blip>
          <a:srcRect b="36749" l="0" r="0" t="26274"/>
          <a:stretch/>
        </p:blipFill>
        <p:spPr>
          <a:xfrm>
            <a:off x="4091992" y="202075"/>
            <a:ext cx="3441200" cy="1272359"/>
          </a:xfrm>
          <a:prstGeom prst="rect">
            <a:avLst/>
          </a:prstGeom>
          <a:noFill/>
          <a:ln>
            <a:noFill/>
          </a:ln>
        </p:spPr>
      </p:pic>
      <p:pic>
        <p:nvPicPr>
          <p:cNvPr id="93" name="Google Shape;93;p2"/>
          <p:cNvPicPr preferRelativeResize="0"/>
          <p:nvPr/>
        </p:nvPicPr>
        <p:blipFill rotWithShape="1">
          <a:blip r:embed="rId6">
            <a:alphaModFix/>
          </a:blip>
          <a:srcRect b="0" l="0" r="0" t="0"/>
          <a:stretch/>
        </p:blipFill>
        <p:spPr>
          <a:xfrm>
            <a:off x="1498939" y="399499"/>
            <a:ext cx="1852873" cy="1045458"/>
          </a:xfrm>
          <a:prstGeom prst="rect">
            <a:avLst/>
          </a:prstGeom>
          <a:noFill/>
          <a:ln>
            <a:noFill/>
          </a:ln>
        </p:spPr>
      </p:pic>
      <p:pic>
        <p:nvPicPr>
          <p:cNvPr id="94" name="Google Shape;94;p2"/>
          <p:cNvPicPr preferRelativeResize="0"/>
          <p:nvPr/>
        </p:nvPicPr>
        <p:blipFill rotWithShape="1">
          <a:blip r:embed="rId7">
            <a:alphaModFix/>
          </a:blip>
          <a:srcRect b="0" l="0" r="0" t="0"/>
          <a:stretch/>
        </p:blipFill>
        <p:spPr>
          <a:xfrm>
            <a:off x="8566919" y="288203"/>
            <a:ext cx="2843625" cy="118623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25"/>
          <p:cNvSpPr txBox="1"/>
          <p:nvPr>
            <p:ph type="title"/>
          </p:nvPr>
        </p:nvSpPr>
        <p:spPr>
          <a:xfrm>
            <a:off x="838200" y="1491916"/>
            <a:ext cx="10515600" cy="3874168"/>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SzPts val="1800"/>
              <a:buNone/>
            </a:pPr>
            <a:r>
              <a:rPr lang="en-GB" sz="4000"/>
              <a:t>Thank You for Your attention!</a:t>
            </a:r>
            <a:br>
              <a:rPr lang="en-GB"/>
            </a:br>
            <a:endParaRPr/>
          </a:p>
        </p:txBody>
      </p:sp>
      <p:sp>
        <p:nvSpPr>
          <p:cNvPr id="175" name="Google Shape;175;p25"/>
          <p:cNvSpPr txBox="1"/>
          <p:nvPr/>
        </p:nvSpPr>
        <p:spPr>
          <a:xfrm>
            <a:off x="3262744" y="5886425"/>
            <a:ext cx="5604300" cy="769500"/>
          </a:xfrm>
          <a:prstGeom prst="rect">
            <a:avLst/>
          </a:prstGeom>
          <a:noFill/>
          <a:ln>
            <a:noFill/>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Clr>
                <a:srgbClr val="000000"/>
              </a:buClr>
              <a:buSzPts val="800"/>
              <a:buFont typeface="Arial"/>
              <a:buNone/>
            </a:pPr>
            <a:r>
              <a:rPr b="0" i="0" lang="en-GB" sz="800" u="none" cap="none" strike="noStrike">
                <a:solidFill>
                  <a:schemeClr val="dk1"/>
                </a:solidFill>
                <a:latin typeface="Roboto"/>
                <a:ea typeface="Roboto"/>
                <a:cs typeface="Roboto"/>
                <a:sym typeface="Roboto"/>
              </a:rPr>
              <a:t>Funded by the European Union. Views and opinions expressed are however those of the author(s) only and do not necessarily reflect those of the European Union or State Education Development Agency Republic of Latvia (VIAA). Neither the European Union nor the granting authority VIAA can be held responsible for them. Project N°: 2023-2-LV01-KA210-ADU-000176412</a:t>
            </a:r>
            <a:endParaRPr b="0" i="0" sz="3200" u="none" cap="none" strike="noStrike">
              <a:solidFill>
                <a:schemeClr val="dk1"/>
              </a:solidFill>
              <a:latin typeface="Calibri"/>
              <a:ea typeface="Calibri"/>
              <a:cs typeface="Calibri"/>
              <a:sym typeface="Calibri"/>
            </a:endParaRPr>
          </a:p>
        </p:txBody>
      </p:sp>
      <p:pic>
        <p:nvPicPr>
          <p:cNvPr id="176" name="Google Shape;176;p25"/>
          <p:cNvPicPr preferRelativeResize="0"/>
          <p:nvPr/>
        </p:nvPicPr>
        <p:blipFill rotWithShape="1">
          <a:blip r:embed="rId3">
            <a:alphaModFix/>
          </a:blip>
          <a:srcRect b="0" l="0" r="0" t="0"/>
          <a:stretch/>
        </p:blipFill>
        <p:spPr>
          <a:xfrm>
            <a:off x="215249" y="5419323"/>
            <a:ext cx="1438675" cy="1438675"/>
          </a:xfrm>
          <a:prstGeom prst="rect">
            <a:avLst/>
          </a:prstGeom>
          <a:noFill/>
          <a:ln>
            <a:noFill/>
          </a:ln>
        </p:spPr>
      </p:pic>
      <p:pic>
        <p:nvPicPr>
          <p:cNvPr descr="Text&#10;&#10;Description automatically generated with medium confidence" id="177" name="Google Shape;177;p25"/>
          <p:cNvPicPr preferRelativeResize="0"/>
          <p:nvPr/>
        </p:nvPicPr>
        <p:blipFill rotWithShape="1">
          <a:blip r:embed="rId4">
            <a:alphaModFix/>
          </a:blip>
          <a:srcRect b="0" l="0" r="0" t="0"/>
          <a:stretch/>
        </p:blipFill>
        <p:spPr>
          <a:xfrm>
            <a:off x="9378208" y="6008987"/>
            <a:ext cx="2499467" cy="524376"/>
          </a:xfrm>
          <a:prstGeom prst="rect">
            <a:avLst/>
          </a:prstGeom>
          <a:noFill/>
          <a:ln>
            <a:noFill/>
          </a:ln>
        </p:spPr>
      </p:pic>
      <p:pic>
        <p:nvPicPr>
          <p:cNvPr id="178" name="Google Shape;178;p25"/>
          <p:cNvPicPr preferRelativeResize="0"/>
          <p:nvPr/>
        </p:nvPicPr>
        <p:blipFill rotWithShape="1">
          <a:blip r:embed="rId5">
            <a:alphaModFix/>
          </a:blip>
          <a:srcRect b="36749" l="0" r="0" t="26274"/>
          <a:stretch/>
        </p:blipFill>
        <p:spPr>
          <a:xfrm>
            <a:off x="4490826" y="335395"/>
            <a:ext cx="3441200" cy="1272359"/>
          </a:xfrm>
          <a:prstGeom prst="rect">
            <a:avLst/>
          </a:prstGeom>
          <a:noFill/>
          <a:ln>
            <a:noFill/>
          </a:ln>
        </p:spPr>
      </p:pic>
      <p:pic>
        <p:nvPicPr>
          <p:cNvPr id="179" name="Google Shape;179;p25"/>
          <p:cNvPicPr preferRelativeResize="0"/>
          <p:nvPr/>
        </p:nvPicPr>
        <p:blipFill rotWithShape="1">
          <a:blip r:embed="rId6">
            <a:alphaModFix/>
          </a:blip>
          <a:srcRect b="0" l="0" r="0" t="0"/>
          <a:stretch/>
        </p:blipFill>
        <p:spPr>
          <a:xfrm>
            <a:off x="8867044" y="540879"/>
            <a:ext cx="2486756" cy="954621"/>
          </a:xfrm>
          <a:prstGeom prst="rect">
            <a:avLst/>
          </a:prstGeom>
          <a:noFill/>
          <a:ln>
            <a:noFill/>
          </a:ln>
        </p:spPr>
      </p:pic>
      <p:pic>
        <p:nvPicPr>
          <p:cNvPr id="180" name="Google Shape;180;p25"/>
          <p:cNvPicPr preferRelativeResize="0"/>
          <p:nvPr/>
        </p:nvPicPr>
        <p:blipFill rotWithShape="1">
          <a:blip r:embed="rId7">
            <a:alphaModFix/>
          </a:blip>
          <a:srcRect b="0" l="0" r="0" t="0"/>
          <a:stretch/>
        </p:blipFill>
        <p:spPr>
          <a:xfrm>
            <a:off x="934586" y="540879"/>
            <a:ext cx="1852873" cy="1045458"/>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SzPts val="1800"/>
              <a:buNone/>
            </a:pPr>
            <a:r>
              <a:rPr b="1" lang="en-GB" sz="2800"/>
              <a:t>About the Baseline Mapping Report</a:t>
            </a:r>
            <a:endParaRPr b="1" sz="2800"/>
          </a:p>
        </p:txBody>
      </p:sp>
      <p:sp>
        <p:nvSpPr>
          <p:cNvPr id="100" name="Google Shape;100;p17"/>
          <p:cNvSpPr txBox="1"/>
          <p:nvPr>
            <p:ph idx="1" type="body"/>
          </p:nvPr>
        </p:nvSpPr>
        <p:spPr>
          <a:xfrm>
            <a:off x="838200" y="1630996"/>
            <a:ext cx="10639426" cy="4401205"/>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chemeClr val="dk1"/>
              </a:buClr>
              <a:buSzPts val="1400"/>
              <a:buNone/>
            </a:pPr>
            <a:r>
              <a:rPr b="0" i="0" lang="en-GB" sz="1400" u="none" cap="none" strike="noStrike">
                <a:solidFill>
                  <a:schemeClr val="dk1"/>
                </a:solidFill>
                <a:latin typeface="Calibri"/>
                <a:ea typeface="Calibri"/>
                <a:cs typeface="Calibri"/>
                <a:sym typeface="Calibri"/>
              </a:rPr>
              <a:t>The </a:t>
            </a:r>
            <a:r>
              <a:rPr b="0" i="1" lang="en-GB" sz="1400" u="none" cap="none" strike="noStrike">
                <a:solidFill>
                  <a:schemeClr val="dk1"/>
                </a:solidFill>
                <a:latin typeface="Calibri"/>
                <a:ea typeface="Calibri"/>
                <a:cs typeface="Calibri"/>
                <a:sym typeface="Calibri"/>
              </a:rPr>
              <a:t>Baseline Mapping Report on Social Death Awareness</a:t>
            </a:r>
            <a:r>
              <a:rPr b="0" i="0" lang="en-GB" sz="1400" u="none" cap="none" strike="noStrike">
                <a:solidFill>
                  <a:schemeClr val="dk1"/>
                </a:solidFill>
                <a:latin typeface="Calibri"/>
                <a:ea typeface="Calibri"/>
                <a:cs typeface="Calibri"/>
                <a:sym typeface="Calibri"/>
              </a:rPr>
              <a:t> establishes a </a:t>
            </a:r>
            <a:r>
              <a:rPr b="1" i="0" lang="en-GB" sz="1400" u="none" cap="none" strike="noStrike">
                <a:solidFill>
                  <a:schemeClr val="dk1"/>
                </a:solidFill>
                <a:latin typeface="Calibri"/>
                <a:ea typeface="Calibri"/>
                <a:cs typeface="Calibri"/>
                <a:sym typeface="Calibri"/>
              </a:rPr>
              <a:t>starting point</a:t>
            </a:r>
            <a:r>
              <a:rPr b="0" i="0" lang="en-GB" sz="1400" u="none" cap="none" strike="noStrike">
                <a:solidFill>
                  <a:schemeClr val="dk1"/>
                </a:solidFill>
                <a:latin typeface="Calibri"/>
                <a:ea typeface="Calibri"/>
                <a:cs typeface="Calibri"/>
                <a:sym typeface="Calibri"/>
              </a:rPr>
              <a:t> for understanding how adults in </a:t>
            </a:r>
            <a:r>
              <a:rPr b="1" i="0" lang="en-GB" sz="1400" u="none" cap="none" strike="noStrike">
                <a:solidFill>
                  <a:schemeClr val="dk1"/>
                </a:solidFill>
                <a:latin typeface="Calibri"/>
                <a:ea typeface="Calibri"/>
                <a:cs typeface="Calibri"/>
                <a:sym typeface="Calibri"/>
              </a:rPr>
              <a:t>Latvia, Cyprus, and Slovenia</a:t>
            </a:r>
            <a:r>
              <a:rPr b="0" i="0" lang="en-GB" sz="1400" u="none" cap="none" strike="noStrike">
                <a:solidFill>
                  <a:schemeClr val="dk1"/>
                </a:solidFill>
                <a:latin typeface="Calibri"/>
                <a:ea typeface="Calibri"/>
                <a:cs typeface="Calibri"/>
                <a:sym typeface="Calibri"/>
              </a:rPr>
              <a:t> perceive and understand the phenomenon of </a:t>
            </a:r>
            <a:r>
              <a:rPr b="1" i="0" lang="en-GB" sz="1400" u="none" cap="none" strike="noStrike">
                <a:solidFill>
                  <a:schemeClr val="dk1"/>
                </a:solidFill>
                <a:latin typeface="Calibri"/>
                <a:ea typeface="Calibri"/>
                <a:cs typeface="Calibri"/>
                <a:sym typeface="Calibri"/>
              </a:rPr>
              <a:t>social death</a:t>
            </a:r>
            <a:r>
              <a:rPr b="0" i="0" lang="en-GB" sz="1400" u="none" cap="none" strike="noStrike">
                <a:solidFill>
                  <a:schemeClr val="dk1"/>
                </a:solidFill>
                <a:latin typeface="Calibri"/>
                <a:ea typeface="Calibri"/>
                <a:cs typeface="Calibri"/>
                <a:sym typeface="Calibri"/>
              </a:rPr>
              <a:t> — a state of social disconnection and loss of belonging.</a:t>
            </a:r>
            <a:endParaRPr/>
          </a:p>
          <a:p>
            <a:pPr indent="-285750" lvl="0" marL="285750" rtl="0" algn="l">
              <a:lnSpc>
                <a:spcPct val="100000"/>
              </a:lnSpc>
              <a:spcBef>
                <a:spcPts val="0"/>
              </a:spcBef>
              <a:spcAft>
                <a:spcPts val="0"/>
              </a:spcAft>
              <a:buClr>
                <a:srgbClr val="FF0000"/>
              </a:buClr>
              <a:buSzPts val="1400"/>
              <a:buFont typeface="Noto Sans Symbols"/>
              <a:buChar char="❑"/>
            </a:pPr>
            <a:r>
              <a:rPr b="0" i="0" lang="en-GB" sz="1400" u="none" cap="none" strike="noStrike">
                <a:solidFill>
                  <a:schemeClr val="dk1"/>
                </a:solidFill>
                <a:latin typeface="Calibri"/>
                <a:ea typeface="Calibri"/>
                <a:cs typeface="Calibri"/>
                <a:sym typeface="Calibri"/>
              </a:rPr>
              <a:t>The survey was conducted </a:t>
            </a:r>
            <a:r>
              <a:rPr b="1" i="0" lang="en-GB" sz="1400" u="none" cap="none" strike="noStrike">
                <a:solidFill>
                  <a:schemeClr val="dk1"/>
                </a:solidFill>
                <a:latin typeface="Calibri"/>
                <a:ea typeface="Calibri"/>
                <a:cs typeface="Calibri"/>
                <a:sym typeface="Calibri"/>
              </a:rPr>
              <a:t>online from July 1 to August 31, 2024</a:t>
            </a:r>
            <a:r>
              <a:rPr b="0" i="0" lang="en-GB" sz="1400" u="none" cap="none" strike="noStrike">
                <a:solidFill>
                  <a:schemeClr val="dk1"/>
                </a:solidFill>
                <a:latin typeface="Calibri"/>
                <a:ea typeface="Calibri"/>
                <a:cs typeface="Calibri"/>
                <a:sym typeface="Calibri"/>
              </a:rPr>
              <a:t>, coordinated by </a:t>
            </a:r>
            <a:r>
              <a:rPr b="1" i="0" lang="en-GB" sz="1400" u="none" cap="none" strike="noStrike">
                <a:solidFill>
                  <a:schemeClr val="dk1"/>
                </a:solidFill>
                <a:latin typeface="Calibri"/>
                <a:ea typeface="Calibri"/>
                <a:cs typeface="Calibri"/>
                <a:sym typeface="Calibri"/>
              </a:rPr>
              <a:t>Latvian Association of Occupational Safety Specialists (LDASA)</a:t>
            </a:r>
            <a:r>
              <a:rPr b="0" i="0" lang="en-GB" sz="1400" u="none" cap="none" strike="noStrike">
                <a:solidFill>
                  <a:schemeClr val="dk1"/>
                </a:solidFill>
                <a:latin typeface="Calibri"/>
                <a:ea typeface="Calibri"/>
                <a:cs typeface="Calibri"/>
                <a:sym typeface="Calibri"/>
              </a:rPr>
              <a:t>. Data was collected through an </a:t>
            </a:r>
            <a:r>
              <a:rPr b="1" i="0" lang="en-GB" sz="1400" u="none" cap="none" strike="noStrike">
                <a:solidFill>
                  <a:schemeClr val="dk1"/>
                </a:solidFill>
                <a:latin typeface="Calibri"/>
                <a:ea typeface="Calibri"/>
                <a:cs typeface="Calibri"/>
                <a:sym typeface="Calibri"/>
              </a:rPr>
              <a:t>omnibus survey</a:t>
            </a:r>
            <a:r>
              <a:rPr b="0" i="0" lang="en-GB" sz="1400" u="none" cap="none" strike="noStrike">
                <a:solidFill>
                  <a:schemeClr val="dk1"/>
                </a:solidFill>
                <a:latin typeface="Calibri"/>
                <a:ea typeface="Calibri"/>
                <a:cs typeface="Calibri"/>
                <a:sym typeface="Calibri"/>
              </a:rPr>
              <a:t>, translated into </a:t>
            </a:r>
            <a:r>
              <a:rPr b="1" i="0" lang="en-GB" sz="1400" u="none" cap="none" strike="noStrike">
                <a:solidFill>
                  <a:schemeClr val="dk1"/>
                </a:solidFill>
                <a:latin typeface="Calibri"/>
                <a:ea typeface="Calibri"/>
                <a:cs typeface="Calibri"/>
                <a:sym typeface="Calibri"/>
              </a:rPr>
              <a:t>Latvian, Greek, and Slovenian</a:t>
            </a:r>
            <a:r>
              <a:rPr b="0" i="0" lang="en-GB" sz="1400" u="none" cap="none" strike="noStrike">
                <a:solidFill>
                  <a:schemeClr val="dk1"/>
                </a:solidFill>
                <a:latin typeface="Calibri"/>
                <a:ea typeface="Calibri"/>
                <a:cs typeface="Calibri"/>
                <a:sym typeface="Calibri"/>
              </a:rPr>
              <a:t> to ensure accessibility and cultural relevance.</a:t>
            </a:r>
            <a:endParaRPr/>
          </a:p>
          <a:p>
            <a:pPr indent="-285750" lvl="0" marL="285750" marR="0" rtl="0" algn="l">
              <a:lnSpc>
                <a:spcPct val="100000"/>
              </a:lnSpc>
              <a:spcBef>
                <a:spcPts val="0"/>
              </a:spcBef>
              <a:spcAft>
                <a:spcPts val="0"/>
              </a:spcAft>
              <a:buClr>
                <a:srgbClr val="FF0000"/>
              </a:buClr>
              <a:buSzPts val="1400"/>
              <a:buFont typeface="Noto Sans Symbols"/>
              <a:buChar char="❑"/>
            </a:pPr>
            <a:r>
              <a:rPr b="1" i="0" lang="en-GB" sz="1400" u="none" cap="none" strike="noStrike">
                <a:solidFill>
                  <a:schemeClr val="dk1"/>
                </a:solidFill>
                <a:latin typeface="Calibri"/>
                <a:ea typeface="Calibri"/>
                <a:cs typeface="Calibri"/>
                <a:sym typeface="Calibri"/>
              </a:rPr>
              <a:t>Total respondents:</a:t>
            </a:r>
            <a:r>
              <a:rPr b="0" i="0" lang="en-GB" sz="1400" u="none" cap="none" strike="noStrike">
                <a:solidFill>
                  <a:schemeClr val="dk1"/>
                </a:solidFill>
                <a:latin typeface="Calibri"/>
                <a:ea typeface="Calibri"/>
                <a:cs typeface="Calibri"/>
                <a:sym typeface="Calibri"/>
              </a:rPr>
              <a:t> 148 adults</a:t>
            </a:r>
            <a:endParaRPr b="0" i="0" sz="1400" u="none" cap="none" strike="noStrike">
              <a:solidFill>
                <a:schemeClr val="dk1"/>
              </a:solidFill>
              <a:latin typeface="Calibri"/>
              <a:ea typeface="Calibri"/>
              <a:cs typeface="Calibri"/>
              <a:sym typeface="Calibri"/>
            </a:endParaRPr>
          </a:p>
          <a:p>
            <a:pPr indent="-285750" lvl="0" marL="285750" rtl="0" algn="l">
              <a:lnSpc>
                <a:spcPct val="100000"/>
              </a:lnSpc>
              <a:spcBef>
                <a:spcPts val="0"/>
              </a:spcBef>
              <a:spcAft>
                <a:spcPts val="0"/>
              </a:spcAft>
              <a:buClr>
                <a:srgbClr val="FF0000"/>
              </a:buClr>
              <a:buSzPts val="1400"/>
              <a:buFont typeface="Noto Sans Symbols"/>
              <a:buChar char="❑"/>
            </a:pPr>
            <a:r>
              <a:rPr b="1" i="0" lang="en-GB" sz="1400" u="none" cap="none" strike="noStrike">
                <a:solidFill>
                  <a:schemeClr val="dk1"/>
                </a:solidFill>
                <a:latin typeface="Calibri"/>
                <a:ea typeface="Calibri"/>
                <a:cs typeface="Calibri"/>
                <a:sym typeface="Calibri"/>
              </a:rPr>
              <a:t>Target groups:</a:t>
            </a:r>
            <a:br>
              <a:rPr b="0" i="0" lang="en-GB" sz="1400" u="none" cap="none" strike="noStrike">
                <a:solidFill>
                  <a:schemeClr val="dk1"/>
                </a:solidFill>
                <a:latin typeface="Calibri"/>
                <a:ea typeface="Calibri"/>
                <a:cs typeface="Calibri"/>
                <a:sym typeface="Calibri"/>
              </a:rPr>
            </a:br>
            <a:r>
              <a:rPr b="0" i="0" lang="en-GB" sz="1400" u="none" cap="none" strike="noStrike">
                <a:solidFill>
                  <a:schemeClr val="dk1"/>
                </a:solidFill>
                <a:latin typeface="Calibri"/>
                <a:ea typeface="Calibri"/>
                <a:cs typeface="Calibri"/>
                <a:sym typeface="Calibri"/>
              </a:rPr>
              <a:t>-Adult educators</a:t>
            </a:r>
            <a:br>
              <a:rPr b="0" i="0" lang="en-GB" sz="1400" u="none" cap="none" strike="noStrike">
                <a:solidFill>
                  <a:schemeClr val="dk1"/>
                </a:solidFill>
                <a:latin typeface="Calibri"/>
                <a:ea typeface="Calibri"/>
                <a:cs typeface="Calibri"/>
                <a:sym typeface="Calibri"/>
              </a:rPr>
            </a:br>
            <a:r>
              <a:rPr b="0" i="0" lang="en-GB" sz="1400" u="none" cap="none" strike="noStrike">
                <a:solidFill>
                  <a:schemeClr val="dk1"/>
                </a:solidFill>
                <a:latin typeface="Calibri"/>
                <a:ea typeface="Calibri"/>
                <a:cs typeface="Calibri"/>
                <a:sym typeface="Calibri"/>
              </a:rPr>
              <a:t>-Adult learners</a:t>
            </a:r>
            <a:br>
              <a:rPr b="0" i="0" lang="en-GB" sz="1400" u="none" cap="none" strike="noStrike">
                <a:solidFill>
                  <a:schemeClr val="dk1"/>
                </a:solidFill>
                <a:latin typeface="Calibri"/>
                <a:ea typeface="Calibri"/>
                <a:cs typeface="Calibri"/>
                <a:sym typeface="Calibri"/>
              </a:rPr>
            </a:br>
            <a:r>
              <a:rPr b="0" i="0" lang="en-GB" sz="1400" u="none" cap="none" strike="noStrike">
                <a:solidFill>
                  <a:schemeClr val="dk1"/>
                </a:solidFill>
                <a:latin typeface="Calibri"/>
                <a:ea typeface="Calibri"/>
                <a:cs typeface="Calibri"/>
                <a:sym typeface="Calibri"/>
              </a:rPr>
              <a:t>-Employed adults</a:t>
            </a:r>
            <a:br>
              <a:rPr b="0" i="0" lang="en-GB" sz="1400" u="none" cap="none" strike="noStrike">
                <a:solidFill>
                  <a:schemeClr val="dk1"/>
                </a:solidFill>
                <a:latin typeface="Calibri"/>
                <a:ea typeface="Calibri"/>
                <a:cs typeface="Calibri"/>
                <a:sym typeface="Calibri"/>
              </a:rPr>
            </a:br>
            <a:r>
              <a:rPr b="0" i="0" lang="en-GB" sz="1400" u="none" cap="none" strike="noStrike">
                <a:solidFill>
                  <a:schemeClr val="dk1"/>
                </a:solidFill>
                <a:latin typeface="Calibri"/>
                <a:ea typeface="Calibri"/>
                <a:cs typeface="Calibri"/>
                <a:sym typeface="Calibri"/>
              </a:rPr>
              <a:t>-SME representatives</a:t>
            </a:r>
            <a:endParaRPr sz="1400">
              <a:solidFill>
                <a:schemeClr val="dk1"/>
              </a:solidFill>
              <a:latin typeface="Calibri"/>
              <a:ea typeface="Calibri"/>
              <a:cs typeface="Calibri"/>
              <a:sym typeface="Calibri"/>
            </a:endParaRPr>
          </a:p>
          <a:p>
            <a:pPr indent="-285750" lvl="0" marL="285750" rtl="0" algn="l">
              <a:lnSpc>
                <a:spcPct val="100000"/>
              </a:lnSpc>
              <a:spcBef>
                <a:spcPts val="0"/>
              </a:spcBef>
              <a:spcAft>
                <a:spcPts val="0"/>
              </a:spcAft>
              <a:buClr>
                <a:srgbClr val="FF0000"/>
              </a:buClr>
              <a:buSzPts val="1400"/>
              <a:buFont typeface="Noto Sans Symbols"/>
              <a:buChar char="❑"/>
            </a:pPr>
            <a:r>
              <a:rPr b="1" i="0" lang="en-GB" sz="1400" u="none" cap="none" strike="noStrike">
                <a:solidFill>
                  <a:schemeClr val="dk1"/>
                </a:solidFill>
                <a:latin typeface="Calibri"/>
                <a:ea typeface="Calibri"/>
                <a:cs typeface="Calibri"/>
                <a:sym typeface="Calibri"/>
              </a:rPr>
              <a:t>Demographic overview:</a:t>
            </a:r>
            <a:br>
              <a:rPr b="0" i="0" lang="en-GB" sz="1400" u="none" cap="none" strike="noStrike">
                <a:solidFill>
                  <a:schemeClr val="dk1"/>
                </a:solidFill>
                <a:latin typeface="Calibri"/>
                <a:ea typeface="Calibri"/>
                <a:cs typeface="Calibri"/>
                <a:sym typeface="Calibri"/>
              </a:rPr>
            </a:br>
            <a:r>
              <a:rPr b="0" i="0" lang="en-GB" sz="1400" u="none" cap="none" strike="noStrike">
                <a:solidFill>
                  <a:schemeClr val="dk1"/>
                </a:solidFill>
                <a:latin typeface="Calibri"/>
                <a:ea typeface="Calibri"/>
                <a:cs typeface="Calibri"/>
                <a:sym typeface="Calibri"/>
              </a:rPr>
              <a:t>62 % female; 38 % male</a:t>
            </a:r>
            <a:br>
              <a:rPr b="0" i="0" lang="en-GB" sz="1400" u="none" cap="none" strike="noStrike">
                <a:solidFill>
                  <a:schemeClr val="dk1"/>
                </a:solidFill>
                <a:latin typeface="Calibri"/>
                <a:ea typeface="Calibri"/>
                <a:cs typeface="Calibri"/>
                <a:sym typeface="Calibri"/>
              </a:rPr>
            </a:br>
            <a:r>
              <a:rPr b="0" i="0" lang="en-GB" sz="1400" u="none" cap="none" strike="noStrike">
                <a:solidFill>
                  <a:schemeClr val="dk1"/>
                </a:solidFill>
                <a:latin typeface="Calibri"/>
                <a:ea typeface="Calibri"/>
                <a:cs typeface="Calibri"/>
                <a:sym typeface="Calibri"/>
              </a:rPr>
              <a:t>Age: majority 35–54 years (68 %)</a:t>
            </a:r>
            <a:br>
              <a:rPr b="0" i="0" lang="en-GB" sz="1400" u="none" cap="none" strike="noStrike">
                <a:solidFill>
                  <a:schemeClr val="dk1"/>
                </a:solidFill>
                <a:latin typeface="Calibri"/>
                <a:ea typeface="Calibri"/>
                <a:cs typeface="Calibri"/>
                <a:sym typeface="Calibri"/>
              </a:rPr>
            </a:br>
            <a:r>
              <a:rPr b="0" i="0" lang="en-GB" sz="1400" u="none" cap="none" strike="noStrike">
                <a:solidFill>
                  <a:schemeClr val="dk1"/>
                </a:solidFill>
                <a:latin typeface="Calibri"/>
                <a:ea typeface="Calibri"/>
                <a:cs typeface="Calibri"/>
                <a:sym typeface="Calibri"/>
              </a:rPr>
              <a:t>Education: 39 % Master’s/Doctorate, 30 % Bachelor’s</a:t>
            </a:r>
            <a:endParaRPr sz="1400">
              <a:solidFill>
                <a:schemeClr val="dk1"/>
              </a:solidFill>
              <a:latin typeface="Calibri"/>
              <a:ea typeface="Calibri"/>
              <a:cs typeface="Calibri"/>
              <a:sym typeface="Calibri"/>
            </a:endParaRPr>
          </a:p>
          <a:p>
            <a:pPr indent="-285750" lvl="0" marL="285750" rtl="0" algn="l">
              <a:lnSpc>
                <a:spcPct val="100000"/>
              </a:lnSpc>
              <a:spcBef>
                <a:spcPts val="0"/>
              </a:spcBef>
              <a:spcAft>
                <a:spcPts val="0"/>
              </a:spcAft>
              <a:buClr>
                <a:srgbClr val="FF0000"/>
              </a:buClr>
              <a:buSzPts val="1400"/>
              <a:buFont typeface="Noto Sans Symbols"/>
              <a:buChar char="❑"/>
            </a:pPr>
            <a:r>
              <a:rPr b="1" i="0" lang="en-GB" sz="1400" u="none" cap="none" strike="noStrike">
                <a:solidFill>
                  <a:schemeClr val="dk1"/>
                </a:solidFill>
                <a:latin typeface="Calibri"/>
                <a:ea typeface="Calibri"/>
                <a:cs typeface="Calibri"/>
                <a:sym typeface="Calibri"/>
              </a:rPr>
              <a:t>Purpose of the study:</a:t>
            </a:r>
            <a:br>
              <a:rPr b="0" i="0" lang="en-GB" sz="1400" u="none" cap="none" strike="noStrike">
                <a:solidFill>
                  <a:schemeClr val="dk1"/>
                </a:solidFill>
                <a:latin typeface="Calibri"/>
                <a:ea typeface="Calibri"/>
                <a:cs typeface="Calibri"/>
                <a:sym typeface="Calibri"/>
              </a:rPr>
            </a:br>
            <a:r>
              <a:rPr b="0" i="0" lang="en-GB" sz="1400" u="none" cap="none" strike="noStrike">
                <a:solidFill>
                  <a:schemeClr val="dk1"/>
                </a:solidFill>
                <a:latin typeface="Calibri"/>
                <a:ea typeface="Calibri"/>
                <a:cs typeface="Calibri"/>
                <a:sym typeface="Calibri"/>
              </a:rPr>
              <a:t>-Assess awareness levels and knowledge gaps about social death</a:t>
            </a:r>
            <a:br>
              <a:rPr b="0" i="0" lang="en-GB" sz="1400" u="none" cap="none" strike="noStrike">
                <a:solidFill>
                  <a:schemeClr val="dk1"/>
                </a:solidFill>
                <a:latin typeface="Calibri"/>
                <a:ea typeface="Calibri"/>
                <a:cs typeface="Calibri"/>
                <a:sym typeface="Calibri"/>
              </a:rPr>
            </a:br>
            <a:r>
              <a:rPr b="0" i="0" lang="en-GB" sz="1400" u="none" cap="none" strike="noStrike">
                <a:solidFill>
                  <a:schemeClr val="dk1"/>
                </a:solidFill>
                <a:latin typeface="Calibri"/>
                <a:ea typeface="Calibri"/>
                <a:cs typeface="Calibri"/>
                <a:sym typeface="Calibri"/>
              </a:rPr>
              <a:t>-Explore civic responsibility and willingness to act</a:t>
            </a:r>
            <a:br>
              <a:rPr b="0" i="0" lang="en-GB" sz="1400" u="none" cap="none" strike="noStrike">
                <a:solidFill>
                  <a:schemeClr val="dk1"/>
                </a:solidFill>
                <a:latin typeface="Calibri"/>
                <a:ea typeface="Calibri"/>
                <a:cs typeface="Calibri"/>
                <a:sym typeface="Calibri"/>
              </a:rPr>
            </a:br>
            <a:r>
              <a:rPr b="0" i="0" lang="en-GB" sz="1400" u="none" cap="none" strike="noStrike">
                <a:solidFill>
                  <a:schemeClr val="dk1"/>
                </a:solidFill>
                <a:latin typeface="Calibri"/>
                <a:ea typeface="Calibri"/>
                <a:cs typeface="Calibri"/>
                <a:sym typeface="Calibri"/>
              </a:rPr>
              <a:t>-Evaluate access to information and perceived campaign needs</a:t>
            </a:r>
            <a:endParaRPr sz="1400">
              <a:solidFill>
                <a:schemeClr val="dk1"/>
              </a:solidFill>
              <a:latin typeface="Calibri"/>
              <a:ea typeface="Calibri"/>
              <a:cs typeface="Calibri"/>
              <a:sym typeface="Calibri"/>
            </a:endParaRPr>
          </a:p>
          <a:p>
            <a:pPr indent="0" lvl="0" marL="0" rtl="0" algn="l">
              <a:lnSpc>
                <a:spcPct val="100000"/>
              </a:lnSpc>
              <a:spcBef>
                <a:spcPts val="0"/>
              </a:spcBef>
              <a:spcAft>
                <a:spcPts val="0"/>
              </a:spcAft>
              <a:buClr>
                <a:srgbClr val="FF0000"/>
              </a:buClr>
              <a:buSzPts val="1400"/>
              <a:buNone/>
            </a:pPr>
            <a:r>
              <a:rPr b="0" i="0" lang="en-GB" sz="1400" u="none" cap="none" strike="noStrike">
                <a:solidFill>
                  <a:schemeClr val="dk1"/>
                </a:solidFill>
                <a:latin typeface="Calibri"/>
                <a:ea typeface="Calibri"/>
                <a:cs typeface="Calibri"/>
                <a:sym typeface="Calibri"/>
              </a:rPr>
              <a:t>       -Establish a </a:t>
            </a:r>
            <a:r>
              <a:rPr b="1" i="0" lang="en-GB" sz="1400" u="none" cap="none" strike="noStrike">
                <a:solidFill>
                  <a:schemeClr val="dk1"/>
                </a:solidFill>
                <a:latin typeface="Calibri"/>
                <a:ea typeface="Calibri"/>
                <a:cs typeface="Calibri"/>
                <a:sym typeface="Calibri"/>
              </a:rPr>
              <a:t>baseline</a:t>
            </a:r>
            <a:r>
              <a:rPr b="0" i="0" lang="en-GB" sz="1400" u="none" cap="none" strike="noStrike">
                <a:solidFill>
                  <a:schemeClr val="dk1"/>
                </a:solidFill>
                <a:latin typeface="Calibri"/>
                <a:ea typeface="Calibri"/>
                <a:cs typeface="Calibri"/>
                <a:sym typeface="Calibri"/>
              </a:rPr>
              <a:t> for future comparison after the CARE awareness campaign (2025)</a:t>
            </a:r>
            <a:endParaRPr/>
          </a:p>
        </p:txBody>
      </p:sp>
      <p:pic>
        <p:nvPicPr>
          <p:cNvPr id="101" name="Google Shape;101;p17"/>
          <p:cNvPicPr preferRelativeResize="0"/>
          <p:nvPr/>
        </p:nvPicPr>
        <p:blipFill rotWithShape="1">
          <a:blip r:embed="rId3">
            <a:alphaModFix/>
          </a:blip>
          <a:srcRect b="0" l="0" r="0" t="0"/>
          <a:stretch/>
        </p:blipFill>
        <p:spPr>
          <a:xfrm>
            <a:off x="312526" y="5829324"/>
            <a:ext cx="893704" cy="962022"/>
          </a:xfrm>
          <a:prstGeom prst="rect">
            <a:avLst/>
          </a:prstGeom>
          <a:noFill/>
          <a:ln>
            <a:noFill/>
          </a:ln>
        </p:spPr>
      </p:pic>
      <p:pic>
        <p:nvPicPr>
          <p:cNvPr descr="Text&#10;&#10;Description automatically generated with medium confidence" id="102" name="Google Shape;102;p17"/>
          <p:cNvPicPr preferRelativeResize="0"/>
          <p:nvPr/>
        </p:nvPicPr>
        <p:blipFill rotWithShape="1">
          <a:blip r:embed="rId4">
            <a:alphaModFix/>
          </a:blip>
          <a:srcRect b="0" l="0" r="0" t="0"/>
          <a:stretch/>
        </p:blipFill>
        <p:spPr>
          <a:xfrm>
            <a:off x="9380007" y="6048147"/>
            <a:ext cx="2499467" cy="524376"/>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SzPts val="1800"/>
              <a:buNone/>
            </a:pPr>
            <a:r>
              <a:rPr b="1" lang="en-GB" sz="4000"/>
              <a:t>Awareness of the Term “Social Death”</a:t>
            </a:r>
            <a:endParaRPr b="1" sz="4000"/>
          </a:p>
        </p:txBody>
      </p:sp>
      <p:sp>
        <p:nvSpPr>
          <p:cNvPr id="108" name="Google Shape;108;p18"/>
          <p:cNvSpPr txBox="1"/>
          <p:nvPr/>
        </p:nvSpPr>
        <p:spPr>
          <a:xfrm>
            <a:off x="904875" y="1420048"/>
            <a:ext cx="10382250" cy="1028423"/>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None/>
            </a:pPr>
            <a:r>
              <a:rPr b="1" i="1" lang="en-GB" sz="1400" u="none" cap="none" strike="noStrike">
                <a:solidFill>
                  <a:srgbClr val="000000"/>
                </a:solidFill>
                <a:latin typeface="Noto Sans Symbols"/>
                <a:ea typeface="Noto Sans Symbols"/>
                <a:cs typeface="Noto Sans Symbols"/>
                <a:sym typeface="Noto Sans Symbols"/>
              </a:rPr>
              <a:t>The key features identify Social Death as "when people no longer have any hope of engaging in social roles and are considered dead while biologically alive; people with a lost sense of belonging to a group, culture or place under the pressure of circumstances". In general terms, have you heard about the term ‘social death’ before?</a:t>
            </a:r>
            <a:endParaRPr b="1" i="0" sz="1200" u="none" cap="none" strike="noStrike">
              <a:solidFill>
                <a:srgbClr val="000000"/>
              </a:solidFill>
              <a:latin typeface="Noto Sans Symbols"/>
              <a:ea typeface="Noto Sans Symbols"/>
              <a:cs typeface="Noto Sans Symbols"/>
              <a:sym typeface="Noto Sans Symbols"/>
            </a:endParaRPr>
          </a:p>
        </p:txBody>
      </p:sp>
      <p:sp>
        <p:nvSpPr>
          <p:cNvPr id="109" name="Google Shape;109;p18"/>
          <p:cNvSpPr/>
          <p:nvPr/>
        </p:nvSpPr>
        <p:spPr>
          <a:xfrm>
            <a:off x="1038225" y="2576333"/>
            <a:ext cx="4686300" cy="3477875"/>
          </a:xfrm>
          <a:prstGeom prst="rect">
            <a:avLst/>
          </a:prstGeom>
          <a:noFill/>
          <a:ln>
            <a:noFill/>
          </a:ln>
        </p:spPr>
        <p:txBody>
          <a:bodyPr anchorCtr="0" anchor="ctr" bIns="45700" lIns="91425" spcFirstLastPara="1" rIns="91425" wrap="square" tIns="45700">
            <a:spAutoFit/>
          </a:bodyPr>
          <a:lstStyle/>
          <a:p>
            <a:pPr indent="-342900" lvl="0" marL="342900" marR="0" rtl="0" algn="l">
              <a:lnSpc>
                <a:spcPct val="100000"/>
              </a:lnSpc>
              <a:spcBef>
                <a:spcPts val="0"/>
              </a:spcBef>
              <a:spcAft>
                <a:spcPts val="0"/>
              </a:spcAft>
              <a:buClr>
                <a:srgbClr val="FF0000"/>
              </a:buClr>
              <a:buSzPts val="2000"/>
              <a:buFont typeface="Noto Sans Symbols"/>
              <a:buChar char="❑"/>
            </a:pPr>
            <a:r>
              <a:rPr b="0" i="0" lang="en-GB" sz="2000" u="none" cap="none" strike="noStrike">
                <a:solidFill>
                  <a:schemeClr val="dk1"/>
                </a:solidFill>
                <a:latin typeface="Calibri"/>
                <a:ea typeface="Calibri"/>
                <a:cs typeface="Calibri"/>
                <a:sym typeface="Calibri"/>
              </a:rPr>
              <a:t>64 % of all respondents </a:t>
            </a:r>
            <a:r>
              <a:rPr b="1" i="0" lang="en-GB" sz="2000" u="none" cap="none" strike="noStrike">
                <a:solidFill>
                  <a:schemeClr val="dk1"/>
                </a:solidFill>
                <a:latin typeface="Calibri"/>
                <a:ea typeface="Calibri"/>
                <a:cs typeface="Calibri"/>
                <a:sym typeface="Calibri"/>
              </a:rPr>
              <a:t>had never heard</a:t>
            </a:r>
            <a:r>
              <a:rPr b="0" i="0" lang="en-GB" sz="2000" u="none" cap="none" strike="noStrike">
                <a:solidFill>
                  <a:schemeClr val="dk1"/>
                </a:solidFill>
                <a:latin typeface="Calibri"/>
                <a:ea typeface="Calibri"/>
                <a:cs typeface="Calibri"/>
                <a:sym typeface="Calibri"/>
              </a:rPr>
              <a:t> of the term </a:t>
            </a:r>
            <a:r>
              <a:rPr b="0" i="1" lang="en-GB" sz="2000" u="none" cap="none" strike="noStrike">
                <a:solidFill>
                  <a:schemeClr val="dk1"/>
                </a:solidFill>
                <a:latin typeface="Calibri"/>
                <a:ea typeface="Calibri"/>
                <a:cs typeface="Calibri"/>
                <a:sym typeface="Calibri"/>
              </a:rPr>
              <a:t>social death</a:t>
            </a:r>
            <a:endParaRPr b="0" i="0" sz="20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FF0000"/>
              </a:buClr>
              <a:buSzPts val="2000"/>
              <a:buFont typeface="Noto Sans Symbols"/>
              <a:buChar char="❑"/>
            </a:pPr>
            <a:r>
              <a:rPr b="0" i="0" lang="en-GB" sz="2000" u="none" cap="none" strike="noStrike">
                <a:solidFill>
                  <a:schemeClr val="dk1"/>
                </a:solidFill>
                <a:latin typeface="Calibri"/>
                <a:ea typeface="Calibri"/>
                <a:cs typeface="Calibri"/>
                <a:sym typeface="Calibri"/>
              </a:rPr>
              <a:t>Only 36 % had — awareness highest among </a:t>
            </a:r>
            <a:r>
              <a:rPr b="1" i="0" lang="en-GB" sz="2000" u="none" cap="none" strike="noStrike">
                <a:solidFill>
                  <a:schemeClr val="dk1"/>
                </a:solidFill>
                <a:latin typeface="Calibri"/>
                <a:ea typeface="Calibri"/>
                <a:cs typeface="Calibri"/>
                <a:sym typeface="Calibri"/>
              </a:rPr>
              <a:t>adult educators (44 %)</a:t>
            </a:r>
            <a:r>
              <a:rPr b="0" i="0" lang="en-GB" sz="2000" u="none" cap="none" strike="noStrike">
                <a:solidFill>
                  <a:schemeClr val="dk1"/>
                </a:solidFill>
                <a:latin typeface="Calibri"/>
                <a:ea typeface="Calibri"/>
                <a:cs typeface="Calibri"/>
                <a:sym typeface="Calibri"/>
              </a:rPr>
              <a:t>, lowest among learners (~30 %)</a:t>
            </a:r>
            <a:endParaRPr/>
          </a:p>
          <a:p>
            <a:pPr indent="-342900" lvl="0" marL="342900" marR="0" rtl="0" algn="l">
              <a:lnSpc>
                <a:spcPct val="100000"/>
              </a:lnSpc>
              <a:spcBef>
                <a:spcPts val="0"/>
              </a:spcBef>
              <a:spcAft>
                <a:spcPts val="0"/>
              </a:spcAft>
              <a:buClr>
                <a:srgbClr val="FF0000"/>
              </a:buClr>
              <a:buSzPts val="2000"/>
              <a:buFont typeface="Noto Sans Symbols"/>
              <a:buChar char="❑"/>
            </a:pPr>
            <a:r>
              <a:rPr b="0" i="0" lang="en-GB" sz="2000" u="none" cap="none" strike="noStrike">
                <a:solidFill>
                  <a:schemeClr val="dk1"/>
                </a:solidFill>
                <a:latin typeface="Calibri"/>
                <a:ea typeface="Calibri"/>
                <a:cs typeface="Calibri"/>
                <a:sym typeface="Calibri"/>
              </a:rPr>
              <a:t>Awareness levels similar across countries, with slightly better understanding in </a:t>
            </a:r>
            <a:r>
              <a:rPr b="1" i="0" lang="en-GB" sz="2000" u="none" cap="none" strike="noStrike">
                <a:solidFill>
                  <a:schemeClr val="dk1"/>
                </a:solidFill>
                <a:latin typeface="Calibri"/>
                <a:ea typeface="Calibri"/>
                <a:cs typeface="Calibri"/>
                <a:sym typeface="Calibri"/>
              </a:rPr>
              <a:t>Slovenia</a:t>
            </a:r>
            <a:endParaRPr b="0" i="0" sz="2000" u="none" cap="none" strike="noStrike">
              <a:solidFill>
                <a:schemeClr val="dk1"/>
              </a:solidFill>
              <a:latin typeface="Calibri"/>
              <a:ea typeface="Calibri"/>
              <a:cs typeface="Calibri"/>
              <a:sym typeface="Calibri"/>
            </a:endParaRPr>
          </a:p>
          <a:p>
            <a:pPr indent="-342900" lvl="0" marL="342900" marR="0" rtl="0" algn="l">
              <a:lnSpc>
                <a:spcPct val="100000"/>
              </a:lnSpc>
              <a:spcBef>
                <a:spcPts val="0"/>
              </a:spcBef>
              <a:spcAft>
                <a:spcPts val="0"/>
              </a:spcAft>
              <a:buClr>
                <a:srgbClr val="FF0000"/>
              </a:buClr>
              <a:buSzPts val="2000"/>
              <a:buFont typeface="Noto Sans Symbols"/>
              <a:buChar char="❑"/>
            </a:pPr>
            <a:r>
              <a:rPr b="0" i="0" lang="en-GB" sz="2000" u="none" cap="none" strike="noStrike">
                <a:solidFill>
                  <a:schemeClr val="dk1"/>
                </a:solidFill>
                <a:latin typeface="Calibri"/>
                <a:ea typeface="Calibri"/>
                <a:cs typeface="Calibri"/>
                <a:sym typeface="Calibri"/>
              </a:rPr>
              <a:t>Indicates an overall </a:t>
            </a:r>
            <a:r>
              <a:rPr b="1" i="0" lang="en-GB" sz="2000" u="none" cap="none" strike="noStrike">
                <a:solidFill>
                  <a:schemeClr val="dk1"/>
                </a:solidFill>
                <a:latin typeface="Calibri"/>
                <a:ea typeface="Calibri"/>
                <a:cs typeface="Calibri"/>
                <a:sym typeface="Calibri"/>
              </a:rPr>
              <a:t>low conceptual awareness</a:t>
            </a:r>
            <a:r>
              <a:rPr b="0" i="0" lang="en-GB" sz="2000" u="none" cap="none" strike="noStrike">
                <a:solidFill>
                  <a:schemeClr val="dk1"/>
                </a:solidFill>
                <a:latin typeface="Calibri"/>
                <a:ea typeface="Calibri"/>
                <a:cs typeface="Calibri"/>
                <a:sym typeface="Calibri"/>
              </a:rPr>
              <a:t>, confirming the need for targeted education.</a:t>
            </a:r>
            <a:endParaRPr/>
          </a:p>
        </p:txBody>
      </p:sp>
      <p:graphicFrame>
        <p:nvGraphicFramePr>
          <p:cNvPr id="110" name="Google Shape;110;p18"/>
          <p:cNvGraphicFramePr/>
          <p:nvPr/>
        </p:nvGraphicFramePr>
        <p:xfrm>
          <a:off x="6324600" y="2806700"/>
          <a:ext cx="4962525" cy="3686175"/>
        </p:xfrm>
        <a:graphic>
          <a:graphicData uri="http://schemas.openxmlformats.org/drawingml/2006/chart">
            <c:chart r:id="rId3"/>
          </a:graphicData>
        </a:graphic>
      </p:graphicFrame>
      <p:sp>
        <p:nvSpPr>
          <p:cNvPr id="111" name="Google Shape;111;p18"/>
          <p:cNvSpPr txBox="1"/>
          <p:nvPr/>
        </p:nvSpPr>
        <p:spPr>
          <a:xfrm>
            <a:off x="6726848" y="2413397"/>
            <a:ext cx="4158028" cy="61555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1" lang="en-GB" sz="1000" u="none" cap="none" strike="noStrike">
                <a:solidFill>
                  <a:srgbClr val="000000"/>
                </a:solidFill>
                <a:latin typeface="Calibri"/>
                <a:ea typeface="Calibri"/>
                <a:cs typeface="Calibri"/>
                <a:sym typeface="Calibri"/>
              </a:rPr>
              <a:t>Figure 1: Responses to question 1: Awareness of Social Death: Breakdown by Target Group; all (country) target groups</a:t>
            </a:r>
            <a:endParaRPr b="0" i="0" sz="1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pic>
        <p:nvPicPr>
          <p:cNvPr id="112" name="Google Shape;112;p18"/>
          <p:cNvPicPr preferRelativeResize="0"/>
          <p:nvPr/>
        </p:nvPicPr>
        <p:blipFill rotWithShape="1">
          <a:blip r:embed="rId4">
            <a:alphaModFix/>
          </a:blip>
          <a:srcRect b="0" l="0" r="0" t="0"/>
          <a:stretch/>
        </p:blipFill>
        <p:spPr>
          <a:xfrm>
            <a:off x="552450" y="5934075"/>
            <a:ext cx="1101474" cy="923923"/>
          </a:xfrm>
          <a:prstGeom prst="rect">
            <a:avLst/>
          </a:prstGeom>
          <a:noFill/>
          <a:ln>
            <a:noFill/>
          </a:ln>
        </p:spPr>
      </p:pic>
      <p:pic>
        <p:nvPicPr>
          <p:cNvPr descr="Text&#10;&#10;Description automatically generated with medium confidence" id="113" name="Google Shape;113;p18"/>
          <p:cNvPicPr preferRelativeResize="0"/>
          <p:nvPr/>
        </p:nvPicPr>
        <p:blipFill rotWithShape="1">
          <a:blip r:embed="rId5">
            <a:alphaModFix/>
          </a:blip>
          <a:srcRect b="0" l="0" r="0" t="0"/>
          <a:stretch/>
        </p:blipFill>
        <p:spPr>
          <a:xfrm>
            <a:off x="10391774" y="6191251"/>
            <a:ext cx="1495426" cy="301624"/>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SzPts val="1800"/>
              <a:buNone/>
            </a:pPr>
            <a:r>
              <a:rPr b="1" lang="en-GB" sz="3200"/>
              <a:t>Perceived Preventability &amp; Knowledge of Strategies</a:t>
            </a:r>
            <a:endParaRPr b="1" sz="3200"/>
          </a:p>
        </p:txBody>
      </p:sp>
      <p:sp>
        <p:nvSpPr>
          <p:cNvPr id="119" name="Google Shape;119;p19"/>
          <p:cNvSpPr txBox="1"/>
          <p:nvPr/>
        </p:nvSpPr>
        <p:spPr>
          <a:xfrm>
            <a:off x="542924" y="1690688"/>
            <a:ext cx="6086476" cy="4401205"/>
          </a:xfrm>
          <a:prstGeom prst="rect">
            <a:avLst/>
          </a:prstGeom>
          <a:noFill/>
          <a:ln>
            <a:noFill/>
          </a:ln>
        </p:spPr>
        <p:txBody>
          <a:bodyPr anchorCtr="0" anchor="t" bIns="45700" lIns="91425" spcFirstLastPara="1" rIns="91425" wrap="square" tIns="45700">
            <a:spAutoFit/>
          </a:bodyPr>
          <a:lstStyle/>
          <a:p>
            <a:pPr indent="-285750" lvl="0" marL="285750" marR="0" rtl="0" algn="l">
              <a:lnSpc>
                <a:spcPct val="100000"/>
              </a:lnSpc>
              <a:spcBef>
                <a:spcPts val="0"/>
              </a:spcBef>
              <a:spcAft>
                <a:spcPts val="0"/>
              </a:spcAft>
              <a:buClr>
                <a:srgbClr val="FF0000"/>
              </a:buClr>
              <a:buSzPts val="2000"/>
              <a:buFont typeface="Noto Sans Symbols"/>
              <a:buChar char="❑"/>
            </a:pPr>
            <a:r>
              <a:rPr b="1" i="0" lang="en-GB" sz="2000" u="none" cap="none" strike="noStrike">
                <a:solidFill>
                  <a:srgbClr val="000000"/>
                </a:solidFill>
                <a:latin typeface="Calibri"/>
                <a:ea typeface="Calibri"/>
                <a:cs typeface="Calibri"/>
                <a:sym typeface="Calibri"/>
              </a:rPr>
              <a:t>95 %</a:t>
            </a:r>
            <a:r>
              <a:rPr b="0" i="0" lang="en-GB" sz="2000" u="none" cap="none" strike="noStrike">
                <a:solidFill>
                  <a:srgbClr val="000000"/>
                </a:solidFill>
                <a:latin typeface="Calibri"/>
                <a:ea typeface="Calibri"/>
                <a:cs typeface="Calibri"/>
                <a:sym typeface="Calibri"/>
              </a:rPr>
              <a:t> of respondents believe </a:t>
            </a:r>
            <a:r>
              <a:rPr b="1" i="0" lang="en-GB" sz="2000" u="none" cap="none" strike="noStrike">
                <a:solidFill>
                  <a:srgbClr val="000000"/>
                </a:solidFill>
                <a:latin typeface="Calibri"/>
                <a:ea typeface="Calibri"/>
                <a:cs typeface="Calibri"/>
                <a:sym typeface="Calibri"/>
              </a:rPr>
              <a:t>social death is preventable- </a:t>
            </a:r>
            <a:r>
              <a:rPr b="0" i="0" lang="en-GB" sz="2000" u="none" cap="none" strike="noStrike">
                <a:solidFill>
                  <a:srgbClr val="000000"/>
                </a:solidFill>
                <a:latin typeface="Calibri"/>
                <a:ea typeface="Calibri"/>
                <a:cs typeface="Calibri"/>
                <a:sym typeface="Calibri"/>
              </a:rPr>
              <a:t>reflects a strong </a:t>
            </a:r>
            <a:r>
              <a:rPr b="1" i="0" lang="en-GB" sz="2000" u="none" cap="none" strike="noStrike">
                <a:solidFill>
                  <a:srgbClr val="000000"/>
                </a:solidFill>
                <a:latin typeface="Calibri"/>
                <a:ea typeface="Calibri"/>
                <a:cs typeface="Calibri"/>
                <a:sym typeface="Calibri"/>
              </a:rPr>
              <a:t>optimism bias</a:t>
            </a:r>
            <a:r>
              <a:rPr b="0" i="0" lang="en-GB" sz="2000" u="none" cap="none" strike="noStrike">
                <a:solidFill>
                  <a:srgbClr val="000000"/>
                </a:solidFill>
                <a:latin typeface="Calibri"/>
                <a:ea typeface="Calibri"/>
                <a:cs typeface="Calibri"/>
                <a:sym typeface="Calibri"/>
              </a:rPr>
              <a:t> and belief in change.</a:t>
            </a:r>
            <a:endParaRPr/>
          </a:p>
          <a:p>
            <a:pPr indent="-285750" lvl="0" marL="285750" marR="0" rtl="0" algn="l">
              <a:lnSpc>
                <a:spcPct val="100000"/>
              </a:lnSpc>
              <a:spcBef>
                <a:spcPts val="0"/>
              </a:spcBef>
              <a:spcAft>
                <a:spcPts val="0"/>
              </a:spcAft>
              <a:buClr>
                <a:srgbClr val="FF0000"/>
              </a:buClr>
              <a:buSzPts val="2000"/>
              <a:buFont typeface="Noto Sans Symbols"/>
              <a:buChar char="❑"/>
            </a:pPr>
            <a:r>
              <a:rPr b="0" i="0" lang="en-GB" sz="2000" u="none" cap="none" strike="noStrike">
                <a:solidFill>
                  <a:srgbClr val="000000"/>
                </a:solidFill>
                <a:latin typeface="Calibri"/>
                <a:ea typeface="Calibri"/>
                <a:cs typeface="Calibri"/>
                <a:sym typeface="Calibri"/>
              </a:rPr>
              <a:t>Yet only </a:t>
            </a:r>
            <a:r>
              <a:rPr b="1" i="0" lang="en-GB" sz="2000" u="none" cap="none" strike="noStrike">
                <a:solidFill>
                  <a:srgbClr val="000000"/>
                </a:solidFill>
                <a:latin typeface="Calibri"/>
                <a:ea typeface="Calibri"/>
                <a:cs typeface="Calibri"/>
                <a:sym typeface="Calibri"/>
              </a:rPr>
              <a:t>20–33 %</a:t>
            </a:r>
            <a:r>
              <a:rPr b="0" i="0" lang="en-GB" sz="2000" u="none" cap="none" strike="noStrike">
                <a:solidFill>
                  <a:srgbClr val="000000"/>
                </a:solidFill>
                <a:latin typeface="Calibri"/>
                <a:ea typeface="Calibri"/>
                <a:cs typeface="Calibri"/>
                <a:sym typeface="Calibri"/>
              </a:rPr>
              <a:t> could identify </a:t>
            </a:r>
            <a:r>
              <a:rPr b="1" i="0" lang="en-GB" sz="2000" u="none" cap="none" strike="noStrike">
                <a:solidFill>
                  <a:srgbClr val="000000"/>
                </a:solidFill>
                <a:latin typeface="Calibri"/>
                <a:ea typeface="Calibri"/>
                <a:cs typeface="Calibri"/>
                <a:sym typeface="Calibri"/>
              </a:rPr>
              <a:t>any specific prevention strategies:</a:t>
            </a:r>
            <a:endParaRPr b="0" i="0" sz="2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rPr b="0" i="0" lang="en-GB" sz="2000" u="none" cap="none" strike="noStrike">
                <a:solidFill>
                  <a:srgbClr val="000000"/>
                </a:solidFill>
                <a:latin typeface="Calibri"/>
                <a:ea typeface="Calibri"/>
                <a:cs typeface="Calibri"/>
                <a:sym typeface="Calibri"/>
              </a:rPr>
              <a:t>-Adult educators – 33 %</a:t>
            </a:r>
            <a:endParaRPr/>
          </a:p>
          <a:p>
            <a:pPr indent="0" lvl="0" marL="0" marR="0" rtl="0" algn="l">
              <a:lnSpc>
                <a:spcPct val="100000"/>
              </a:lnSpc>
              <a:spcBef>
                <a:spcPts val="0"/>
              </a:spcBef>
              <a:spcAft>
                <a:spcPts val="0"/>
              </a:spcAft>
              <a:buNone/>
            </a:pPr>
            <a:r>
              <a:rPr b="0" i="0" lang="en-GB" sz="2000" u="none" cap="none" strike="noStrike">
                <a:solidFill>
                  <a:srgbClr val="000000"/>
                </a:solidFill>
                <a:latin typeface="Calibri"/>
                <a:ea typeface="Calibri"/>
                <a:cs typeface="Calibri"/>
                <a:sym typeface="Calibri"/>
              </a:rPr>
              <a:t>-Adult learners – 26 %</a:t>
            </a:r>
            <a:endParaRPr/>
          </a:p>
          <a:p>
            <a:pPr indent="0" lvl="0" marL="0" marR="0" rtl="0" algn="l">
              <a:lnSpc>
                <a:spcPct val="100000"/>
              </a:lnSpc>
              <a:spcBef>
                <a:spcPts val="0"/>
              </a:spcBef>
              <a:spcAft>
                <a:spcPts val="0"/>
              </a:spcAft>
              <a:buNone/>
            </a:pPr>
            <a:r>
              <a:rPr b="0" i="0" lang="en-GB" sz="2000" u="none" cap="none" strike="noStrike">
                <a:solidFill>
                  <a:srgbClr val="000000"/>
                </a:solidFill>
                <a:latin typeface="Calibri"/>
                <a:ea typeface="Calibri"/>
                <a:cs typeface="Calibri"/>
                <a:sym typeface="Calibri"/>
              </a:rPr>
              <a:t>-Employed adults – 21 %</a:t>
            </a:r>
            <a:endParaRPr/>
          </a:p>
          <a:p>
            <a:pPr indent="0" lvl="0" marL="0" marR="0" rtl="0" algn="l">
              <a:lnSpc>
                <a:spcPct val="100000"/>
              </a:lnSpc>
              <a:spcBef>
                <a:spcPts val="0"/>
              </a:spcBef>
              <a:spcAft>
                <a:spcPts val="0"/>
              </a:spcAft>
              <a:buNone/>
            </a:pPr>
            <a:r>
              <a:rPr b="0" i="0" lang="en-GB" sz="2000" u="none" cap="none" strike="noStrike">
                <a:solidFill>
                  <a:srgbClr val="000000"/>
                </a:solidFill>
                <a:latin typeface="Calibri"/>
                <a:ea typeface="Calibri"/>
                <a:cs typeface="Calibri"/>
                <a:sym typeface="Calibri"/>
              </a:rPr>
              <a:t>-SME representatives – 17 %</a:t>
            </a:r>
            <a:endParaRPr/>
          </a:p>
          <a:p>
            <a:pPr indent="-285750" lvl="0" marL="285750" marR="0" rtl="0" algn="l">
              <a:lnSpc>
                <a:spcPct val="100000"/>
              </a:lnSpc>
              <a:spcBef>
                <a:spcPts val="0"/>
              </a:spcBef>
              <a:spcAft>
                <a:spcPts val="0"/>
              </a:spcAft>
              <a:buClr>
                <a:srgbClr val="FF0000"/>
              </a:buClr>
              <a:buSzPts val="2000"/>
              <a:buFont typeface="Noto Sans Symbols"/>
              <a:buChar char="❑"/>
            </a:pPr>
            <a:r>
              <a:rPr b="1" i="0" lang="en-GB" sz="2000" u="none" cap="none" strike="noStrike">
                <a:solidFill>
                  <a:srgbClr val="000000"/>
                </a:solidFill>
                <a:latin typeface="Calibri"/>
                <a:ea typeface="Calibri"/>
                <a:cs typeface="Calibri"/>
                <a:sym typeface="Calibri"/>
              </a:rPr>
              <a:t>Key takeaway:</a:t>
            </a:r>
            <a:br>
              <a:rPr b="0" i="0" lang="en-GB" sz="2000" u="none" cap="none" strike="noStrike">
                <a:solidFill>
                  <a:srgbClr val="000000"/>
                </a:solidFill>
                <a:latin typeface="Calibri"/>
                <a:ea typeface="Calibri"/>
                <a:cs typeface="Calibri"/>
                <a:sym typeface="Calibri"/>
              </a:rPr>
            </a:br>
            <a:r>
              <a:rPr b="0" i="0" lang="en-GB" sz="2000" u="none" cap="none" strike="noStrike">
                <a:solidFill>
                  <a:srgbClr val="000000"/>
                </a:solidFill>
                <a:latin typeface="Calibri"/>
                <a:ea typeface="Calibri"/>
                <a:cs typeface="Calibri"/>
                <a:sym typeface="Calibri"/>
              </a:rPr>
              <a:t>A strong belief that the problem </a:t>
            </a:r>
            <a:r>
              <a:rPr b="0" i="1" lang="en-GB" sz="2000" u="none" cap="none" strike="noStrike">
                <a:solidFill>
                  <a:srgbClr val="000000"/>
                </a:solidFill>
                <a:latin typeface="Calibri"/>
                <a:ea typeface="Calibri"/>
                <a:cs typeface="Calibri"/>
                <a:sym typeface="Calibri"/>
              </a:rPr>
              <a:t>can</a:t>
            </a:r>
            <a:r>
              <a:rPr b="0" i="0" lang="en-GB" sz="2000" u="none" cap="none" strike="noStrike">
                <a:solidFill>
                  <a:srgbClr val="000000"/>
                </a:solidFill>
                <a:latin typeface="Calibri"/>
                <a:ea typeface="Calibri"/>
                <a:cs typeface="Calibri"/>
                <a:sym typeface="Calibri"/>
              </a:rPr>
              <a:t> be solved, but </a:t>
            </a:r>
            <a:r>
              <a:rPr b="1" i="0" lang="en-GB" sz="2000" u="none" cap="none" strike="noStrike">
                <a:solidFill>
                  <a:srgbClr val="000000"/>
                </a:solidFill>
                <a:latin typeface="Calibri"/>
                <a:ea typeface="Calibri"/>
                <a:cs typeface="Calibri"/>
                <a:sym typeface="Calibri"/>
              </a:rPr>
              <a:t>low awareness of how</a:t>
            </a:r>
            <a:r>
              <a:rPr b="0" i="0" lang="en-GB" sz="2000" u="none" cap="none" strike="noStrike">
                <a:solidFill>
                  <a:srgbClr val="000000"/>
                </a:solidFill>
                <a:latin typeface="Calibri"/>
                <a:ea typeface="Calibri"/>
                <a:cs typeface="Calibri"/>
                <a:sym typeface="Calibri"/>
              </a:rPr>
              <a:t> — indicating the need for practical, skills-based guidance in future campaigns and trainings.</a:t>
            </a:r>
            <a:endParaRPr/>
          </a:p>
        </p:txBody>
      </p:sp>
      <p:graphicFrame>
        <p:nvGraphicFramePr>
          <p:cNvPr id="120" name="Google Shape;120;p19"/>
          <p:cNvGraphicFramePr/>
          <p:nvPr/>
        </p:nvGraphicFramePr>
        <p:xfrm>
          <a:off x="6839902" y="2004490"/>
          <a:ext cx="4400550" cy="2123807"/>
        </p:xfrm>
        <a:graphic>
          <a:graphicData uri="http://schemas.openxmlformats.org/drawingml/2006/chart">
            <c:chart r:id="rId3"/>
          </a:graphicData>
        </a:graphic>
      </p:graphicFrame>
      <p:graphicFrame>
        <p:nvGraphicFramePr>
          <p:cNvPr id="121" name="Google Shape;121;p19"/>
          <p:cNvGraphicFramePr/>
          <p:nvPr/>
        </p:nvGraphicFramePr>
        <p:xfrm>
          <a:off x="6705600" y="4086447"/>
          <a:ext cx="4821555" cy="2308275"/>
        </p:xfrm>
        <a:graphic>
          <a:graphicData uri="http://schemas.openxmlformats.org/drawingml/2006/chart">
            <c:chart r:id="rId4"/>
          </a:graphicData>
        </a:graphic>
      </p:graphicFrame>
      <p:sp>
        <p:nvSpPr>
          <p:cNvPr id="122" name="Google Shape;122;p19"/>
          <p:cNvSpPr txBox="1"/>
          <p:nvPr/>
        </p:nvSpPr>
        <p:spPr>
          <a:xfrm>
            <a:off x="6629400" y="4348311"/>
            <a:ext cx="5155579" cy="4616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1" lang="en-GB" sz="1000" u="none" cap="none" strike="noStrike">
                <a:solidFill>
                  <a:srgbClr val="000000"/>
                </a:solidFill>
                <a:latin typeface="Calibri"/>
                <a:ea typeface="Calibri"/>
                <a:cs typeface="Calibri"/>
                <a:sym typeface="Calibri"/>
              </a:rPr>
              <a:t>Figure 3: Responses to Question 4: Social Death Prevention Strategies: Awareness Across Groups</a:t>
            </a:r>
            <a:endParaRPr b="0" i="0" sz="10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23" name="Google Shape;123;p19"/>
          <p:cNvSpPr txBox="1"/>
          <p:nvPr/>
        </p:nvSpPr>
        <p:spPr>
          <a:xfrm>
            <a:off x="6705600" y="1617415"/>
            <a:ext cx="6096000" cy="299313"/>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Clr>
                <a:srgbClr val="000000"/>
              </a:buClr>
              <a:buSzPts val="1000"/>
              <a:buFont typeface="Arial"/>
              <a:buNone/>
            </a:pPr>
            <a:r>
              <a:rPr b="0" i="1" lang="en-GB" sz="1000" u="none" cap="none" strike="noStrike">
                <a:solidFill>
                  <a:srgbClr val="000000"/>
                </a:solidFill>
                <a:latin typeface="Calibri"/>
                <a:ea typeface="Calibri"/>
                <a:cs typeface="Calibri"/>
                <a:sym typeface="Calibri"/>
              </a:rPr>
              <a:t>Figure 2: Responses to Question 3: Is Social Death Preventable?; all (country) target groups</a:t>
            </a:r>
            <a:endParaRPr b="0" i="0" sz="1000" u="none" cap="none" strike="noStrike">
              <a:solidFill>
                <a:srgbClr val="000000"/>
              </a:solidFill>
              <a:latin typeface="Calibri"/>
              <a:ea typeface="Calibri"/>
              <a:cs typeface="Calibri"/>
              <a:sym typeface="Calibri"/>
            </a:endParaRPr>
          </a:p>
        </p:txBody>
      </p:sp>
      <p:pic>
        <p:nvPicPr>
          <p:cNvPr id="124" name="Google Shape;124;p19"/>
          <p:cNvPicPr preferRelativeResize="0"/>
          <p:nvPr/>
        </p:nvPicPr>
        <p:blipFill rotWithShape="1">
          <a:blip r:embed="rId5">
            <a:alphaModFix/>
          </a:blip>
          <a:srcRect b="0" l="0" r="0" t="0"/>
          <a:stretch/>
        </p:blipFill>
        <p:spPr>
          <a:xfrm>
            <a:off x="664845" y="5933872"/>
            <a:ext cx="989079" cy="924126"/>
          </a:xfrm>
          <a:prstGeom prst="rect">
            <a:avLst/>
          </a:prstGeom>
          <a:noFill/>
          <a:ln>
            <a:noFill/>
          </a:ln>
        </p:spPr>
      </p:pic>
      <p:pic>
        <p:nvPicPr>
          <p:cNvPr descr="Text&#10;&#10;Description automatically generated with medium confidence" id="125" name="Google Shape;125;p19"/>
          <p:cNvPicPr preferRelativeResize="0"/>
          <p:nvPr/>
        </p:nvPicPr>
        <p:blipFill rotWithShape="1">
          <a:blip r:embed="rId6">
            <a:alphaModFix/>
          </a:blip>
          <a:srcRect b="0" l="0" r="0" t="0"/>
          <a:stretch/>
        </p:blipFill>
        <p:spPr>
          <a:xfrm>
            <a:off x="9914026" y="6343218"/>
            <a:ext cx="1870953" cy="299313"/>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SzPts val="1800"/>
              <a:buNone/>
            </a:pPr>
            <a:r>
              <a:rPr b="1" lang="en-GB" sz="4000"/>
              <a:t>Awareness of Causes, Symptoms and Impacts</a:t>
            </a:r>
            <a:endParaRPr b="1" sz="4000"/>
          </a:p>
        </p:txBody>
      </p:sp>
      <p:sp>
        <p:nvSpPr>
          <p:cNvPr id="131" name="Google Shape;131;p20"/>
          <p:cNvSpPr txBox="1"/>
          <p:nvPr>
            <p:ph idx="1" type="body"/>
          </p:nvPr>
        </p:nvSpPr>
        <p:spPr>
          <a:xfrm>
            <a:off x="356437" y="1587500"/>
            <a:ext cx="6425363" cy="4351338"/>
          </a:xfrm>
          <a:prstGeom prst="rect">
            <a:avLst/>
          </a:prstGeom>
          <a:noFill/>
          <a:ln>
            <a:noFill/>
          </a:ln>
        </p:spPr>
        <p:txBody>
          <a:bodyPr anchorCtr="0" anchor="t" bIns="45700" lIns="91425" spcFirstLastPara="1" rIns="91425" wrap="square" tIns="45700">
            <a:normAutofit fontScale="62500" lnSpcReduction="20000"/>
          </a:bodyPr>
          <a:lstStyle/>
          <a:p>
            <a:pPr indent="-342900" lvl="0" marL="457200" rtl="0" algn="l">
              <a:lnSpc>
                <a:spcPct val="90000"/>
              </a:lnSpc>
              <a:spcBef>
                <a:spcPts val="1000"/>
              </a:spcBef>
              <a:spcAft>
                <a:spcPts val="0"/>
              </a:spcAft>
              <a:buClr>
                <a:srgbClr val="FF0000"/>
              </a:buClr>
              <a:buSzPct val="102857"/>
              <a:buFont typeface="Noto Sans Symbols"/>
              <a:buChar char="❑"/>
            </a:pPr>
            <a:r>
              <a:rPr b="1" lang="en-GB"/>
              <a:t>How well do adults recognize social death?</a:t>
            </a:r>
            <a:br>
              <a:rPr lang="en-GB"/>
            </a:br>
            <a:r>
              <a:rPr lang="en-GB"/>
              <a:t>Survey results reveal three key awareness levels:</a:t>
            </a:r>
            <a:endParaRPr/>
          </a:p>
          <a:p>
            <a:pPr indent="-342900" lvl="0" marL="457200" rtl="0" algn="l">
              <a:lnSpc>
                <a:spcPct val="90000"/>
              </a:lnSpc>
              <a:spcBef>
                <a:spcPts val="1000"/>
              </a:spcBef>
              <a:spcAft>
                <a:spcPts val="0"/>
              </a:spcAft>
              <a:buClr>
                <a:schemeClr val="dk1"/>
              </a:buClr>
              <a:buSzPct val="102857"/>
              <a:buChar char="•"/>
            </a:pPr>
            <a:r>
              <a:rPr b="1" lang="en-GB"/>
              <a:t>Causes known:</a:t>
            </a:r>
            <a:r>
              <a:rPr lang="en-GB"/>
              <a:t> 41 %</a:t>
            </a:r>
            <a:endParaRPr/>
          </a:p>
          <a:p>
            <a:pPr indent="-342900" lvl="0" marL="457200" rtl="0" algn="l">
              <a:lnSpc>
                <a:spcPct val="90000"/>
              </a:lnSpc>
              <a:spcBef>
                <a:spcPts val="1000"/>
              </a:spcBef>
              <a:spcAft>
                <a:spcPts val="0"/>
              </a:spcAft>
              <a:buClr>
                <a:schemeClr val="dk1"/>
              </a:buClr>
              <a:buSzPct val="102857"/>
              <a:buChar char="•"/>
            </a:pPr>
            <a:r>
              <a:rPr b="1" lang="en-GB"/>
              <a:t>Symptoms recognized:</a:t>
            </a:r>
            <a:r>
              <a:rPr lang="en-GB"/>
              <a:t> 45 %</a:t>
            </a:r>
            <a:endParaRPr/>
          </a:p>
          <a:p>
            <a:pPr indent="-342900" lvl="0" marL="457200" rtl="0" algn="l">
              <a:lnSpc>
                <a:spcPct val="90000"/>
              </a:lnSpc>
              <a:spcBef>
                <a:spcPts val="1000"/>
              </a:spcBef>
              <a:spcAft>
                <a:spcPts val="0"/>
              </a:spcAft>
              <a:buClr>
                <a:schemeClr val="dk1"/>
              </a:buClr>
              <a:buSzPct val="102857"/>
              <a:buChar char="•"/>
            </a:pPr>
            <a:r>
              <a:rPr b="1" lang="en-GB"/>
              <a:t>Impacts understood:</a:t>
            </a:r>
            <a:r>
              <a:rPr lang="en-GB"/>
              <a:t> 51 %</a:t>
            </a:r>
            <a:endParaRPr/>
          </a:p>
          <a:p>
            <a:pPr indent="-342900" lvl="0" marL="457200" rtl="0" algn="l">
              <a:lnSpc>
                <a:spcPct val="90000"/>
              </a:lnSpc>
              <a:spcBef>
                <a:spcPts val="1000"/>
              </a:spcBef>
              <a:spcAft>
                <a:spcPts val="0"/>
              </a:spcAft>
              <a:buClr>
                <a:srgbClr val="FF0000"/>
              </a:buClr>
              <a:buSzPct val="102857"/>
              <a:buFont typeface="Noto Sans Symbols"/>
              <a:buChar char="❑"/>
            </a:pPr>
            <a:r>
              <a:rPr b="1" lang="en-GB"/>
              <a:t>What does this tell us?</a:t>
            </a:r>
            <a:endParaRPr/>
          </a:p>
          <a:p>
            <a:pPr indent="-342900" lvl="0" marL="457200" rtl="0" algn="l">
              <a:lnSpc>
                <a:spcPct val="90000"/>
              </a:lnSpc>
              <a:spcBef>
                <a:spcPts val="1000"/>
              </a:spcBef>
              <a:spcAft>
                <a:spcPts val="0"/>
              </a:spcAft>
              <a:buClr>
                <a:schemeClr val="dk1"/>
              </a:buClr>
              <a:buSzPct val="102857"/>
              <a:buChar char="•"/>
            </a:pPr>
            <a:r>
              <a:rPr lang="en-GB"/>
              <a:t>People tend to notice </a:t>
            </a:r>
            <a:r>
              <a:rPr b="1" lang="en-GB"/>
              <a:t>visible consequences</a:t>
            </a:r>
            <a:r>
              <a:rPr lang="en-GB"/>
              <a:t>—like isolation, disengagement, or loss of motivation—</a:t>
            </a:r>
            <a:br>
              <a:rPr lang="en-GB"/>
            </a:br>
            <a:r>
              <a:rPr lang="en-GB"/>
              <a:t>but struggle to identify </a:t>
            </a:r>
            <a:r>
              <a:rPr b="1" lang="en-GB"/>
              <a:t>the early warning signs</a:t>
            </a:r>
            <a:r>
              <a:rPr lang="en-GB"/>
              <a:t> that lead to them.</a:t>
            </a:r>
            <a:endParaRPr/>
          </a:p>
          <a:p>
            <a:pPr indent="-342900" lvl="0" marL="457200" rtl="0" algn="l">
              <a:lnSpc>
                <a:spcPct val="90000"/>
              </a:lnSpc>
              <a:spcBef>
                <a:spcPts val="1000"/>
              </a:spcBef>
              <a:spcAft>
                <a:spcPts val="0"/>
              </a:spcAft>
              <a:buClr>
                <a:schemeClr val="dk1"/>
              </a:buClr>
              <a:buSzPct val="102857"/>
              <a:buChar char="•"/>
            </a:pPr>
            <a:r>
              <a:rPr lang="en-GB"/>
              <a:t>Awareness is </a:t>
            </a:r>
            <a:r>
              <a:rPr b="1" lang="en-GB"/>
              <a:t>similar across all groups</a:t>
            </a:r>
            <a:r>
              <a:rPr lang="en-GB"/>
              <a:t>, meaning even educators and managers are not better equipped to recognize the phenomenon.</a:t>
            </a:r>
            <a:endParaRPr/>
          </a:p>
          <a:p>
            <a:pPr indent="-342900" lvl="0" marL="457200" rtl="0" algn="l">
              <a:lnSpc>
                <a:spcPct val="90000"/>
              </a:lnSpc>
              <a:spcBef>
                <a:spcPts val="1000"/>
              </a:spcBef>
              <a:spcAft>
                <a:spcPts val="0"/>
              </a:spcAft>
              <a:buClr>
                <a:schemeClr val="dk1"/>
              </a:buClr>
              <a:buSzPct val="102857"/>
              <a:buChar char="•"/>
            </a:pPr>
            <a:r>
              <a:rPr lang="en-GB"/>
              <a:t>Behind every percentage lies a </a:t>
            </a:r>
            <a:r>
              <a:rPr b="1" lang="en-GB"/>
              <a:t>missed opportunity</a:t>
            </a:r>
            <a:r>
              <a:rPr lang="en-GB"/>
              <a:t> to notice when someone is slowly withdrawing from society.</a:t>
            </a:r>
            <a:endParaRPr/>
          </a:p>
          <a:p>
            <a:pPr indent="0" lvl="0" marL="114300" rtl="0" algn="l">
              <a:lnSpc>
                <a:spcPct val="90000"/>
              </a:lnSpc>
              <a:spcBef>
                <a:spcPts val="1000"/>
              </a:spcBef>
              <a:spcAft>
                <a:spcPts val="0"/>
              </a:spcAft>
              <a:buSzPct val="102857"/>
              <a:buNone/>
            </a:pPr>
            <a:r>
              <a:t/>
            </a:r>
            <a:endParaRPr/>
          </a:p>
        </p:txBody>
      </p:sp>
      <p:sp>
        <p:nvSpPr>
          <p:cNvPr id="132" name="Google Shape;132;p20"/>
          <p:cNvSpPr txBox="1"/>
          <p:nvPr/>
        </p:nvSpPr>
        <p:spPr>
          <a:xfrm>
            <a:off x="7105650" y="1690688"/>
            <a:ext cx="4314825" cy="3477875"/>
          </a:xfrm>
          <a:prstGeom prst="rect">
            <a:avLst/>
          </a:prstGeom>
          <a:noFill/>
          <a:ln>
            <a:noFill/>
          </a:ln>
        </p:spPr>
        <p:txBody>
          <a:bodyPr anchorCtr="0" anchor="t" bIns="45700" lIns="91425" spcFirstLastPara="1" rIns="91425" wrap="square" tIns="45700">
            <a:spAutoFit/>
          </a:bodyPr>
          <a:lstStyle/>
          <a:p>
            <a:pPr indent="-285750" lvl="0" marL="285750" marR="0" rtl="0" algn="l">
              <a:lnSpc>
                <a:spcPct val="100000"/>
              </a:lnSpc>
              <a:spcBef>
                <a:spcPts val="0"/>
              </a:spcBef>
              <a:spcAft>
                <a:spcPts val="0"/>
              </a:spcAft>
              <a:buClr>
                <a:srgbClr val="FF0000"/>
              </a:buClr>
              <a:buSzPts val="2000"/>
              <a:buFont typeface="Noto Sans Symbols"/>
              <a:buChar char="❑"/>
            </a:pPr>
            <a:r>
              <a:rPr b="1" i="0" lang="en-GB" sz="2000" u="none" cap="none" strike="noStrike">
                <a:solidFill>
                  <a:srgbClr val="000000"/>
                </a:solidFill>
                <a:latin typeface="Calibri"/>
                <a:ea typeface="Calibri"/>
                <a:cs typeface="Calibri"/>
                <a:sym typeface="Calibri"/>
              </a:rPr>
              <a:t>Why this matters:</a:t>
            </a:r>
            <a:br>
              <a:rPr b="0" i="0" lang="en-GB" sz="2000" u="none" cap="none" strike="noStrike">
                <a:solidFill>
                  <a:srgbClr val="000000"/>
                </a:solidFill>
                <a:latin typeface="Calibri"/>
                <a:ea typeface="Calibri"/>
                <a:cs typeface="Calibri"/>
                <a:sym typeface="Calibri"/>
              </a:rPr>
            </a:br>
            <a:r>
              <a:rPr b="0" i="0" lang="en-GB" sz="2000" u="none" cap="none" strike="noStrike">
                <a:solidFill>
                  <a:srgbClr val="000000"/>
                </a:solidFill>
                <a:latin typeface="Calibri"/>
                <a:ea typeface="Calibri"/>
                <a:cs typeface="Calibri"/>
                <a:sym typeface="Calibri"/>
              </a:rPr>
              <a:t>To prevent social death, we must first learn to </a:t>
            </a:r>
            <a:r>
              <a:rPr b="1" i="0" lang="en-GB" sz="2000" u="none" cap="none" strike="noStrike">
                <a:solidFill>
                  <a:srgbClr val="000000"/>
                </a:solidFill>
                <a:latin typeface="Calibri"/>
                <a:ea typeface="Calibri"/>
                <a:cs typeface="Calibri"/>
                <a:sym typeface="Calibri"/>
              </a:rPr>
              <a:t>see it before it’s visible</a:t>
            </a:r>
            <a:r>
              <a:rPr b="0" i="0" lang="en-GB" sz="2000" u="none" cap="none" strike="noStrike">
                <a:solidFill>
                  <a:srgbClr val="000000"/>
                </a:solidFill>
                <a:latin typeface="Calibri"/>
                <a:ea typeface="Calibri"/>
                <a:cs typeface="Calibri"/>
                <a:sym typeface="Calibri"/>
              </a:rPr>
              <a:t>.</a:t>
            </a:r>
            <a:br>
              <a:rPr b="0" i="0" lang="en-GB" sz="2000" u="none" cap="none" strike="noStrike">
                <a:solidFill>
                  <a:srgbClr val="000000"/>
                </a:solidFill>
                <a:latin typeface="Calibri"/>
                <a:ea typeface="Calibri"/>
                <a:cs typeface="Calibri"/>
                <a:sym typeface="Calibri"/>
              </a:rPr>
            </a:br>
            <a:endParaRPr b="0" i="0" sz="2000" u="none" cap="none" strike="noStrike">
              <a:solidFill>
                <a:srgbClr val="000000"/>
              </a:solidFill>
              <a:latin typeface="Calibri"/>
              <a:ea typeface="Calibri"/>
              <a:cs typeface="Calibri"/>
              <a:sym typeface="Calibri"/>
            </a:endParaRPr>
          </a:p>
          <a:p>
            <a:pPr indent="-285750" lvl="0" marL="285750" marR="0" rtl="0" algn="l">
              <a:lnSpc>
                <a:spcPct val="100000"/>
              </a:lnSpc>
              <a:spcBef>
                <a:spcPts val="0"/>
              </a:spcBef>
              <a:spcAft>
                <a:spcPts val="0"/>
              </a:spcAft>
              <a:buClr>
                <a:srgbClr val="FF0000"/>
              </a:buClr>
              <a:buSzPts val="2000"/>
              <a:buFont typeface="Noto Sans Symbols"/>
              <a:buChar char="❑"/>
            </a:pPr>
            <a:r>
              <a:rPr b="0" i="0" lang="en-GB" sz="2000" u="none" cap="none" strike="noStrike">
                <a:solidFill>
                  <a:srgbClr val="000000"/>
                </a:solidFill>
                <a:latin typeface="Calibri"/>
                <a:ea typeface="Calibri"/>
                <a:cs typeface="Calibri"/>
                <a:sym typeface="Calibri"/>
              </a:rPr>
              <a:t>Training in adult education and workplaces should focus on:</a:t>
            </a:r>
            <a:endParaRPr/>
          </a:p>
          <a:p>
            <a:pPr indent="-127000" lvl="0" marL="0" marR="0" rtl="0" algn="l">
              <a:lnSpc>
                <a:spcPct val="100000"/>
              </a:lnSpc>
              <a:spcBef>
                <a:spcPts val="0"/>
              </a:spcBef>
              <a:spcAft>
                <a:spcPts val="0"/>
              </a:spcAft>
              <a:buClr>
                <a:srgbClr val="000000"/>
              </a:buClr>
              <a:buSzPts val="2000"/>
              <a:buFont typeface="Arial"/>
              <a:buChar char="•"/>
            </a:pPr>
            <a:r>
              <a:rPr b="0" i="0" lang="en-GB" sz="2000" u="none" cap="none" strike="noStrike">
                <a:solidFill>
                  <a:srgbClr val="000000"/>
                </a:solidFill>
                <a:latin typeface="Calibri"/>
                <a:ea typeface="Calibri"/>
                <a:cs typeface="Calibri"/>
                <a:sym typeface="Calibri"/>
              </a:rPr>
              <a:t>Building </a:t>
            </a:r>
            <a:r>
              <a:rPr b="1" i="0" lang="en-GB" sz="2000" u="none" cap="none" strike="noStrike">
                <a:solidFill>
                  <a:srgbClr val="000000"/>
                </a:solidFill>
                <a:latin typeface="Calibri"/>
                <a:ea typeface="Calibri"/>
                <a:cs typeface="Calibri"/>
                <a:sym typeface="Calibri"/>
              </a:rPr>
              <a:t>emotional literacy</a:t>
            </a:r>
            <a:r>
              <a:rPr b="0" i="0" lang="en-GB" sz="2000" u="none" cap="none" strike="noStrike">
                <a:solidFill>
                  <a:srgbClr val="000000"/>
                </a:solidFill>
                <a:latin typeface="Calibri"/>
                <a:ea typeface="Calibri"/>
                <a:cs typeface="Calibri"/>
                <a:sym typeface="Calibri"/>
              </a:rPr>
              <a:t>;</a:t>
            </a:r>
            <a:endParaRPr/>
          </a:p>
          <a:p>
            <a:pPr indent="-127000" lvl="0" marL="0" marR="0" rtl="0" algn="l">
              <a:lnSpc>
                <a:spcPct val="100000"/>
              </a:lnSpc>
              <a:spcBef>
                <a:spcPts val="0"/>
              </a:spcBef>
              <a:spcAft>
                <a:spcPts val="0"/>
              </a:spcAft>
              <a:buClr>
                <a:srgbClr val="000000"/>
              </a:buClr>
              <a:buSzPts val="2000"/>
              <a:buFont typeface="Arial"/>
              <a:buChar char="•"/>
            </a:pPr>
            <a:r>
              <a:rPr b="0" i="0" lang="en-GB" sz="2000" u="none" cap="none" strike="noStrike">
                <a:solidFill>
                  <a:srgbClr val="000000"/>
                </a:solidFill>
                <a:latin typeface="Calibri"/>
                <a:ea typeface="Calibri"/>
                <a:cs typeface="Calibri"/>
                <a:sym typeface="Calibri"/>
              </a:rPr>
              <a:t>Recognizing </a:t>
            </a:r>
            <a:r>
              <a:rPr b="1" i="0" lang="en-GB" sz="2000" u="none" cap="none" strike="noStrike">
                <a:solidFill>
                  <a:srgbClr val="000000"/>
                </a:solidFill>
                <a:latin typeface="Calibri"/>
                <a:ea typeface="Calibri"/>
                <a:cs typeface="Calibri"/>
                <a:sym typeface="Calibri"/>
              </a:rPr>
              <a:t>ostracism, rejection, and identity loss</a:t>
            </a:r>
            <a:r>
              <a:rPr b="0" i="0" lang="en-GB" sz="2000" u="none" cap="none" strike="noStrike">
                <a:solidFill>
                  <a:srgbClr val="000000"/>
                </a:solidFill>
                <a:latin typeface="Calibri"/>
                <a:ea typeface="Calibri"/>
                <a:cs typeface="Calibri"/>
                <a:sym typeface="Calibri"/>
              </a:rPr>
              <a:t>;</a:t>
            </a:r>
            <a:endParaRPr/>
          </a:p>
          <a:p>
            <a:pPr indent="-127000" lvl="0" marL="0" marR="0" rtl="0" algn="l">
              <a:lnSpc>
                <a:spcPct val="100000"/>
              </a:lnSpc>
              <a:spcBef>
                <a:spcPts val="0"/>
              </a:spcBef>
              <a:spcAft>
                <a:spcPts val="0"/>
              </a:spcAft>
              <a:buClr>
                <a:srgbClr val="000000"/>
              </a:buClr>
              <a:buSzPts val="2000"/>
              <a:buFont typeface="Arial"/>
              <a:buChar char="•"/>
            </a:pPr>
            <a:r>
              <a:rPr b="0" i="0" lang="en-GB" sz="2000" u="none" cap="none" strike="noStrike">
                <a:solidFill>
                  <a:srgbClr val="000000"/>
                </a:solidFill>
                <a:latin typeface="Calibri"/>
                <a:ea typeface="Calibri"/>
                <a:cs typeface="Calibri"/>
                <a:sym typeface="Calibri"/>
              </a:rPr>
              <a:t>Encouraging timely </a:t>
            </a:r>
            <a:r>
              <a:rPr b="1" i="0" lang="en-GB" sz="2000" u="none" cap="none" strike="noStrike">
                <a:solidFill>
                  <a:srgbClr val="000000"/>
                </a:solidFill>
                <a:latin typeface="Calibri"/>
                <a:ea typeface="Calibri"/>
                <a:cs typeface="Calibri"/>
                <a:sym typeface="Calibri"/>
              </a:rPr>
              <a:t>supportive intervention</a:t>
            </a:r>
            <a:r>
              <a:rPr b="0" i="0" lang="en-GB" sz="2000" u="none" cap="none" strike="noStrike">
                <a:solidFill>
                  <a:srgbClr val="000000"/>
                </a:solidFill>
                <a:latin typeface="Calibri"/>
                <a:ea typeface="Calibri"/>
                <a:cs typeface="Calibri"/>
                <a:sym typeface="Calibri"/>
              </a:rPr>
              <a:t>.</a:t>
            </a:r>
            <a:endParaRPr/>
          </a:p>
        </p:txBody>
      </p:sp>
      <p:pic>
        <p:nvPicPr>
          <p:cNvPr id="133" name="Google Shape;133;p20"/>
          <p:cNvPicPr preferRelativeResize="0"/>
          <p:nvPr/>
        </p:nvPicPr>
        <p:blipFill rotWithShape="1">
          <a:blip r:embed="rId3">
            <a:alphaModFix/>
          </a:blip>
          <a:srcRect b="0" l="0" r="0" t="0"/>
          <a:stretch/>
        </p:blipFill>
        <p:spPr>
          <a:xfrm>
            <a:off x="292225" y="5676900"/>
            <a:ext cx="1091949" cy="1019173"/>
          </a:xfrm>
          <a:prstGeom prst="rect">
            <a:avLst/>
          </a:prstGeom>
          <a:noFill/>
          <a:ln>
            <a:noFill/>
          </a:ln>
        </p:spPr>
      </p:pic>
      <p:pic>
        <p:nvPicPr>
          <p:cNvPr descr="Text&#10;&#10;Description automatically generated with medium confidence" id="134" name="Google Shape;134;p20"/>
          <p:cNvPicPr preferRelativeResize="0"/>
          <p:nvPr/>
        </p:nvPicPr>
        <p:blipFill rotWithShape="1">
          <a:blip r:embed="rId4">
            <a:alphaModFix/>
          </a:blip>
          <a:srcRect b="0" l="0" r="0" t="0"/>
          <a:stretch/>
        </p:blipFill>
        <p:spPr>
          <a:xfrm>
            <a:off x="9511558" y="6051348"/>
            <a:ext cx="2213717" cy="441527"/>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SzPts val="1800"/>
              <a:buNone/>
            </a:pPr>
            <a:r>
              <a:rPr b="1" lang="en-GB" sz="4000"/>
              <a:t>Civic Responsibility and Community Action</a:t>
            </a:r>
            <a:endParaRPr b="1" sz="4000"/>
          </a:p>
        </p:txBody>
      </p:sp>
      <p:sp>
        <p:nvSpPr>
          <p:cNvPr id="140" name="Google Shape;140;p21"/>
          <p:cNvSpPr txBox="1"/>
          <p:nvPr>
            <p:ph idx="1" type="body"/>
          </p:nvPr>
        </p:nvSpPr>
        <p:spPr>
          <a:xfrm>
            <a:off x="838199" y="1825625"/>
            <a:ext cx="6543675" cy="4351338"/>
          </a:xfrm>
          <a:prstGeom prst="rect">
            <a:avLst/>
          </a:prstGeom>
          <a:noFill/>
          <a:ln>
            <a:noFill/>
          </a:ln>
        </p:spPr>
        <p:txBody>
          <a:bodyPr anchorCtr="0" anchor="t" bIns="45700" lIns="91425" spcFirstLastPara="1" rIns="91425" wrap="square" tIns="45700">
            <a:normAutofit fontScale="70000" lnSpcReduction="20000"/>
          </a:bodyPr>
          <a:lstStyle/>
          <a:p>
            <a:pPr indent="-342900" lvl="0" marL="457200" rtl="0" algn="l">
              <a:lnSpc>
                <a:spcPct val="90000"/>
              </a:lnSpc>
              <a:spcBef>
                <a:spcPts val="1000"/>
              </a:spcBef>
              <a:spcAft>
                <a:spcPts val="0"/>
              </a:spcAft>
              <a:buClr>
                <a:srgbClr val="FF0000"/>
              </a:buClr>
              <a:buSzPct val="91836"/>
              <a:buFont typeface="Noto Sans Symbols"/>
              <a:buChar char="❑"/>
            </a:pPr>
            <a:r>
              <a:rPr b="1" lang="en-GB"/>
              <a:t>How do adults see their role in preventing social death?</a:t>
            </a:r>
            <a:br>
              <a:rPr lang="en-GB"/>
            </a:br>
            <a:r>
              <a:rPr lang="en-GB"/>
              <a:t>The survey shows a powerful message of shared responsibility:</a:t>
            </a:r>
            <a:endParaRPr/>
          </a:p>
          <a:p>
            <a:pPr indent="-342900" lvl="0" marL="457200" rtl="0" algn="l">
              <a:lnSpc>
                <a:spcPct val="90000"/>
              </a:lnSpc>
              <a:spcBef>
                <a:spcPts val="1000"/>
              </a:spcBef>
              <a:spcAft>
                <a:spcPts val="0"/>
              </a:spcAft>
              <a:buClr>
                <a:schemeClr val="dk1"/>
              </a:buClr>
              <a:buSzPct val="91836"/>
              <a:buChar char="•"/>
            </a:pPr>
            <a:r>
              <a:rPr b="1" lang="en-GB"/>
              <a:t>70 %</a:t>
            </a:r>
            <a:r>
              <a:rPr lang="en-GB"/>
              <a:t> believe that preventing social death </a:t>
            </a:r>
            <a:r>
              <a:rPr b="1" lang="en-GB"/>
              <a:t>requires community support</a:t>
            </a:r>
            <a:r>
              <a:rPr lang="en-GB"/>
              <a:t>, not just individual effort.</a:t>
            </a:r>
            <a:endParaRPr/>
          </a:p>
          <a:p>
            <a:pPr indent="-342900" lvl="0" marL="457200" rtl="0" algn="l">
              <a:lnSpc>
                <a:spcPct val="90000"/>
              </a:lnSpc>
              <a:spcBef>
                <a:spcPts val="1000"/>
              </a:spcBef>
              <a:spcAft>
                <a:spcPts val="0"/>
              </a:spcAft>
              <a:buClr>
                <a:schemeClr val="dk1"/>
              </a:buClr>
              <a:buSzPct val="91836"/>
              <a:buChar char="•"/>
            </a:pPr>
            <a:r>
              <a:rPr lang="en-GB"/>
              <a:t>Only </a:t>
            </a:r>
            <a:r>
              <a:rPr b="1" lang="en-GB"/>
              <a:t>11 %</a:t>
            </a:r>
            <a:r>
              <a:rPr lang="en-GB"/>
              <a:t> see it as a purely </a:t>
            </a:r>
            <a:r>
              <a:rPr b="1" lang="en-GB"/>
              <a:t>personal issue</a:t>
            </a:r>
            <a:r>
              <a:rPr lang="en-GB"/>
              <a:t>.</a:t>
            </a:r>
            <a:endParaRPr/>
          </a:p>
          <a:p>
            <a:pPr indent="-342900" lvl="0" marL="457200" rtl="0" algn="l">
              <a:lnSpc>
                <a:spcPct val="90000"/>
              </a:lnSpc>
              <a:spcBef>
                <a:spcPts val="1000"/>
              </a:spcBef>
              <a:spcAft>
                <a:spcPts val="0"/>
              </a:spcAft>
              <a:buClr>
                <a:schemeClr val="dk1"/>
              </a:buClr>
              <a:buSzPct val="91836"/>
              <a:buChar char="•"/>
            </a:pPr>
            <a:r>
              <a:rPr lang="en-GB"/>
              <a:t>About </a:t>
            </a:r>
            <a:r>
              <a:rPr b="1" lang="en-GB"/>
              <a:t>19 %</a:t>
            </a:r>
            <a:r>
              <a:rPr lang="en-GB"/>
              <a:t> feel they </a:t>
            </a:r>
            <a:r>
              <a:rPr b="1" lang="en-GB"/>
              <a:t>need to learn more</a:t>
            </a:r>
            <a:r>
              <a:rPr lang="en-GB"/>
              <a:t> before deciding — showing curiosity and openness to education.</a:t>
            </a:r>
            <a:endParaRPr/>
          </a:p>
          <a:p>
            <a:pPr indent="-342900" lvl="0" marL="457200" rtl="0" algn="l">
              <a:lnSpc>
                <a:spcPct val="90000"/>
              </a:lnSpc>
              <a:spcBef>
                <a:spcPts val="1000"/>
              </a:spcBef>
              <a:spcAft>
                <a:spcPts val="0"/>
              </a:spcAft>
              <a:buClr>
                <a:srgbClr val="FF0000"/>
              </a:buClr>
              <a:buSzPct val="91836"/>
              <a:buFont typeface="Noto Sans Symbols"/>
              <a:buChar char="❑"/>
            </a:pPr>
            <a:r>
              <a:rPr b="1" lang="en-GB"/>
              <a:t>What this means:</a:t>
            </a:r>
            <a:br>
              <a:rPr lang="en-GB"/>
            </a:br>
            <a:r>
              <a:rPr lang="en-GB"/>
              <a:t>People intuitively understand that </a:t>
            </a:r>
            <a:r>
              <a:rPr b="1" lang="en-GB"/>
              <a:t>no one recovers from isolation alone</a:t>
            </a:r>
            <a:r>
              <a:rPr lang="en-GB"/>
              <a:t>.</a:t>
            </a:r>
            <a:br>
              <a:rPr lang="en-GB"/>
            </a:br>
            <a:r>
              <a:rPr lang="en-GB"/>
              <a:t>The willingness to act collectively reflects a strong foundation for future awareness campaigns and peer-support initiatives.</a:t>
            </a:r>
            <a:endParaRPr/>
          </a:p>
          <a:p>
            <a:pPr indent="0" lvl="0" marL="114300" rtl="0" algn="l">
              <a:lnSpc>
                <a:spcPct val="90000"/>
              </a:lnSpc>
              <a:spcBef>
                <a:spcPts val="1000"/>
              </a:spcBef>
              <a:spcAft>
                <a:spcPts val="0"/>
              </a:spcAft>
              <a:buSzPct val="91836"/>
              <a:buNone/>
            </a:pPr>
            <a:r>
              <a:t/>
            </a:r>
            <a:endParaRPr/>
          </a:p>
        </p:txBody>
      </p:sp>
      <p:sp>
        <p:nvSpPr>
          <p:cNvPr id="141" name="Google Shape;141;p21"/>
          <p:cNvSpPr txBox="1"/>
          <p:nvPr/>
        </p:nvSpPr>
        <p:spPr>
          <a:xfrm>
            <a:off x="2851825" y="5802239"/>
            <a:ext cx="10820400"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GB" sz="1400" u="none" cap="none" strike="noStrike">
                <a:solidFill>
                  <a:srgbClr val="000000"/>
                </a:solidFill>
                <a:latin typeface="Arial"/>
                <a:ea typeface="Arial"/>
                <a:cs typeface="Arial"/>
                <a:sym typeface="Arial"/>
              </a:rPr>
              <a:t>Key insight: </a:t>
            </a:r>
            <a:r>
              <a:rPr b="0" i="0" lang="en-GB" sz="1400" u="none" cap="none" strike="noStrike">
                <a:solidFill>
                  <a:srgbClr val="000000"/>
                </a:solidFill>
                <a:latin typeface="Arial"/>
                <a:ea typeface="Arial"/>
                <a:cs typeface="Arial"/>
                <a:sym typeface="Arial"/>
              </a:rPr>
              <a:t>People </a:t>
            </a:r>
            <a:r>
              <a:rPr b="0" i="1" lang="en-GB" sz="1400" u="none" cap="none" strike="noStrike">
                <a:solidFill>
                  <a:srgbClr val="000000"/>
                </a:solidFill>
                <a:latin typeface="Arial"/>
                <a:ea typeface="Arial"/>
                <a:cs typeface="Arial"/>
                <a:sym typeface="Arial"/>
              </a:rPr>
              <a:t>want</a:t>
            </a:r>
            <a:r>
              <a:rPr b="0" i="0" lang="en-GB" sz="1400" u="none" cap="none" strike="noStrike">
                <a:solidFill>
                  <a:srgbClr val="000000"/>
                </a:solidFill>
                <a:latin typeface="Arial"/>
                <a:ea typeface="Arial"/>
                <a:cs typeface="Arial"/>
                <a:sym typeface="Arial"/>
              </a:rPr>
              <a:t> to help, but they need </a:t>
            </a:r>
            <a:r>
              <a:rPr b="1" i="0" lang="en-GB" sz="1400" u="none" cap="none" strike="noStrike">
                <a:solidFill>
                  <a:srgbClr val="000000"/>
                </a:solidFill>
                <a:latin typeface="Arial"/>
                <a:ea typeface="Arial"/>
                <a:cs typeface="Arial"/>
                <a:sym typeface="Arial"/>
              </a:rPr>
              <a:t>guidance, tools, and confidence</a:t>
            </a:r>
            <a:r>
              <a:rPr b="0" i="0" lang="en-GB" sz="1400" u="none" cap="none" strike="noStrike">
                <a:solidFill>
                  <a:srgbClr val="000000"/>
                </a:solidFill>
                <a:latin typeface="Arial"/>
                <a:ea typeface="Arial"/>
                <a:cs typeface="Arial"/>
                <a:sym typeface="Arial"/>
              </a:rPr>
              <a:t> to turn empathy into action.</a:t>
            </a:r>
            <a:endParaRPr b="0" i="0" sz="1400" u="none" cap="none" strike="noStrike">
              <a:solidFill>
                <a:srgbClr val="000000"/>
              </a:solidFill>
              <a:latin typeface="Arial"/>
              <a:ea typeface="Arial"/>
              <a:cs typeface="Arial"/>
              <a:sym typeface="Arial"/>
            </a:endParaRPr>
          </a:p>
        </p:txBody>
      </p:sp>
      <p:sp>
        <p:nvSpPr>
          <p:cNvPr id="142" name="Google Shape;142;p21"/>
          <p:cNvSpPr txBox="1"/>
          <p:nvPr/>
        </p:nvSpPr>
        <p:spPr>
          <a:xfrm>
            <a:off x="7914262" y="1825625"/>
            <a:ext cx="6096000" cy="299313"/>
          </a:xfrm>
          <a:prstGeom prst="rect">
            <a:avLst/>
          </a:prstGeom>
          <a:noFill/>
          <a:ln>
            <a:noFill/>
          </a:ln>
        </p:spPr>
        <p:txBody>
          <a:bodyPr anchorCtr="0" anchor="t" bIns="45700" lIns="91425" spcFirstLastPara="1" rIns="91425" wrap="square" tIns="45700">
            <a:spAutoFit/>
          </a:bodyPr>
          <a:lstStyle/>
          <a:p>
            <a:pPr indent="0" lvl="0" marL="0" marR="0" rtl="0" algn="just">
              <a:lnSpc>
                <a:spcPct val="150000"/>
              </a:lnSpc>
              <a:spcBef>
                <a:spcPts val="0"/>
              </a:spcBef>
              <a:spcAft>
                <a:spcPts val="0"/>
              </a:spcAft>
              <a:buClr>
                <a:srgbClr val="000000"/>
              </a:buClr>
              <a:buSzPts val="1000"/>
              <a:buFont typeface="Arial"/>
              <a:buNone/>
            </a:pPr>
            <a:r>
              <a:rPr b="0" i="1" lang="en-GB" sz="1000" u="none" cap="none" strike="noStrike">
                <a:solidFill>
                  <a:srgbClr val="000000"/>
                </a:solidFill>
                <a:latin typeface="Calibri"/>
                <a:ea typeface="Calibri"/>
                <a:cs typeface="Calibri"/>
                <a:sym typeface="Calibri"/>
              </a:rPr>
              <a:t>Figure 5: Responses to Question 2: A Belief in Preventing Social Death</a:t>
            </a:r>
            <a:endParaRPr b="0" i="0" sz="1000" u="none" cap="none" strike="noStrike">
              <a:solidFill>
                <a:srgbClr val="000000"/>
              </a:solidFill>
              <a:latin typeface="Calibri"/>
              <a:ea typeface="Calibri"/>
              <a:cs typeface="Calibri"/>
              <a:sym typeface="Calibri"/>
            </a:endParaRPr>
          </a:p>
        </p:txBody>
      </p:sp>
      <p:graphicFrame>
        <p:nvGraphicFramePr>
          <p:cNvPr id="143" name="Google Shape;143;p21"/>
          <p:cNvGraphicFramePr/>
          <p:nvPr/>
        </p:nvGraphicFramePr>
        <p:xfrm>
          <a:off x="7381874" y="2528752"/>
          <a:ext cx="4572000" cy="2743200"/>
        </p:xfrm>
        <a:graphic>
          <a:graphicData uri="http://schemas.openxmlformats.org/drawingml/2006/chart">
            <c:chart r:id="rId3"/>
          </a:graphicData>
        </a:graphic>
      </p:graphicFrame>
      <p:pic>
        <p:nvPicPr>
          <p:cNvPr id="144" name="Google Shape;144;p21"/>
          <p:cNvPicPr preferRelativeResize="0"/>
          <p:nvPr/>
        </p:nvPicPr>
        <p:blipFill rotWithShape="1">
          <a:blip r:embed="rId4">
            <a:alphaModFix/>
          </a:blip>
          <a:srcRect b="0" l="0" r="0" t="0"/>
          <a:stretch/>
        </p:blipFill>
        <p:spPr>
          <a:xfrm>
            <a:off x="690664" y="6001966"/>
            <a:ext cx="963260" cy="856032"/>
          </a:xfrm>
          <a:prstGeom prst="rect">
            <a:avLst/>
          </a:prstGeom>
          <a:noFill/>
          <a:ln>
            <a:noFill/>
          </a:ln>
        </p:spPr>
      </p:pic>
      <p:pic>
        <p:nvPicPr>
          <p:cNvPr descr="Text&#10;&#10;Description automatically generated with medium confidence" id="145" name="Google Shape;145;p21"/>
          <p:cNvPicPr preferRelativeResize="0"/>
          <p:nvPr/>
        </p:nvPicPr>
        <p:blipFill rotWithShape="1">
          <a:blip r:embed="rId5">
            <a:alphaModFix/>
          </a:blip>
          <a:srcRect b="0" l="0" r="0" t="0"/>
          <a:stretch/>
        </p:blipFill>
        <p:spPr>
          <a:xfrm>
            <a:off x="9854119" y="6260689"/>
            <a:ext cx="1890409" cy="37961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2"/>
          <p:cNvSpPr txBox="1"/>
          <p:nvPr>
            <p:ph type="title"/>
          </p:nvPr>
        </p:nvSpPr>
        <p:spPr>
          <a:xfrm>
            <a:off x="838200" y="184150"/>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SzPts val="1800"/>
              <a:buNone/>
            </a:pPr>
            <a:r>
              <a:rPr b="1" lang="en-GB" sz="4000"/>
              <a:t>Barriers to Integrating Social Death Awareness</a:t>
            </a:r>
            <a:endParaRPr b="1" sz="4000"/>
          </a:p>
        </p:txBody>
      </p:sp>
      <p:sp>
        <p:nvSpPr>
          <p:cNvPr id="151" name="Google Shape;151;p22"/>
          <p:cNvSpPr txBox="1"/>
          <p:nvPr>
            <p:ph idx="1" type="body"/>
          </p:nvPr>
        </p:nvSpPr>
        <p:spPr>
          <a:xfrm>
            <a:off x="447675" y="1479550"/>
            <a:ext cx="11487150" cy="5194300"/>
          </a:xfrm>
          <a:prstGeom prst="rect">
            <a:avLst/>
          </a:prstGeom>
          <a:noFill/>
          <a:ln>
            <a:noFill/>
          </a:ln>
        </p:spPr>
        <p:txBody>
          <a:bodyPr anchorCtr="0" anchor="t" bIns="45700" lIns="91425" spcFirstLastPara="1" rIns="91425" wrap="square" tIns="45700">
            <a:normAutofit fontScale="25000" lnSpcReduction="20000"/>
          </a:bodyPr>
          <a:lstStyle/>
          <a:p>
            <a:pPr indent="-342900" lvl="0" marL="457200" rtl="0" algn="l">
              <a:lnSpc>
                <a:spcPct val="90000"/>
              </a:lnSpc>
              <a:spcBef>
                <a:spcPts val="1000"/>
              </a:spcBef>
              <a:spcAft>
                <a:spcPts val="0"/>
              </a:spcAft>
              <a:buClr>
                <a:srgbClr val="FF0000"/>
              </a:buClr>
              <a:buSzPct val="100000"/>
              <a:buFont typeface="Noto Sans Symbols"/>
              <a:buChar char="❑"/>
            </a:pPr>
            <a:r>
              <a:rPr b="1" lang="en-GB" sz="7200"/>
              <a:t>Even with motivation, many adults face barriers to action.</a:t>
            </a:r>
            <a:br>
              <a:rPr lang="en-GB" sz="7200"/>
            </a:br>
            <a:r>
              <a:rPr lang="en-GB" sz="7200"/>
              <a:t>When asked what prevents the inclusion of </a:t>
            </a:r>
            <a:r>
              <a:rPr i="1" lang="en-GB" sz="7200"/>
              <a:t>social death awareness</a:t>
            </a:r>
            <a:r>
              <a:rPr lang="en-GB" sz="7200"/>
              <a:t> in education and workplaces, respondents identified a combination of knowledge gaps, structural issues, and cultural attitudes.</a:t>
            </a:r>
            <a:endParaRPr sz="7200"/>
          </a:p>
          <a:p>
            <a:pPr indent="-342900" lvl="0" marL="457200" rtl="0" algn="l">
              <a:lnSpc>
                <a:spcPct val="90000"/>
              </a:lnSpc>
              <a:spcBef>
                <a:spcPts val="1000"/>
              </a:spcBef>
              <a:spcAft>
                <a:spcPts val="0"/>
              </a:spcAft>
              <a:buClr>
                <a:srgbClr val="FF0000"/>
              </a:buClr>
              <a:buSzPct val="100000"/>
              <a:buFont typeface="Noto Sans Symbols"/>
              <a:buChar char="❑"/>
            </a:pPr>
            <a:r>
              <a:rPr b="1" lang="en-GB" sz="7200"/>
              <a:t>Top concerns across all target groups:</a:t>
            </a:r>
            <a:endParaRPr sz="7200"/>
          </a:p>
          <a:p>
            <a:pPr indent="-342900" lvl="0" marL="457200" rtl="0" algn="l">
              <a:lnSpc>
                <a:spcPct val="90000"/>
              </a:lnSpc>
              <a:spcBef>
                <a:spcPts val="1000"/>
              </a:spcBef>
              <a:spcAft>
                <a:spcPts val="0"/>
              </a:spcAft>
              <a:buClr>
                <a:schemeClr val="dk1"/>
              </a:buClr>
              <a:buSzPct val="100000"/>
              <a:buChar char="•"/>
            </a:pPr>
            <a:r>
              <a:rPr b="1" lang="en-GB" sz="7200"/>
              <a:t>Lack of public knowledge</a:t>
            </a:r>
            <a:r>
              <a:rPr lang="en-GB" sz="7200"/>
              <a:t> about social death — it remains an unfamiliar term (mentioned by over 60 %).</a:t>
            </a:r>
            <a:endParaRPr/>
          </a:p>
          <a:p>
            <a:pPr indent="-342900" lvl="0" marL="457200" rtl="0" algn="l">
              <a:lnSpc>
                <a:spcPct val="90000"/>
              </a:lnSpc>
              <a:spcBef>
                <a:spcPts val="1000"/>
              </a:spcBef>
              <a:spcAft>
                <a:spcPts val="0"/>
              </a:spcAft>
              <a:buClr>
                <a:schemeClr val="dk1"/>
              </a:buClr>
              <a:buSzPct val="100000"/>
              <a:buChar char="•"/>
            </a:pPr>
            <a:r>
              <a:rPr b="1" lang="en-GB" sz="7200"/>
              <a:t>Few initiatives or resources</a:t>
            </a:r>
            <a:r>
              <a:rPr lang="en-GB" sz="7200"/>
              <a:t> supporting its integration into adult education (≈55 %).</a:t>
            </a:r>
            <a:endParaRPr/>
          </a:p>
          <a:p>
            <a:pPr indent="-342900" lvl="0" marL="457200" rtl="0" algn="l">
              <a:lnSpc>
                <a:spcPct val="90000"/>
              </a:lnSpc>
              <a:spcBef>
                <a:spcPts val="1000"/>
              </a:spcBef>
              <a:spcAft>
                <a:spcPts val="0"/>
              </a:spcAft>
              <a:buClr>
                <a:schemeClr val="dk1"/>
              </a:buClr>
              <a:buSzPct val="100000"/>
              <a:buChar char="•"/>
            </a:pPr>
            <a:r>
              <a:rPr b="1" lang="en-GB" sz="7200"/>
              <a:t>Subtle and hard-to-detect nature</a:t>
            </a:r>
            <a:r>
              <a:rPr lang="en-GB" sz="7200"/>
              <a:t> of social death — educators and managers often don’t recognize it until it’s too late (≈50 %).</a:t>
            </a:r>
            <a:endParaRPr/>
          </a:p>
          <a:p>
            <a:pPr indent="-342900" lvl="0" marL="457200" rtl="0" algn="l">
              <a:lnSpc>
                <a:spcPct val="90000"/>
              </a:lnSpc>
              <a:spcBef>
                <a:spcPts val="1000"/>
              </a:spcBef>
              <a:spcAft>
                <a:spcPts val="0"/>
              </a:spcAft>
              <a:buClr>
                <a:schemeClr val="dk1"/>
              </a:buClr>
              <a:buSzPct val="100000"/>
              <a:buChar char="•"/>
            </a:pPr>
            <a:r>
              <a:rPr b="1" lang="en-GB" sz="7200"/>
              <a:t>Lack of research and materials</a:t>
            </a:r>
            <a:r>
              <a:rPr lang="en-GB" sz="7200"/>
              <a:t> for practical application in training or workplace settings (≈45 %).</a:t>
            </a:r>
            <a:endParaRPr sz="7200"/>
          </a:p>
          <a:p>
            <a:pPr indent="-342900" lvl="0" marL="457200" rtl="0" algn="l">
              <a:lnSpc>
                <a:spcPct val="90000"/>
              </a:lnSpc>
              <a:spcBef>
                <a:spcPts val="1000"/>
              </a:spcBef>
              <a:spcAft>
                <a:spcPts val="0"/>
              </a:spcAft>
              <a:buClr>
                <a:srgbClr val="FF0000"/>
              </a:buClr>
              <a:buSzPct val="100000"/>
              <a:buFont typeface="Noto Sans Symbols"/>
              <a:buChar char="❑"/>
            </a:pPr>
            <a:r>
              <a:rPr lang="en-GB" sz="7200"/>
              <a:t> </a:t>
            </a:r>
            <a:r>
              <a:rPr b="1" lang="en-GB" sz="7200"/>
              <a:t>Group-specific concerns:</a:t>
            </a:r>
            <a:endParaRPr sz="7200"/>
          </a:p>
          <a:p>
            <a:pPr indent="-342900" lvl="0" marL="457200" rtl="0" algn="l">
              <a:lnSpc>
                <a:spcPct val="90000"/>
              </a:lnSpc>
              <a:spcBef>
                <a:spcPts val="1000"/>
              </a:spcBef>
              <a:spcAft>
                <a:spcPts val="0"/>
              </a:spcAft>
              <a:buClr>
                <a:schemeClr val="dk1"/>
              </a:buClr>
              <a:buSzPct val="100000"/>
              <a:buChar char="•"/>
            </a:pPr>
            <a:r>
              <a:rPr b="1" lang="en-GB" sz="7200"/>
              <a:t>Educators</a:t>
            </a:r>
            <a:r>
              <a:rPr lang="en-GB" sz="7200"/>
              <a:t> worry about missing resources and learners’ potential reluctance to discuss such a sensitive topic.</a:t>
            </a:r>
            <a:endParaRPr/>
          </a:p>
          <a:p>
            <a:pPr indent="-342900" lvl="0" marL="457200" rtl="0" algn="l">
              <a:lnSpc>
                <a:spcPct val="90000"/>
              </a:lnSpc>
              <a:spcBef>
                <a:spcPts val="1000"/>
              </a:spcBef>
              <a:spcAft>
                <a:spcPts val="0"/>
              </a:spcAft>
              <a:buClr>
                <a:schemeClr val="dk1"/>
              </a:buClr>
              <a:buSzPct val="100000"/>
              <a:buChar char="•"/>
            </a:pPr>
            <a:r>
              <a:rPr b="1" lang="en-GB" sz="7200"/>
              <a:t>Learners</a:t>
            </a:r>
            <a:r>
              <a:rPr lang="en-GB" sz="7200"/>
              <a:t> mention stigma and uncertainty — </a:t>
            </a:r>
            <a:r>
              <a:rPr i="1" lang="en-GB" sz="7200"/>
              <a:t>“is social death even treatable?”</a:t>
            </a:r>
            <a:endParaRPr sz="7200"/>
          </a:p>
          <a:p>
            <a:pPr indent="-342900" lvl="0" marL="457200" rtl="0" algn="l">
              <a:lnSpc>
                <a:spcPct val="90000"/>
              </a:lnSpc>
              <a:spcBef>
                <a:spcPts val="1000"/>
              </a:spcBef>
              <a:spcAft>
                <a:spcPts val="0"/>
              </a:spcAft>
              <a:buClr>
                <a:schemeClr val="dk1"/>
              </a:buClr>
              <a:buSzPct val="100000"/>
              <a:buChar char="•"/>
            </a:pPr>
            <a:r>
              <a:rPr b="1" lang="en-GB" sz="7200"/>
              <a:t>SME representatives</a:t>
            </a:r>
            <a:r>
              <a:rPr lang="en-GB" sz="7200"/>
              <a:t> highlight lack of time, motivation, and clear policies in companies.</a:t>
            </a:r>
            <a:endParaRPr/>
          </a:p>
          <a:p>
            <a:pPr indent="-342900" lvl="0" marL="457200" rtl="0" algn="l">
              <a:lnSpc>
                <a:spcPct val="90000"/>
              </a:lnSpc>
              <a:spcBef>
                <a:spcPts val="1000"/>
              </a:spcBef>
              <a:spcAft>
                <a:spcPts val="0"/>
              </a:spcAft>
              <a:buClr>
                <a:schemeClr val="dk1"/>
              </a:buClr>
              <a:buSzPct val="100000"/>
              <a:buChar char="•"/>
            </a:pPr>
            <a:r>
              <a:rPr b="1" lang="en-GB" sz="7200"/>
              <a:t>Employed adults</a:t>
            </a:r>
            <a:r>
              <a:rPr lang="en-GB" sz="7200"/>
              <a:t> point to limited education on mental and social well-being at work.</a:t>
            </a:r>
            <a:endParaRPr/>
          </a:p>
          <a:p>
            <a:pPr indent="0" lvl="0" marL="114300" rtl="0" algn="l">
              <a:lnSpc>
                <a:spcPct val="90000"/>
              </a:lnSpc>
              <a:spcBef>
                <a:spcPts val="1000"/>
              </a:spcBef>
              <a:spcAft>
                <a:spcPts val="0"/>
              </a:spcAft>
              <a:buSzPct val="257142"/>
              <a:buNone/>
            </a:pPr>
            <a:r>
              <a:t/>
            </a:r>
            <a:endParaRPr/>
          </a:p>
        </p:txBody>
      </p:sp>
      <p:pic>
        <p:nvPicPr>
          <p:cNvPr id="152" name="Google Shape;152;p22"/>
          <p:cNvPicPr preferRelativeResize="0"/>
          <p:nvPr/>
        </p:nvPicPr>
        <p:blipFill rotWithShape="1">
          <a:blip r:embed="rId3">
            <a:alphaModFix/>
          </a:blip>
          <a:srcRect b="0" l="0" r="0" t="0"/>
          <a:stretch/>
        </p:blipFill>
        <p:spPr>
          <a:xfrm>
            <a:off x="628650" y="5910263"/>
            <a:ext cx="939549" cy="866773"/>
          </a:xfrm>
          <a:prstGeom prst="rect">
            <a:avLst/>
          </a:prstGeom>
          <a:noFill/>
          <a:ln>
            <a:noFill/>
          </a:ln>
        </p:spPr>
      </p:pic>
      <p:pic>
        <p:nvPicPr>
          <p:cNvPr descr="Text&#10;&#10;Description automatically generated with medium confidence" id="153" name="Google Shape;153;p22"/>
          <p:cNvPicPr preferRelativeResize="0"/>
          <p:nvPr/>
        </p:nvPicPr>
        <p:blipFill rotWithShape="1">
          <a:blip r:embed="rId4">
            <a:alphaModFix/>
          </a:blip>
          <a:srcRect b="0" l="0" r="0" t="0"/>
          <a:stretch/>
        </p:blipFill>
        <p:spPr>
          <a:xfrm>
            <a:off x="9829800" y="6141935"/>
            <a:ext cx="1914525" cy="403427"/>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3"/>
          <p:cNvSpPr txBox="1"/>
          <p:nvPr>
            <p:ph type="title"/>
          </p:nvPr>
        </p:nvSpPr>
        <p:spPr>
          <a:xfrm>
            <a:off x="838200" y="216568"/>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SzPts val="1800"/>
              <a:buNone/>
            </a:pPr>
            <a:r>
              <a:rPr b="1" lang="en-GB" sz="4000"/>
              <a:t>Access to Information and Language Barriers</a:t>
            </a:r>
            <a:endParaRPr b="1" sz="4000"/>
          </a:p>
        </p:txBody>
      </p:sp>
      <p:sp>
        <p:nvSpPr>
          <p:cNvPr id="159" name="Google Shape;159;p23"/>
          <p:cNvSpPr txBox="1"/>
          <p:nvPr>
            <p:ph idx="1" type="body"/>
          </p:nvPr>
        </p:nvSpPr>
        <p:spPr>
          <a:xfrm>
            <a:off x="838200" y="1295401"/>
            <a:ext cx="10696575" cy="5107906"/>
          </a:xfrm>
          <a:prstGeom prst="rect">
            <a:avLst/>
          </a:prstGeom>
          <a:noFill/>
          <a:ln>
            <a:noFill/>
          </a:ln>
        </p:spPr>
        <p:txBody>
          <a:bodyPr anchorCtr="0" anchor="t" bIns="45700" lIns="91425" spcFirstLastPara="1" rIns="91425" wrap="square" tIns="45700">
            <a:normAutofit fontScale="62500" lnSpcReduction="20000"/>
          </a:bodyPr>
          <a:lstStyle/>
          <a:p>
            <a:pPr indent="-342900" lvl="0" marL="457200" rtl="0" algn="l">
              <a:lnSpc>
                <a:spcPct val="90000"/>
              </a:lnSpc>
              <a:spcBef>
                <a:spcPts val="1000"/>
              </a:spcBef>
              <a:spcAft>
                <a:spcPts val="0"/>
              </a:spcAft>
              <a:buClr>
                <a:srgbClr val="FF0000"/>
              </a:buClr>
              <a:buSzPct val="96000"/>
              <a:buFont typeface="Noto Sans Symbols"/>
              <a:buChar char="❑"/>
            </a:pPr>
            <a:r>
              <a:rPr b="1" lang="en-GB" sz="3000"/>
              <a:t>Information about social death is rarely accessible.</a:t>
            </a:r>
            <a:br>
              <a:rPr lang="en-GB" sz="3000"/>
            </a:br>
            <a:r>
              <a:rPr lang="en-GB" sz="3000"/>
              <a:t>Survey data show that most adults have </a:t>
            </a:r>
            <a:r>
              <a:rPr b="1" lang="en-GB" sz="3000"/>
              <a:t>never encountered the topic</a:t>
            </a:r>
            <a:r>
              <a:rPr lang="en-GB" sz="3000"/>
              <a:t>, neither in education nor in media.</a:t>
            </a:r>
            <a:endParaRPr sz="3000"/>
          </a:p>
          <a:p>
            <a:pPr indent="-342900" lvl="0" marL="457200" rtl="0" algn="l">
              <a:lnSpc>
                <a:spcPct val="90000"/>
              </a:lnSpc>
              <a:spcBef>
                <a:spcPts val="1000"/>
              </a:spcBef>
              <a:spcAft>
                <a:spcPts val="0"/>
              </a:spcAft>
              <a:buClr>
                <a:srgbClr val="FF0000"/>
              </a:buClr>
              <a:buSzPct val="96000"/>
              <a:buFont typeface="Noto Sans Symbols"/>
              <a:buChar char="❑"/>
            </a:pPr>
            <a:r>
              <a:rPr b="1" lang="en-GB" sz="3000"/>
              <a:t>Key findings:</a:t>
            </a:r>
            <a:endParaRPr sz="3000"/>
          </a:p>
          <a:p>
            <a:pPr indent="-342900" lvl="0" marL="457200" rtl="0" algn="l">
              <a:lnSpc>
                <a:spcPct val="90000"/>
              </a:lnSpc>
              <a:spcBef>
                <a:spcPts val="1000"/>
              </a:spcBef>
              <a:spcAft>
                <a:spcPts val="0"/>
              </a:spcAft>
              <a:buClr>
                <a:schemeClr val="dk1"/>
              </a:buClr>
              <a:buSzPct val="96000"/>
              <a:buChar char="•"/>
            </a:pPr>
            <a:r>
              <a:rPr b="1" lang="en-GB" sz="3000"/>
              <a:t>81 %</a:t>
            </a:r>
            <a:r>
              <a:rPr lang="en-GB" sz="3000"/>
              <a:t> of respondents said they had </a:t>
            </a:r>
            <a:r>
              <a:rPr b="1" lang="en-GB" sz="3000"/>
              <a:t>never received general information</a:t>
            </a:r>
            <a:r>
              <a:rPr lang="en-GB" sz="3000"/>
              <a:t> about social death.</a:t>
            </a:r>
            <a:endParaRPr/>
          </a:p>
          <a:p>
            <a:pPr indent="-342900" lvl="0" marL="457200" rtl="0" algn="l">
              <a:lnSpc>
                <a:spcPct val="90000"/>
              </a:lnSpc>
              <a:spcBef>
                <a:spcPts val="1000"/>
              </a:spcBef>
              <a:spcAft>
                <a:spcPts val="0"/>
              </a:spcAft>
              <a:buClr>
                <a:schemeClr val="dk1"/>
              </a:buClr>
              <a:buSzPct val="96000"/>
              <a:buChar char="•"/>
            </a:pPr>
            <a:r>
              <a:rPr lang="en-GB" sz="3000"/>
              <a:t>Only </a:t>
            </a:r>
            <a:r>
              <a:rPr b="1" lang="en-GB" sz="3000"/>
              <a:t>13 %</a:t>
            </a:r>
            <a:r>
              <a:rPr lang="en-GB" sz="3000"/>
              <a:t> had encountered information </a:t>
            </a:r>
            <a:r>
              <a:rPr b="1" lang="en-GB" sz="3000"/>
              <a:t>in their own language</a:t>
            </a:r>
            <a:r>
              <a:rPr lang="en-GB" sz="3000"/>
              <a:t> — almost all of them in </a:t>
            </a:r>
            <a:r>
              <a:rPr b="1" lang="en-GB" sz="3000"/>
              <a:t>Slovenia</a:t>
            </a:r>
            <a:r>
              <a:rPr lang="en-GB" sz="3000"/>
              <a:t>.</a:t>
            </a:r>
            <a:endParaRPr/>
          </a:p>
          <a:p>
            <a:pPr indent="-342900" lvl="0" marL="457200" rtl="0" algn="l">
              <a:lnSpc>
                <a:spcPct val="90000"/>
              </a:lnSpc>
              <a:spcBef>
                <a:spcPts val="1000"/>
              </a:spcBef>
              <a:spcAft>
                <a:spcPts val="0"/>
              </a:spcAft>
              <a:buClr>
                <a:schemeClr val="dk1"/>
              </a:buClr>
              <a:buSzPct val="96000"/>
              <a:buChar char="•"/>
            </a:pPr>
            <a:r>
              <a:rPr lang="en-GB" sz="3000"/>
              <a:t>This means that in </a:t>
            </a:r>
            <a:r>
              <a:rPr b="1" lang="en-GB" sz="3000"/>
              <a:t>Latvia and Cyprus</a:t>
            </a:r>
            <a:r>
              <a:rPr lang="en-GB" sz="3000"/>
              <a:t>, the topic is virtually </a:t>
            </a:r>
            <a:r>
              <a:rPr b="1" lang="en-GB" sz="3000"/>
              <a:t>absent from public discourse</a:t>
            </a:r>
            <a:r>
              <a:rPr lang="en-GB" sz="3000"/>
              <a:t>.</a:t>
            </a:r>
            <a:endParaRPr/>
          </a:p>
          <a:p>
            <a:pPr indent="-342900" lvl="0" marL="457200" rtl="0" algn="l">
              <a:lnSpc>
                <a:spcPct val="90000"/>
              </a:lnSpc>
              <a:spcBef>
                <a:spcPts val="1000"/>
              </a:spcBef>
              <a:spcAft>
                <a:spcPts val="0"/>
              </a:spcAft>
              <a:buClr>
                <a:srgbClr val="FF0000"/>
              </a:buClr>
              <a:buSzPct val="96000"/>
              <a:buFont typeface="Noto Sans Symbols"/>
              <a:buChar char="❑"/>
            </a:pPr>
            <a:r>
              <a:rPr b="1" lang="en-GB" sz="3000"/>
              <a:t>Why this matters:</a:t>
            </a:r>
            <a:endParaRPr sz="3000"/>
          </a:p>
          <a:p>
            <a:pPr indent="-342900" lvl="0" marL="457200" rtl="0" algn="l">
              <a:lnSpc>
                <a:spcPct val="90000"/>
              </a:lnSpc>
              <a:spcBef>
                <a:spcPts val="1000"/>
              </a:spcBef>
              <a:spcAft>
                <a:spcPts val="0"/>
              </a:spcAft>
              <a:buClr>
                <a:schemeClr val="dk1"/>
              </a:buClr>
              <a:buSzPct val="96000"/>
              <a:buChar char="•"/>
            </a:pPr>
            <a:r>
              <a:rPr lang="en-GB" sz="3000"/>
              <a:t>Lack of native-language materials makes learning about social death abstract and distant.</a:t>
            </a:r>
            <a:endParaRPr/>
          </a:p>
          <a:p>
            <a:pPr indent="-342900" lvl="0" marL="457200" rtl="0" algn="l">
              <a:lnSpc>
                <a:spcPct val="90000"/>
              </a:lnSpc>
              <a:spcBef>
                <a:spcPts val="1000"/>
              </a:spcBef>
              <a:spcAft>
                <a:spcPts val="0"/>
              </a:spcAft>
              <a:buClr>
                <a:schemeClr val="dk1"/>
              </a:buClr>
              <a:buSzPct val="96000"/>
              <a:buChar char="•"/>
            </a:pPr>
            <a:r>
              <a:rPr lang="en-GB" sz="3000"/>
              <a:t>Without relatable examples and clear definitions, people don’t recognize the issue in their daily lives.</a:t>
            </a:r>
            <a:endParaRPr/>
          </a:p>
          <a:p>
            <a:pPr indent="-342900" lvl="0" marL="457200" rtl="0" algn="l">
              <a:lnSpc>
                <a:spcPct val="90000"/>
              </a:lnSpc>
              <a:spcBef>
                <a:spcPts val="1000"/>
              </a:spcBef>
              <a:spcAft>
                <a:spcPts val="0"/>
              </a:spcAft>
              <a:buClr>
                <a:schemeClr val="dk1"/>
              </a:buClr>
              <a:buSzPct val="96000"/>
              <a:buChar char="•"/>
            </a:pPr>
            <a:r>
              <a:rPr lang="en-GB" sz="3000"/>
              <a:t>Respondents themselves see this gap — </a:t>
            </a:r>
            <a:r>
              <a:rPr b="1" lang="en-GB" sz="3000"/>
              <a:t>96 %</a:t>
            </a:r>
            <a:r>
              <a:rPr lang="en-GB" sz="3000"/>
              <a:t> said there is a </a:t>
            </a:r>
            <a:r>
              <a:rPr i="1" lang="en-GB" sz="3000"/>
              <a:t>need for more information and campaigns</a:t>
            </a:r>
            <a:r>
              <a:rPr lang="en-GB" sz="3000"/>
              <a:t>.</a:t>
            </a:r>
            <a:endParaRPr/>
          </a:p>
          <a:p>
            <a:pPr indent="-342900" lvl="0" marL="457200" rtl="0" algn="l">
              <a:lnSpc>
                <a:spcPct val="90000"/>
              </a:lnSpc>
              <a:spcBef>
                <a:spcPts val="1000"/>
              </a:spcBef>
              <a:spcAft>
                <a:spcPts val="0"/>
              </a:spcAft>
              <a:buClr>
                <a:srgbClr val="FF0000"/>
              </a:buClr>
              <a:buSzPct val="96000"/>
              <a:buFont typeface="Noto Sans Symbols"/>
              <a:buChar char="❑"/>
            </a:pPr>
            <a:r>
              <a:rPr b="1" lang="en-GB" sz="3000"/>
              <a:t>Voices from the data:</a:t>
            </a:r>
            <a:endParaRPr sz="3000"/>
          </a:p>
          <a:p>
            <a:pPr indent="-342900" lvl="0" marL="457200" rtl="0" algn="l">
              <a:lnSpc>
                <a:spcPct val="90000"/>
              </a:lnSpc>
              <a:spcBef>
                <a:spcPts val="1000"/>
              </a:spcBef>
              <a:spcAft>
                <a:spcPts val="0"/>
              </a:spcAft>
              <a:buClr>
                <a:schemeClr val="dk1"/>
              </a:buClr>
              <a:buSzPct val="96000"/>
              <a:buChar char="•"/>
            </a:pPr>
            <a:r>
              <a:rPr lang="en-GB" sz="3000"/>
              <a:t>“I would like to understand what social death really means — it sounds serious, but no one ever explains it.”</a:t>
            </a:r>
            <a:endParaRPr sz="3000"/>
          </a:p>
          <a:p>
            <a:pPr indent="-342900" lvl="0" marL="457200" rtl="0" algn="l">
              <a:lnSpc>
                <a:spcPct val="90000"/>
              </a:lnSpc>
              <a:spcBef>
                <a:spcPts val="1000"/>
              </a:spcBef>
              <a:spcAft>
                <a:spcPts val="0"/>
              </a:spcAft>
              <a:buClr>
                <a:schemeClr val="dk1"/>
              </a:buClr>
              <a:buSzPct val="96000"/>
              <a:buChar char="•"/>
            </a:pPr>
            <a:r>
              <a:rPr lang="en-GB" sz="3000"/>
              <a:t>“It’s difficult to discuss when there are no materials in our language.”</a:t>
            </a:r>
            <a:endParaRPr/>
          </a:p>
          <a:p>
            <a:pPr indent="0" lvl="0" marL="114300" rtl="0" algn="l">
              <a:lnSpc>
                <a:spcPct val="90000"/>
              </a:lnSpc>
              <a:spcBef>
                <a:spcPts val="1000"/>
              </a:spcBef>
              <a:spcAft>
                <a:spcPts val="0"/>
              </a:spcAft>
              <a:buSzPct val="102857"/>
              <a:buNone/>
            </a:pPr>
            <a:r>
              <a:t/>
            </a:r>
            <a:endParaRPr/>
          </a:p>
        </p:txBody>
      </p:sp>
      <p:pic>
        <p:nvPicPr>
          <p:cNvPr id="160" name="Google Shape;160;p23"/>
          <p:cNvPicPr preferRelativeResize="0"/>
          <p:nvPr/>
        </p:nvPicPr>
        <p:blipFill rotWithShape="1">
          <a:blip r:embed="rId3">
            <a:alphaModFix/>
          </a:blip>
          <a:srcRect b="0" l="0" r="0" t="0"/>
          <a:stretch/>
        </p:blipFill>
        <p:spPr>
          <a:xfrm>
            <a:off x="723900" y="6057900"/>
            <a:ext cx="930024" cy="800098"/>
          </a:xfrm>
          <a:prstGeom prst="rect">
            <a:avLst/>
          </a:prstGeom>
          <a:noFill/>
          <a:ln>
            <a:noFill/>
          </a:ln>
        </p:spPr>
      </p:pic>
      <p:pic>
        <p:nvPicPr>
          <p:cNvPr descr="Text&#10;&#10;Description automatically generated with medium confidence" id="161" name="Google Shape;161;p23"/>
          <p:cNvPicPr preferRelativeResize="0"/>
          <p:nvPr/>
        </p:nvPicPr>
        <p:blipFill rotWithShape="1">
          <a:blip r:embed="rId4">
            <a:alphaModFix/>
          </a:blip>
          <a:srcRect b="0" l="0" r="0" t="0"/>
          <a:stretch/>
        </p:blipFill>
        <p:spPr>
          <a:xfrm>
            <a:off x="10001250" y="6239693"/>
            <a:ext cx="1800225" cy="327227"/>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5" name="Shape 165"/>
        <p:cNvGrpSpPr/>
        <p:nvPr/>
      </p:nvGrpSpPr>
      <p:grpSpPr>
        <a:xfrm>
          <a:off x="0" y="0"/>
          <a:ext cx="0" cy="0"/>
          <a:chOff x="0" y="0"/>
          <a:chExt cx="0" cy="0"/>
        </a:xfrm>
      </p:grpSpPr>
      <p:sp>
        <p:nvSpPr>
          <p:cNvPr id="166" name="Google Shape;166;p2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SzPts val="1800"/>
              <a:buNone/>
            </a:pPr>
            <a:r>
              <a:rPr b="1" lang="en-GB" sz="4000"/>
              <a:t>Conclusions and Next Steps</a:t>
            </a:r>
            <a:endParaRPr b="1" sz="4000"/>
          </a:p>
        </p:txBody>
      </p:sp>
      <p:sp>
        <p:nvSpPr>
          <p:cNvPr id="167" name="Google Shape;167;p24"/>
          <p:cNvSpPr txBox="1"/>
          <p:nvPr>
            <p:ph idx="1" type="body"/>
          </p:nvPr>
        </p:nvSpPr>
        <p:spPr>
          <a:xfrm>
            <a:off x="838200" y="1396999"/>
            <a:ext cx="10515600" cy="4860925"/>
          </a:xfrm>
          <a:prstGeom prst="rect">
            <a:avLst/>
          </a:prstGeom>
          <a:noFill/>
          <a:ln>
            <a:noFill/>
          </a:ln>
        </p:spPr>
        <p:txBody>
          <a:bodyPr anchorCtr="0" anchor="t" bIns="45700" lIns="91425" spcFirstLastPara="1" rIns="91425" wrap="square" tIns="45700">
            <a:normAutofit fontScale="40000" lnSpcReduction="20000"/>
          </a:bodyPr>
          <a:lstStyle/>
          <a:p>
            <a:pPr indent="-342900" lvl="0" marL="457200" rtl="0" algn="l">
              <a:lnSpc>
                <a:spcPct val="90000"/>
              </a:lnSpc>
              <a:spcBef>
                <a:spcPts val="1000"/>
              </a:spcBef>
              <a:spcAft>
                <a:spcPts val="0"/>
              </a:spcAft>
              <a:buClr>
                <a:srgbClr val="FF0000"/>
              </a:buClr>
              <a:buSzPct val="128571"/>
              <a:buFont typeface="Noto Sans Symbols"/>
              <a:buChar char="❑"/>
            </a:pPr>
            <a:r>
              <a:rPr lang="en-GB" sz="3500"/>
              <a:t>The survey revealed:</a:t>
            </a:r>
            <a:endParaRPr/>
          </a:p>
          <a:p>
            <a:pPr indent="-342900" lvl="0" marL="457200" rtl="0" algn="l">
              <a:lnSpc>
                <a:spcPct val="90000"/>
              </a:lnSpc>
              <a:spcBef>
                <a:spcPts val="1000"/>
              </a:spcBef>
              <a:spcAft>
                <a:spcPts val="0"/>
              </a:spcAft>
              <a:buClr>
                <a:schemeClr val="dk1"/>
              </a:buClr>
              <a:buSzPct val="128571"/>
              <a:buChar char="•"/>
            </a:pPr>
            <a:r>
              <a:rPr b="1" lang="en-GB" sz="3500"/>
              <a:t>Low awareness</a:t>
            </a:r>
            <a:r>
              <a:rPr lang="en-GB" sz="3500"/>
              <a:t> of social death and its symptoms across all groups.</a:t>
            </a:r>
            <a:endParaRPr/>
          </a:p>
          <a:p>
            <a:pPr indent="-342900" lvl="0" marL="457200" rtl="0" algn="l">
              <a:lnSpc>
                <a:spcPct val="90000"/>
              </a:lnSpc>
              <a:spcBef>
                <a:spcPts val="1000"/>
              </a:spcBef>
              <a:spcAft>
                <a:spcPts val="0"/>
              </a:spcAft>
              <a:buClr>
                <a:schemeClr val="dk1"/>
              </a:buClr>
              <a:buSzPct val="128571"/>
              <a:buChar char="•"/>
            </a:pPr>
            <a:r>
              <a:rPr lang="en-GB" sz="3500"/>
              <a:t>A </a:t>
            </a:r>
            <a:r>
              <a:rPr b="1" lang="en-GB" sz="3500"/>
              <a:t>strong belief</a:t>
            </a:r>
            <a:r>
              <a:rPr lang="en-GB" sz="3500"/>
              <a:t> in its </a:t>
            </a:r>
            <a:r>
              <a:rPr i="1" lang="en-GB" sz="3500"/>
              <a:t>preventability</a:t>
            </a:r>
            <a:r>
              <a:rPr lang="en-GB" sz="3500"/>
              <a:t> — showing hope for change.</a:t>
            </a:r>
            <a:endParaRPr/>
          </a:p>
          <a:p>
            <a:pPr indent="-342900" lvl="0" marL="457200" rtl="0" algn="l">
              <a:lnSpc>
                <a:spcPct val="90000"/>
              </a:lnSpc>
              <a:spcBef>
                <a:spcPts val="1000"/>
              </a:spcBef>
              <a:spcAft>
                <a:spcPts val="0"/>
              </a:spcAft>
              <a:buClr>
                <a:schemeClr val="dk1"/>
              </a:buClr>
              <a:buSzPct val="128571"/>
              <a:buChar char="•"/>
            </a:pPr>
            <a:r>
              <a:rPr b="1" lang="en-GB" sz="3500"/>
              <a:t>Recognition</a:t>
            </a:r>
            <a:r>
              <a:rPr lang="en-GB" sz="3500"/>
              <a:t> that preventing social death requires </a:t>
            </a:r>
            <a:r>
              <a:rPr b="1" lang="en-GB" sz="3500"/>
              <a:t>collective action</a:t>
            </a:r>
            <a:r>
              <a:rPr lang="en-GB" sz="3500"/>
              <a:t> and community support.</a:t>
            </a:r>
            <a:endParaRPr/>
          </a:p>
          <a:p>
            <a:pPr indent="-342900" lvl="0" marL="457200" rtl="0" algn="l">
              <a:lnSpc>
                <a:spcPct val="90000"/>
              </a:lnSpc>
              <a:spcBef>
                <a:spcPts val="1000"/>
              </a:spcBef>
              <a:spcAft>
                <a:spcPts val="0"/>
              </a:spcAft>
              <a:buClr>
                <a:schemeClr val="dk1"/>
              </a:buClr>
              <a:buSzPct val="128571"/>
              <a:buChar char="•"/>
            </a:pPr>
            <a:r>
              <a:rPr lang="en-GB" sz="3500"/>
              <a:t>An </a:t>
            </a:r>
            <a:r>
              <a:rPr b="1" lang="en-GB" sz="3500"/>
              <a:t>urgent need</a:t>
            </a:r>
            <a:r>
              <a:rPr lang="en-GB" sz="3500"/>
              <a:t> for multilingual education, accessible information, and practical strategies.</a:t>
            </a:r>
            <a:endParaRPr/>
          </a:p>
          <a:p>
            <a:pPr indent="-342900" lvl="0" marL="457200" rtl="0" algn="l">
              <a:lnSpc>
                <a:spcPct val="90000"/>
              </a:lnSpc>
              <a:spcBef>
                <a:spcPts val="1000"/>
              </a:spcBef>
              <a:spcAft>
                <a:spcPts val="0"/>
              </a:spcAft>
              <a:buClr>
                <a:srgbClr val="FF0000"/>
              </a:buClr>
              <a:buSzPct val="128571"/>
              <a:buFont typeface="Noto Sans Symbols"/>
              <a:buChar char="❑"/>
            </a:pPr>
            <a:r>
              <a:rPr b="1" lang="en-GB" sz="3500"/>
              <a:t>Key insight:</a:t>
            </a:r>
            <a:br>
              <a:rPr lang="en-GB" sz="3500"/>
            </a:br>
            <a:r>
              <a:rPr lang="en-GB" sz="3500"/>
              <a:t>While awareness is low, </a:t>
            </a:r>
            <a:r>
              <a:rPr b="1" lang="en-GB" sz="3500"/>
              <a:t>readiness to learn and act is high</a:t>
            </a:r>
            <a:r>
              <a:rPr lang="en-GB" sz="3500"/>
              <a:t>. Adults are open to understanding and addressing social death, provided that resources are understandable, relatable, and available in their own languages.</a:t>
            </a:r>
            <a:endParaRPr sz="3500"/>
          </a:p>
          <a:p>
            <a:pPr indent="-342900" lvl="0" marL="457200" rtl="0" algn="l">
              <a:lnSpc>
                <a:spcPct val="90000"/>
              </a:lnSpc>
              <a:spcBef>
                <a:spcPts val="1000"/>
              </a:spcBef>
              <a:spcAft>
                <a:spcPts val="0"/>
              </a:spcAft>
              <a:buClr>
                <a:srgbClr val="FF0000"/>
              </a:buClr>
              <a:buSzPct val="128571"/>
              <a:buFont typeface="Noto Sans Symbols"/>
              <a:buChar char="❑"/>
            </a:pPr>
            <a:r>
              <a:rPr b="1" lang="en-GB" sz="3500"/>
              <a:t>From research to action:</a:t>
            </a:r>
            <a:br>
              <a:rPr lang="en-GB" sz="3500"/>
            </a:br>
            <a:r>
              <a:rPr lang="en-GB" sz="3500"/>
              <a:t>To meet the identified needs of target groups, the CARE partnership developed the </a:t>
            </a:r>
            <a:r>
              <a:rPr b="1" lang="en-GB" sz="3500"/>
              <a:t>Digital Guide “Social Isolation Schema: Pattern Explication.”</a:t>
            </a:r>
            <a:endParaRPr sz="3500"/>
          </a:p>
          <a:p>
            <a:pPr indent="-342900" lvl="0" marL="457200" rtl="0" algn="l">
              <a:lnSpc>
                <a:spcPct val="90000"/>
              </a:lnSpc>
              <a:spcBef>
                <a:spcPts val="1000"/>
              </a:spcBef>
              <a:spcAft>
                <a:spcPts val="0"/>
              </a:spcAft>
              <a:buClr>
                <a:schemeClr val="dk1"/>
              </a:buClr>
              <a:buSzPct val="128571"/>
              <a:buChar char="•"/>
            </a:pPr>
            <a:r>
              <a:rPr lang="en-GB" sz="3500"/>
              <a:t>Available in </a:t>
            </a:r>
            <a:r>
              <a:rPr b="1" lang="en-GB" sz="3500"/>
              <a:t>four languages (EN, LV, EL, SL)</a:t>
            </a:r>
            <a:r>
              <a:rPr lang="en-GB" sz="3500"/>
              <a:t> at </a:t>
            </a:r>
            <a:r>
              <a:rPr lang="en-GB" sz="3500" u="sng">
                <a:solidFill>
                  <a:schemeClr val="hlink"/>
                </a:solidFill>
                <a:hlinkClick r:id="rId3"/>
              </a:rPr>
              <a:t>www.project-care.info/e-guide</a:t>
            </a:r>
            <a:endParaRPr sz="3500"/>
          </a:p>
          <a:p>
            <a:pPr indent="-342900" lvl="0" marL="457200" rtl="0" algn="l">
              <a:lnSpc>
                <a:spcPct val="90000"/>
              </a:lnSpc>
              <a:spcBef>
                <a:spcPts val="1000"/>
              </a:spcBef>
              <a:spcAft>
                <a:spcPts val="0"/>
              </a:spcAft>
              <a:buClr>
                <a:schemeClr val="dk1"/>
              </a:buClr>
              <a:buSzPct val="128571"/>
              <a:buChar char="•"/>
            </a:pPr>
            <a:r>
              <a:rPr lang="en-GB" sz="3500"/>
              <a:t>Includes </a:t>
            </a:r>
            <a:r>
              <a:rPr b="1" lang="en-GB" sz="3500"/>
              <a:t>interactive branching scenarios</a:t>
            </a:r>
            <a:r>
              <a:rPr lang="en-GB" sz="3500"/>
              <a:t> in Chapter 4 to help users </a:t>
            </a:r>
            <a:r>
              <a:rPr b="1" lang="en-GB" sz="3500"/>
              <a:t>practice recognition and response strategies</a:t>
            </a:r>
            <a:r>
              <a:rPr lang="en-GB" sz="3500"/>
              <a:t>.</a:t>
            </a:r>
            <a:endParaRPr/>
          </a:p>
          <a:p>
            <a:pPr indent="-342900" lvl="0" marL="457200" rtl="0" algn="l">
              <a:lnSpc>
                <a:spcPct val="90000"/>
              </a:lnSpc>
              <a:spcBef>
                <a:spcPts val="1000"/>
              </a:spcBef>
              <a:spcAft>
                <a:spcPts val="0"/>
              </a:spcAft>
              <a:buClr>
                <a:schemeClr val="dk1"/>
              </a:buClr>
              <a:buSzPct val="128571"/>
              <a:buChar char="•"/>
            </a:pPr>
            <a:r>
              <a:rPr lang="en-GB" sz="3500"/>
              <a:t>Provides knowledge, skills, and competence-building tools to </a:t>
            </a:r>
            <a:r>
              <a:rPr b="1" lang="en-GB" sz="3500"/>
              <a:t>reduce social isolation and prevent social death</a:t>
            </a:r>
            <a:r>
              <a:rPr lang="en-GB" sz="3500"/>
              <a:t> in both educational and workplace contexts.</a:t>
            </a:r>
            <a:endParaRPr sz="3500"/>
          </a:p>
          <a:p>
            <a:pPr indent="-228600" lvl="0" marL="457200" rtl="0" algn="l">
              <a:lnSpc>
                <a:spcPct val="90000"/>
              </a:lnSpc>
              <a:spcBef>
                <a:spcPts val="1000"/>
              </a:spcBef>
              <a:spcAft>
                <a:spcPts val="0"/>
              </a:spcAft>
              <a:buClr>
                <a:schemeClr val="dk1"/>
              </a:buClr>
              <a:buSzPct val="128571"/>
              <a:buNone/>
            </a:pPr>
            <a:r>
              <a:t/>
            </a:r>
            <a:endParaRPr sz="3500"/>
          </a:p>
          <a:p>
            <a:pPr indent="0" lvl="0" marL="114300" rtl="0" algn="ctr">
              <a:lnSpc>
                <a:spcPct val="90000"/>
              </a:lnSpc>
              <a:spcBef>
                <a:spcPts val="1000"/>
              </a:spcBef>
              <a:spcAft>
                <a:spcPts val="0"/>
              </a:spcAft>
              <a:buSzPct val="88235"/>
              <a:buNone/>
            </a:pPr>
            <a:r>
              <a:rPr b="1" lang="en-GB" sz="5100">
                <a:solidFill>
                  <a:schemeClr val="dk1"/>
                </a:solidFill>
              </a:rPr>
              <a:t>“Awareness is the first step — connection is the cure.”</a:t>
            </a:r>
            <a:br>
              <a:rPr b="1" lang="en-GB" sz="5100">
                <a:solidFill>
                  <a:schemeClr val="dk1"/>
                </a:solidFill>
              </a:rPr>
            </a:br>
            <a:r>
              <a:rPr b="1" lang="en-GB" sz="5100">
                <a:solidFill>
                  <a:schemeClr val="dk1"/>
                </a:solidFill>
              </a:rPr>
              <a:t>The Baseline Mapping Report lays the foundation for building a Europe where no one is left socially invisible.</a:t>
            </a:r>
            <a:endParaRPr/>
          </a:p>
          <a:p>
            <a:pPr indent="-228600" lvl="0" marL="457200" rtl="0" algn="ctr">
              <a:lnSpc>
                <a:spcPct val="90000"/>
              </a:lnSpc>
              <a:spcBef>
                <a:spcPts val="1000"/>
              </a:spcBef>
              <a:spcAft>
                <a:spcPts val="0"/>
              </a:spcAft>
              <a:buClr>
                <a:srgbClr val="FF0000"/>
              </a:buClr>
              <a:buSzPct val="88235"/>
              <a:buFont typeface="Noto Sans Symbols"/>
              <a:buNone/>
            </a:pPr>
            <a:r>
              <a:t/>
            </a:r>
            <a:endParaRPr b="1" sz="5100">
              <a:solidFill>
                <a:schemeClr val="dk1"/>
              </a:solidFill>
            </a:endParaRPr>
          </a:p>
          <a:p>
            <a:pPr indent="0" lvl="0" marL="114300" rtl="0" algn="l">
              <a:lnSpc>
                <a:spcPct val="90000"/>
              </a:lnSpc>
              <a:spcBef>
                <a:spcPts val="1000"/>
              </a:spcBef>
              <a:spcAft>
                <a:spcPts val="0"/>
              </a:spcAft>
              <a:buSzPct val="160714"/>
              <a:buNone/>
            </a:pPr>
            <a:r>
              <a:t/>
            </a:r>
            <a:endParaRPr/>
          </a:p>
        </p:txBody>
      </p:sp>
      <p:pic>
        <p:nvPicPr>
          <p:cNvPr id="168" name="Google Shape;168;p24"/>
          <p:cNvPicPr preferRelativeResize="0"/>
          <p:nvPr/>
        </p:nvPicPr>
        <p:blipFill rotWithShape="1">
          <a:blip r:embed="rId4">
            <a:alphaModFix/>
          </a:blip>
          <a:srcRect b="0" l="0" r="0" t="0"/>
          <a:stretch/>
        </p:blipFill>
        <p:spPr>
          <a:xfrm>
            <a:off x="215249" y="5419323"/>
            <a:ext cx="1438675" cy="1438675"/>
          </a:xfrm>
          <a:prstGeom prst="rect">
            <a:avLst/>
          </a:prstGeom>
          <a:noFill/>
          <a:ln>
            <a:noFill/>
          </a:ln>
        </p:spPr>
      </p:pic>
      <p:pic>
        <p:nvPicPr>
          <p:cNvPr descr="Text&#10;&#10;Description automatically generated with medium confidence" id="169" name="Google Shape;169;p24"/>
          <p:cNvPicPr preferRelativeResize="0"/>
          <p:nvPr/>
        </p:nvPicPr>
        <p:blipFill rotWithShape="1">
          <a:blip r:embed="rId5">
            <a:alphaModFix/>
          </a:blip>
          <a:srcRect b="0" l="0" r="0" t="0"/>
          <a:stretch/>
        </p:blipFill>
        <p:spPr>
          <a:xfrm>
            <a:off x="9311533" y="5968499"/>
            <a:ext cx="2499467" cy="524376"/>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2023-05-05T07:36:22Z</dcterms:created>
  <dc:creator>Begum Cacmak</dc:creator>
</cp:coreProperties>
</file>