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Lst>
  <p:sldSz cy="6858000" cx="12192000"/>
  <p:notesSz cx="6858000" cy="9144000"/>
  <p:embeddedFontLst>
    <p:embeddedFont>
      <p:font typeface="Roboto"/>
      <p:regular r:id="rId63"/>
      <p:bold r:id="rId64"/>
      <p:italic r:id="rId65"/>
      <p:boldItalic r:id="rId6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67" roundtripDataSignature="AMtx7miKoQdTS1SCgarfzrCo/zFglaarl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font" Target="fonts/Roboto-bold.fntdata"/><Relationship Id="rId63" Type="http://schemas.openxmlformats.org/officeDocument/2006/relationships/font" Target="fonts/Roboto-regular.fntdata"/><Relationship Id="rId22" Type="http://schemas.openxmlformats.org/officeDocument/2006/relationships/slide" Target="slides/slide17.xml"/><Relationship Id="rId66" Type="http://schemas.openxmlformats.org/officeDocument/2006/relationships/font" Target="fonts/Roboto-boldItalic.fntdata"/><Relationship Id="rId21" Type="http://schemas.openxmlformats.org/officeDocument/2006/relationships/slide" Target="slides/slide16.xml"/><Relationship Id="rId65" Type="http://schemas.openxmlformats.org/officeDocument/2006/relationships/font" Target="fonts/Roboto-italic.fntdata"/><Relationship Id="rId24" Type="http://schemas.openxmlformats.org/officeDocument/2006/relationships/slide" Target="slides/slide19.xml"/><Relationship Id="rId23" Type="http://schemas.openxmlformats.org/officeDocument/2006/relationships/slide" Target="slides/slide18.xml"/><Relationship Id="rId67" Type="http://customschemas.google.com/relationships/presentationmetadata" Target="metadata"/><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0" name="Google Shape;80;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4" name="Google Shape;144;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0" name="Google Shape;150;p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7" name="Google Shape;157;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2" name="Google Shape;17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8" name="Google Shape;178;p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6" name="Google Shape;196;p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3" name="Google Shape;203;p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0" name="Google Shape;210;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7" name="Google Shape;217;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3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4" name="Google Shape;224;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GB"/>
              <a:t>Research shows these schemas are important in issues like addiction and anxiety. Young's schema therapy addresses deep and chronic psychological issues by organizing 18 early maladaptive schemas into five groups.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6" name="Google Shape;96;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1" name="Google Shape;231;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8" name="Google Shape;238;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en-GB"/>
              <a:t>Introversion is not isolation — it’s a personality trait involving a preference for solitude without emotional distress.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5" name="Google Shape;245;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2" name="Google Shape;252;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8" name="Google Shape;258;p4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73" name="Google Shape;273;p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4" name="Google Shape;284;p4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97" name="Google Shape;297;p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9" name="Google Shape;309;p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1" name="Google Shape;321;p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2" name="Google Shape;102;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4" name="Google Shape;334;p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46" name="Google Shape;346;p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8" name="Google Shape;358;p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0" name="Google Shape;370;p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5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7" name="Shape 387"/>
        <p:cNvGrpSpPr/>
        <p:nvPr/>
      </p:nvGrpSpPr>
      <p:grpSpPr>
        <a:xfrm>
          <a:off x="0" y="0"/>
          <a:ext cx="0" cy="0"/>
          <a:chOff x="0" y="0"/>
          <a:chExt cx="0" cy="0"/>
        </a:xfrm>
      </p:grpSpPr>
      <p:sp>
        <p:nvSpPr>
          <p:cNvPr id="388" name="Google Shape;388;p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89" name="Google Shape;389;p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05" name="Google Shape;405;p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1" name="Google Shape;411;p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7" name="Google Shape;417;p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3" name="Google Shape;423;p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p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29" name="Google Shape;429;p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p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35" name="Google Shape;435;p5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p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1" name="Google Shape;441;p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p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48" name="Google Shape;448;p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55" name="Google Shape;455;p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p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62" name="Google Shape;462;p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p6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68" name="Google Shape;468;p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p6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i="0" lang="en-GB">
                <a:solidFill>
                  <a:srgbClr val="000000"/>
                </a:solidFill>
                <a:latin typeface="Avenir"/>
                <a:ea typeface="Avenir"/>
                <a:cs typeface="Avenir"/>
                <a:sym typeface="Avenir"/>
              </a:rPr>
              <a:t>Introductory speech: </a:t>
            </a:r>
            <a:r>
              <a:rPr b="0" i="0" lang="en-GB">
                <a:solidFill>
                  <a:srgbClr val="000000"/>
                </a:solidFill>
                <a:latin typeface="Avenir"/>
                <a:ea typeface="Avenir"/>
                <a:cs typeface="Avenir"/>
                <a:sym typeface="Avenir"/>
              </a:rPr>
              <a:t>Chapter 4 is known as social connectedness recommendations and it is dedicated for the branching scenarios in order</a:t>
            </a:r>
            <a:r>
              <a:rPr b="1" i="0" lang="en-GB">
                <a:solidFill>
                  <a:srgbClr val="000000"/>
                </a:solidFill>
                <a:latin typeface="Avenir"/>
                <a:ea typeface="Avenir"/>
                <a:cs typeface="Avenir"/>
                <a:sym typeface="Avenir"/>
              </a:rPr>
              <a:t> </a:t>
            </a:r>
            <a:r>
              <a:rPr b="0" i="0" lang="en-GB">
                <a:solidFill>
                  <a:srgbClr val="000000"/>
                </a:solidFill>
                <a:latin typeface="Avenir"/>
                <a:ea typeface="Avenir"/>
                <a:cs typeface="Avenir"/>
                <a:sym typeface="Avenir"/>
              </a:rPr>
              <a:t>to help readers practice the theoretical foundations learned in Chapters 1 through 3. </a:t>
            </a:r>
            <a:r>
              <a:rPr lang="en-GB"/>
              <a:t>Under the main theme of social connectedness recommendations, we have 3 subthemes: understanding the social …, understanding social deprivation, and identifying ….associated with the each chapter discussed earlier.</a:t>
            </a:r>
            <a:endParaRPr/>
          </a:p>
          <a:p>
            <a:pPr indent="0" lvl="0" marL="0" rtl="0" algn="l">
              <a:lnSpc>
                <a:spcPct val="100000"/>
              </a:lnSpc>
              <a:spcBef>
                <a:spcPts val="0"/>
              </a:spcBef>
              <a:spcAft>
                <a:spcPts val="0"/>
              </a:spcAft>
              <a:buSzPts val="1100"/>
              <a:buNone/>
            </a:pPr>
            <a:r>
              <a:t/>
            </a:r>
            <a:endParaRPr b="0"/>
          </a:p>
          <a:p>
            <a:pPr indent="0" lvl="0" marL="0" rtl="0" algn="l">
              <a:lnSpc>
                <a:spcPct val="100000"/>
              </a:lnSpc>
              <a:spcBef>
                <a:spcPts val="0"/>
              </a:spcBef>
              <a:spcAft>
                <a:spcPts val="0"/>
              </a:spcAft>
              <a:buSzPts val="1100"/>
              <a:buNone/>
            </a:pPr>
            <a:r>
              <a:rPr b="0" lang="en-GB"/>
              <a:t>The first subtheme (understanding the social isolation schema) is linked to the first chapter and involves scenarios that focus on </a:t>
            </a:r>
            <a:r>
              <a:rPr b="0" i="0" lang="en-GB">
                <a:solidFill>
                  <a:srgbClr val="000000"/>
                </a:solidFill>
                <a:latin typeface="Avenir"/>
                <a:ea typeface="Avenir"/>
                <a:cs typeface="Avenir"/>
                <a:sym typeface="Avenir"/>
              </a:rPr>
              <a:t>the complex interactions that contribute to feelings of exclusion.</a:t>
            </a:r>
            <a:endParaRPr/>
          </a:p>
          <a:p>
            <a:pPr indent="0" lvl="0" marL="0" rtl="0" algn="l">
              <a:lnSpc>
                <a:spcPct val="100000"/>
              </a:lnSpc>
              <a:spcBef>
                <a:spcPts val="0"/>
              </a:spcBef>
              <a:spcAft>
                <a:spcPts val="0"/>
              </a:spcAft>
              <a:buSzPts val="1100"/>
              <a:buNone/>
            </a:pPr>
            <a:r>
              <a:t/>
            </a:r>
            <a:endParaRPr b="0" i="0">
              <a:solidFill>
                <a:srgbClr val="000000"/>
              </a:solidFill>
              <a:latin typeface="Avenir"/>
              <a:ea typeface="Avenir"/>
              <a:cs typeface="Avenir"/>
              <a:sym typeface="Avenir"/>
            </a:endParaRPr>
          </a:p>
          <a:p>
            <a:pPr indent="0" lvl="0" marL="0" rtl="0" algn="l">
              <a:lnSpc>
                <a:spcPct val="100000"/>
              </a:lnSpc>
              <a:spcBef>
                <a:spcPts val="0"/>
              </a:spcBef>
              <a:spcAft>
                <a:spcPts val="0"/>
              </a:spcAft>
              <a:buSzPts val="1100"/>
              <a:buNone/>
            </a:pPr>
            <a:r>
              <a:rPr b="0" i="0" lang="en-GB">
                <a:solidFill>
                  <a:srgbClr val="000000"/>
                </a:solidFill>
                <a:latin typeface="Avenir"/>
                <a:ea typeface="Avenir"/>
                <a:cs typeface="Avenir"/>
                <a:sym typeface="Avenir"/>
              </a:rPr>
              <a:t>The second subtheme (understanding social deprivation pathway development)is linked to the second chapter and involves scenarios that focus on how personal history, emotional needs, and social environments intersect to shape behavior and well-being. – basically aim to practically explore how those can contribute to the development and reinforcement of social isolation.</a:t>
            </a:r>
            <a:endParaRPr/>
          </a:p>
          <a:p>
            <a:pPr indent="0" lvl="0" marL="0" rtl="0" algn="l">
              <a:lnSpc>
                <a:spcPct val="100000"/>
              </a:lnSpc>
              <a:spcBef>
                <a:spcPts val="0"/>
              </a:spcBef>
              <a:spcAft>
                <a:spcPts val="0"/>
              </a:spcAft>
              <a:buSzPts val="1100"/>
              <a:buNone/>
            </a:pPr>
            <a:r>
              <a:t/>
            </a:r>
            <a:endParaRPr b="0" i="0">
              <a:solidFill>
                <a:srgbClr val="000000"/>
              </a:solidFill>
              <a:latin typeface="Avenir"/>
              <a:ea typeface="Avenir"/>
              <a:cs typeface="Avenir"/>
              <a:sym typeface="Avenir"/>
            </a:endParaRPr>
          </a:p>
          <a:p>
            <a:pPr indent="0" lvl="0" marL="0" rtl="0" algn="l">
              <a:lnSpc>
                <a:spcPct val="100000"/>
              </a:lnSpc>
              <a:spcBef>
                <a:spcPts val="0"/>
              </a:spcBef>
              <a:spcAft>
                <a:spcPts val="0"/>
              </a:spcAft>
              <a:buSzPts val="1100"/>
              <a:buNone/>
            </a:pPr>
            <a:r>
              <a:rPr b="0" i="0" lang="en-GB">
                <a:solidFill>
                  <a:srgbClr val="000000"/>
                </a:solidFill>
                <a:latin typeface="Avenir"/>
                <a:ea typeface="Avenir"/>
                <a:cs typeface="Avenir"/>
                <a:sym typeface="Avenir"/>
              </a:rPr>
              <a:t>The third subtheme (identifying knowledge, skills, competences, and experiences for recognizing social isolation) is associated to the chapter 3 and focuses on the specific knowledge, skills, and interpersonal competencies needed to identify and respond to social isolation across diverse settings.</a:t>
            </a:r>
            <a:endParaRPr b="0"/>
          </a:p>
        </p:txBody>
      </p:sp>
      <p:sp>
        <p:nvSpPr>
          <p:cNvPr id="482" name="Google Shape;482;p6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p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t>Introductory speech: N</a:t>
            </a:r>
            <a:r>
              <a:rPr lang="en-GB"/>
              <a:t>ow we will be discussing few scenarios in an interactive manner. In line with this, </a:t>
            </a:r>
            <a:r>
              <a:rPr b="0" i="0" lang="en-GB">
                <a:solidFill>
                  <a:srgbClr val="000000"/>
                </a:solidFill>
                <a:latin typeface="Avenir"/>
                <a:ea typeface="Avenir"/>
                <a:cs typeface="Avenir"/>
                <a:sym typeface="Avenir"/>
              </a:rPr>
              <a:t>you will be introduced to the practical, real-life contexts in which individuals can recognize and respond to the dynamics of social isolation. Note that, the scenarios will demonstrate both ineffective and effective strategies for fostering inclusion, revealing the consequences of various actions taken in response to social isolation. Within these scenarios, you will be asked to act as an adult educator or adult learner. Now let’s start with the first scenario in which you need to imagine yourself as an adult educator. This scenario is about fostering public speaking confidence in socially isolated individuals. </a:t>
            </a:r>
            <a:endParaRPr/>
          </a:p>
          <a:p>
            <a:pPr indent="0" lvl="0" marL="0" rtl="0" algn="l">
              <a:lnSpc>
                <a:spcPct val="100000"/>
              </a:lnSpc>
              <a:spcBef>
                <a:spcPts val="0"/>
              </a:spcBef>
              <a:spcAft>
                <a:spcPts val="0"/>
              </a:spcAft>
              <a:buSzPts val="1100"/>
              <a:buNone/>
            </a:pPr>
            <a:r>
              <a:t/>
            </a:r>
            <a:endParaRPr b="0" i="0">
              <a:solidFill>
                <a:srgbClr val="000000"/>
              </a:solidFill>
              <a:latin typeface="Avenir"/>
              <a:ea typeface="Avenir"/>
              <a:cs typeface="Avenir"/>
              <a:sym typeface="Avenir"/>
            </a:endParaRPr>
          </a:p>
          <a:p>
            <a:pPr indent="0" lvl="0" marL="0" rtl="0" algn="l">
              <a:lnSpc>
                <a:spcPct val="100000"/>
              </a:lnSpc>
              <a:spcBef>
                <a:spcPts val="0"/>
              </a:spcBef>
              <a:spcAft>
                <a:spcPts val="0"/>
              </a:spcAft>
              <a:buSzPts val="1100"/>
              <a:buNone/>
            </a:pPr>
            <a:r>
              <a:rPr b="1" i="0" lang="en-GB">
                <a:solidFill>
                  <a:srgbClr val="000000"/>
                </a:solidFill>
                <a:latin typeface="Avenir"/>
                <a:ea typeface="Avenir"/>
                <a:cs typeface="Avenir"/>
                <a:sym typeface="Avenir"/>
              </a:rPr>
              <a:t>Instructions: </a:t>
            </a:r>
            <a:r>
              <a:rPr b="0" i="0" lang="en-GB">
                <a:solidFill>
                  <a:srgbClr val="000000"/>
                </a:solidFill>
                <a:latin typeface="Avenir"/>
                <a:ea typeface="Avenir"/>
                <a:cs typeface="Avenir"/>
                <a:sym typeface="Avenir"/>
              </a:rPr>
              <a:t>Presenter reads the scenario and provides some time for the audience – then introduce the choices – ask them the least effective one  (probably majority will choose the choice 3) – explain why it is ineffective by reading the conclusion and feedback below. </a:t>
            </a:r>
            <a:endParaRPr/>
          </a:p>
          <a:p>
            <a:pPr indent="-298450" lvl="0" marL="457200" rtl="0" algn="ctr">
              <a:lnSpc>
                <a:spcPct val="100000"/>
              </a:lnSpc>
              <a:spcBef>
                <a:spcPts val="0"/>
              </a:spcBef>
              <a:spcAft>
                <a:spcPts val="0"/>
              </a:spcAft>
              <a:buSzPts val="1100"/>
              <a:buChar char="●"/>
            </a:pPr>
            <a:r>
              <a:rPr b="1" lang="en-GB">
                <a:solidFill>
                  <a:srgbClr val="000000"/>
                </a:solidFill>
                <a:latin typeface="Calibri"/>
                <a:ea typeface="Calibri"/>
                <a:cs typeface="Calibri"/>
                <a:sym typeface="Calibri"/>
              </a:rPr>
              <a:t>Conclusion &amp; Feedback:</a:t>
            </a:r>
            <a:endParaRPr b="0">
              <a:solidFill>
                <a:srgbClr val="000000"/>
              </a:solidFill>
              <a:latin typeface="Calibri"/>
              <a:ea typeface="Calibri"/>
              <a:cs typeface="Calibri"/>
              <a:sym typeface="Calibri"/>
            </a:endParaRPr>
          </a:p>
          <a:p>
            <a:pPr indent="-298450" lvl="0" marL="457200" rtl="0" algn="l">
              <a:lnSpc>
                <a:spcPct val="100000"/>
              </a:lnSpc>
              <a:spcBef>
                <a:spcPts val="0"/>
              </a:spcBef>
              <a:spcAft>
                <a:spcPts val="0"/>
              </a:spcAft>
              <a:buSzPts val="1100"/>
              <a:buChar char="●"/>
            </a:pPr>
            <a:r>
              <a:rPr b="0" lang="en-GB">
                <a:solidFill>
                  <a:srgbClr val="000000"/>
                </a:solidFill>
                <a:latin typeface="Calibri"/>
                <a:ea typeface="Calibri"/>
                <a:cs typeface="Calibri"/>
                <a:sym typeface="Calibri"/>
              </a:rPr>
              <a:t>Ignoring the problem causes Elizabeth to face ongoing social isolation and related challenges in every area of her life that involves social interaction.</a:t>
            </a:r>
            <a:endParaRPr/>
          </a:p>
          <a:p>
            <a:pPr indent="-298450" lvl="0" marL="457200" rtl="0" algn="l">
              <a:lnSpc>
                <a:spcPct val="100000"/>
              </a:lnSpc>
              <a:spcBef>
                <a:spcPts val="0"/>
              </a:spcBef>
              <a:spcAft>
                <a:spcPts val="0"/>
              </a:spcAft>
              <a:buSzPts val="1100"/>
              <a:buChar char="●"/>
            </a:pPr>
            <a:r>
              <a:rPr b="0" lang="en-GB">
                <a:solidFill>
                  <a:srgbClr val="000000"/>
                </a:solidFill>
                <a:latin typeface="Calibri"/>
                <a:ea typeface="Calibri"/>
                <a:cs typeface="Calibri"/>
                <a:sym typeface="Calibri"/>
              </a:rPr>
              <a:t>As an educator, you can make a meaningful difference in reducing the challenges faced by socially isolated individuals by taking supportive and intentional steps.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Then continue with the first 2 choices - ask audience which one they would like to work on first –then click the option selected – it will direct you to the branching scenarios that are in line with the chosen option. (once either of the choices are analyzed – you will need to come back this slide by clicking to the ‘go back to choices’ button in the upcoming slides-then you can continue with the unanalyzed choice)</a:t>
            </a:r>
            <a:endParaRPr/>
          </a:p>
        </p:txBody>
      </p:sp>
      <p:sp>
        <p:nvSpPr>
          <p:cNvPr id="494" name="Google Shape;494;p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p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t>Instructions: </a:t>
            </a:r>
            <a:r>
              <a:rPr lang="en-GB"/>
              <a:t>Choice 1’s results – explain them choosing </a:t>
            </a:r>
            <a:r>
              <a:rPr lang="en-GB">
                <a:latin typeface="Calibri"/>
                <a:ea typeface="Calibri"/>
                <a:cs typeface="Calibri"/>
                <a:sym typeface="Calibri"/>
              </a:rPr>
              <a:t>option 1- </a:t>
            </a:r>
            <a:r>
              <a:rPr lang="en-GB"/>
              <a:t>Offering Elizabeth alternative presentation formats—e.g., a pre-recorded video will yield Elizabeth to feel different from her peers … and provide the other choices before moving on the result of each choice ask audience’s ideas – once discussion is over – continue with the following options in each case –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At the end – click to open randomly distributed result options (at the bottom of the slide – as you will see 4 option for this slide) – tell audience that you will be playing matching game and start with the first result </a:t>
            </a:r>
            <a:endParaRPr/>
          </a:p>
          <a:p>
            <a:pPr indent="0" lvl="0" marL="0" rtl="0" algn="l">
              <a:lnSpc>
                <a:spcPct val="100000"/>
              </a:lnSpc>
              <a:spcBef>
                <a:spcPts val="0"/>
              </a:spcBef>
              <a:spcAft>
                <a:spcPts val="0"/>
              </a:spcAft>
              <a:buSzPts val="1100"/>
              <a:buNone/>
            </a:pPr>
            <a:r>
              <a:t/>
            </a:r>
            <a:endParaRPr b="1" i="0" sz="1100">
              <a:solidFill>
                <a:srgbClr val="000000"/>
              </a:solidFill>
              <a:latin typeface="Calibri"/>
              <a:ea typeface="Calibri"/>
              <a:cs typeface="Calibri"/>
              <a:sym typeface="Calibri"/>
            </a:endParaRPr>
          </a:p>
          <a:p>
            <a:pPr indent="0" lvl="0" marL="0" rtl="0" algn="l">
              <a:lnSpc>
                <a:spcPct val="100000"/>
              </a:lnSpc>
              <a:spcBef>
                <a:spcPts val="0"/>
              </a:spcBef>
              <a:spcAft>
                <a:spcPts val="0"/>
              </a:spcAft>
              <a:buSzPts val="1100"/>
              <a:buNone/>
            </a:pPr>
            <a:r>
              <a:rPr b="1" lang="en-GB"/>
              <a:t>ORDER OF MATCHING EXERCISE</a:t>
            </a:r>
            <a:endParaRPr b="1" i="0" sz="1100">
              <a:solidFill>
                <a:srgbClr val="000000"/>
              </a:solidFill>
              <a:latin typeface="Calibri"/>
              <a:ea typeface="Calibri"/>
              <a:cs typeface="Calibri"/>
              <a:sym typeface="Calibri"/>
            </a:endParaRPr>
          </a:p>
          <a:p>
            <a:pPr indent="0" lvl="0" marL="0" rtl="0" algn="l">
              <a:lnSpc>
                <a:spcPct val="100000"/>
              </a:lnSpc>
              <a:spcBef>
                <a:spcPts val="0"/>
              </a:spcBef>
              <a:spcAft>
                <a:spcPts val="0"/>
              </a:spcAft>
              <a:buSzPts val="1100"/>
              <a:buNone/>
            </a:pPr>
            <a:r>
              <a:rPr b="1" i="0" lang="en-GB" sz="1100">
                <a:solidFill>
                  <a:srgbClr val="000000"/>
                </a:solidFill>
                <a:latin typeface="Calibri"/>
                <a:ea typeface="Calibri"/>
                <a:cs typeface="Calibri"/>
                <a:sym typeface="Calibri"/>
              </a:rPr>
              <a:t>First: This approach leads to the issue remaining unresolved and persisting over time – ask them to match this result to the last choices discussed above – take their opinions and click to see the correct match. </a:t>
            </a:r>
            <a:endParaRPr/>
          </a:p>
          <a:p>
            <a:pPr indent="0" lvl="0" marL="0" rtl="0" algn="l">
              <a:lnSpc>
                <a:spcPct val="100000"/>
              </a:lnSpc>
              <a:spcBef>
                <a:spcPts val="0"/>
              </a:spcBef>
              <a:spcAft>
                <a:spcPts val="0"/>
              </a:spcAft>
              <a:buSzPts val="1100"/>
              <a:buNone/>
            </a:pPr>
            <a:r>
              <a:t/>
            </a:r>
            <a:endParaRPr b="1" i="0" sz="1100">
              <a:solidFill>
                <a:srgbClr val="000000"/>
              </a:solidFill>
              <a:latin typeface="Calibri"/>
              <a:ea typeface="Calibri"/>
              <a:cs typeface="Calibri"/>
              <a:sym typeface="Calibri"/>
            </a:endParaRPr>
          </a:p>
          <a:p>
            <a:pPr indent="0" lvl="0" marL="0" rtl="0" algn="l">
              <a:lnSpc>
                <a:spcPct val="100000"/>
              </a:lnSpc>
              <a:spcBef>
                <a:spcPts val="0"/>
              </a:spcBef>
              <a:spcAft>
                <a:spcPts val="0"/>
              </a:spcAft>
              <a:buSzPts val="1100"/>
              <a:buNone/>
            </a:pPr>
            <a:r>
              <a:rPr b="1" i="0" lang="en-GB" sz="1100">
                <a:solidFill>
                  <a:srgbClr val="000000"/>
                </a:solidFill>
                <a:latin typeface="Calibri"/>
                <a:ea typeface="Calibri"/>
                <a:cs typeface="Calibri"/>
                <a:sym typeface="Calibri"/>
              </a:rPr>
              <a:t>The second result is your speech … apply the same method </a:t>
            </a:r>
            <a:endParaRPr/>
          </a:p>
          <a:p>
            <a:pPr indent="0" lvl="0" marL="0" rtl="0" algn="l">
              <a:lnSpc>
                <a:spcPct val="100000"/>
              </a:lnSpc>
              <a:spcBef>
                <a:spcPts val="0"/>
              </a:spcBef>
              <a:spcAft>
                <a:spcPts val="0"/>
              </a:spcAft>
              <a:buSzPts val="1100"/>
              <a:buNone/>
            </a:pPr>
            <a:r>
              <a:t/>
            </a:r>
            <a:endParaRPr b="1" i="0" sz="1100">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b="1" i="0" lang="en-GB" sz="1100">
                <a:solidFill>
                  <a:srgbClr val="000000"/>
                </a:solidFill>
                <a:latin typeface="Calibri"/>
                <a:ea typeface="Calibri"/>
                <a:cs typeface="Calibri"/>
                <a:sym typeface="Calibri"/>
              </a:rPr>
              <a:t>The third one Elizabeth gains confidence … apply the same method </a:t>
            </a:r>
            <a:endParaRPr/>
          </a:p>
          <a:p>
            <a:pPr indent="0" lvl="0" marL="0" rtl="0" algn="l">
              <a:lnSpc>
                <a:spcPct val="100000"/>
              </a:lnSpc>
              <a:spcBef>
                <a:spcPts val="0"/>
              </a:spcBef>
              <a:spcAft>
                <a:spcPts val="0"/>
              </a:spcAft>
              <a:buSzPts val="1100"/>
              <a:buNone/>
            </a:pPr>
            <a:r>
              <a:t/>
            </a:r>
            <a:endParaRPr b="1" i="0" sz="1100">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rPr b="1" i="0" lang="en-GB" sz="1100">
                <a:solidFill>
                  <a:srgbClr val="000000"/>
                </a:solidFill>
                <a:latin typeface="Calibri"/>
                <a:ea typeface="Calibri"/>
                <a:cs typeface="Calibri"/>
                <a:sym typeface="Calibri"/>
              </a:rPr>
              <a:t>The fourth one Elizabeth feels understoond …apply the same method </a:t>
            </a:r>
            <a:endParaRPr/>
          </a:p>
          <a:p>
            <a:pPr indent="0" lvl="0" marL="0" rtl="0" algn="l">
              <a:lnSpc>
                <a:spcPct val="100000"/>
              </a:lnSpc>
              <a:spcBef>
                <a:spcPts val="0"/>
              </a:spcBef>
              <a:spcAft>
                <a:spcPts val="0"/>
              </a:spcAft>
              <a:buSzPts val="1100"/>
              <a:buNone/>
            </a:pPr>
            <a:r>
              <a:t/>
            </a:r>
            <a:endParaRPr b="1" i="0" sz="1100">
              <a:solidFill>
                <a:srgbClr val="000000"/>
              </a:solidFill>
              <a:latin typeface="Calibri"/>
              <a:ea typeface="Calibri"/>
              <a:cs typeface="Calibri"/>
              <a:sym typeface="Calibri"/>
            </a:endParaRPr>
          </a:p>
          <a:p>
            <a:pPr indent="0" lvl="0" marL="0" rtl="0" algn="l">
              <a:lnSpc>
                <a:spcPct val="100000"/>
              </a:lnSpc>
              <a:spcBef>
                <a:spcPts val="0"/>
              </a:spcBef>
              <a:spcAft>
                <a:spcPts val="0"/>
              </a:spcAft>
              <a:buSzPts val="1100"/>
              <a:buNone/>
            </a:pPr>
            <a:r>
              <a:rPr b="1" i="0" lang="en-GB" sz="1100">
                <a:solidFill>
                  <a:srgbClr val="000000"/>
                </a:solidFill>
                <a:latin typeface="Calibri"/>
                <a:ea typeface="Calibri"/>
                <a:cs typeface="Calibri"/>
                <a:sym typeface="Calibri"/>
              </a:rPr>
              <a:t>The last click will direct you either to the key learning points (slide 5) or to the scenario (slide 2)– only click to the ‘key learning points’ if you already cover the all other choices. If not, you will need to click on go back to choices button to turn back to the main scenario (slide 2) and choose the one of the unanalyzed choice.</a:t>
            </a:r>
            <a:endParaRPr/>
          </a:p>
        </p:txBody>
      </p:sp>
      <p:sp>
        <p:nvSpPr>
          <p:cNvPr id="517" name="Google Shape;517;p6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4" name="Google Shape;114;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4" name="Shape 554"/>
        <p:cNvGrpSpPr/>
        <p:nvPr/>
      </p:nvGrpSpPr>
      <p:grpSpPr>
        <a:xfrm>
          <a:off x="0" y="0"/>
          <a:ext cx="0" cy="0"/>
          <a:chOff x="0" y="0"/>
          <a:chExt cx="0" cy="0"/>
        </a:xfrm>
      </p:grpSpPr>
      <p:sp>
        <p:nvSpPr>
          <p:cNvPr id="555" name="Google Shape;555;p6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t>Instructions: </a:t>
            </a:r>
            <a:r>
              <a:rPr lang="en-GB"/>
              <a:t>Choice 2’s results – explain them choosing </a:t>
            </a:r>
            <a:r>
              <a:rPr lang="en-GB">
                <a:latin typeface="Calibri"/>
                <a:ea typeface="Calibri"/>
                <a:cs typeface="Calibri"/>
                <a:sym typeface="Calibri"/>
              </a:rPr>
              <a:t>option 2- </a:t>
            </a:r>
            <a:r>
              <a:rPr lang="en-GB"/>
              <a:t>Assigning a presentation date to Elizabeth yourself, giving her a clear deadline will yield Elizabeth to feel lack of control … and provide the other choices before moving on the result of each choice ask audience’s ideas – once discussion is over – continue with the upcoming choices/results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At the end – click to open randomly distributed result options (at the bottom of the slide – as you will see 3 option for this slide) – tell audience that you will be playing matching game and start with the first result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b="1" lang="en-GB"/>
              <a:t>ORDER OF MATCHING EXERCISE</a:t>
            </a:r>
            <a:endParaRPr/>
          </a:p>
          <a:p>
            <a:pPr indent="0" lvl="0" marL="0" rtl="0" algn="l">
              <a:lnSpc>
                <a:spcPct val="100000"/>
              </a:lnSpc>
              <a:spcBef>
                <a:spcPts val="0"/>
              </a:spcBef>
              <a:spcAft>
                <a:spcPts val="0"/>
              </a:spcAft>
              <a:buSzPts val="1100"/>
              <a:buNone/>
            </a:pPr>
            <a:r>
              <a:rPr lang="en-GB"/>
              <a:t>First ask for although she lack control ….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Second ask for creates supportive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Last ask for focus soley on her performance</a:t>
            </a:r>
            <a:endParaRPr/>
          </a:p>
          <a:p>
            <a:pPr indent="0" lvl="0" marL="0" rtl="0" algn="l">
              <a:lnSpc>
                <a:spcPct val="100000"/>
              </a:lnSpc>
              <a:spcBef>
                <a:spcPts val="0"/>
              </a:spcBef>
              <a:spcAft>
                <a:spcPts val="0"/>
              </a:spcAft>
              <a:buSzPts val="1100"/>
              <a:buNone/>
            </a:pPr>
            <a:r>
              <a:t/>
            </a:r>
            <a:endParaRPr/>
          </a:p>
          <a:p>
            <a:pPr indent="0" lvl="0" marL="0" marR="0" rtl="0" algn="l">
              <a:lnSpc>
                <a:spcPct val="100000"/>
              </a:lnSpc>
              <a:spcBef>
                <a:spcPts val="0"/>
              </a:spcBef>
              <a:spcAft>
                <a:spcPts val="0"/>
              </a:spcAft>
              <a:buClr>
                <a:srgbClr val="000000"/>
              </a:buClr>
              <a:buSzPts val="1100"/>
              <a:buFont typeface="Arial"/>
              <a:buNone/>
            </a:pPr>
            <a:r>
              <a:rPr b="1" i="0" lang="en-GB" sz="1100">
                <a:solidFill>
                  <a:srgbClr val="000000"/>
                </a:solidFill>
                <a:latin typeface="Calibri"/>
                <a:ea typeface="Calibri"/>
                <a:cs typeface="Calibri"/>
                <a:sym typeface="Calibri"/>
              </a:rPr>
              <a:t>The last click will direct you either to the key learning points (slide 5) or to the scenario (slide 2)– only click to the ‘key learning points’ if you already cover the all other choices. If not, you will need to click on go back to choices button to turn back to the main scenario (slide 2) and choose the one of the unanalyzed choice.</a:t>
            </a:r>
            <a:endParaRPr/>
          </a:p>
          <a:p>
            <a:pPr indent="0" lvl="0" marL="0" rtl="0" algn="l">
              <a:lnSpc>
                <a:spcPct val="100000"/>
              </a:lnSpc>
              <a:spcBef>
                <a:spcPts val="0"/>
              </a:spcBef>
              <a:spcAft>
                <a:spcPts val="0"/>
              </a:spcAft>
              <a:buSzPts val="1100"/>
              <a:buNone/>
            </a:pPr>
            <a:r>
              <a:t/>
            </a:r>
            <a:endParaRPr/>
          </a:p>
        </p:txBody>
      </p:sp>
      <p:sp>
        <p:nvSpPr>
          <p:cNvPr id="556" name="Google Shape;556;p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p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t>Instructions: </a:t>
            </a:r>
            <a:r>
              <a:rPr lang="en-GB"/>
              <a:t>Ask audience what they learnt from the given scenario – ask them to link the scenarios to the points mentioned before the branching scenarios. </a:t>
            </a:r>
            <a:endParaRPr/>
          </a:p>
        </p:txBody>
      </p:sp>
      <p:sp>
        <p:nvSpPr>
          <p:cNvPr id="587" name="Google Shape;587;p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1" name="Shape 601"/>
        <p:cNvGrpSpPr/>
        <p:nvPr/>
      </p:nvGrpSpPr>
      <p:grpSpPr>
        <a:xfrm>
          <a:off x="0" y="0"/>
          <a:ext cx="0" cy="0"/>
          <a:chOff x="0" y="0"/>
          <a:chExt cx="0" cy="0"/>
        </a:xfrm>
      </p:grpSpPr>
      <p:sp>
        <p:nvSpPr>
          <p:cNvPr id="602" name="Google Shape;602;p6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i="0" lang="en-GB">
                <a:solidFill>
                  <a:srgbClr val="000000"/>
                </a:solidFill>
                <a:latin typeface="Avenir"/>
                <a:ea typeface="Avenir"/>
                <a:cs typeface="Avenir"/>
                <a:sym typeface="Avenir"/>
              </a:rPr>
              <a:t>Introductory speech: </a:t>
            </a:r>
            <a:r>
              <a:rPr b="0" i="0" lang="en-GB">
                <a:solidFill>
                  <a:srgbClr val="000000"/>
                </a:solidFill>
                <a:latin typeface="Avenir"/>
                <a:ea typeface="Avenir"/>
                <a:cs typeface="Avenir"/>
                <a:sym typeface="Avenir"/>
              </a:rPr>
              <a:t>Now let’s continue with the second scenario in which you need to imagine yourself as an adult learner. This scenario is about recognizing and replacing unhealthy coping mechanisms with healthier ones </a:t>
            </a:r>
            <a:endParaRPr/>
          </a:p>
          <a:p>
            <a:pPr indent="0" lvl="0" marL="0" rtl="0" algn="l">
              <a:lnSpc>
                <a:spcPct val="100000"/>
              </a:lnSpc>
              <a:spcBef>
                <a:spcPts val="0"/>
              </a:spcBef>
              <a:spcAft>
                <a:spcPts val="0"/>
              </a:spcAft>
              <a:buSzPts val="1100"/>
              <a:buNone/>
            </a:pPr>
            <a:r>
              <a:t/>
            </a:r>
            <a:endParaRPr b="0" i="0">
              <a:solidFill>
                <a:srgbClr val="000000"/>
              </a:solidFill>
              <a:latin typeface="Avenir"/>
              <a:ea typeface="Avenir"/>
              <a:cs typeface="Avenir"/>
              <a:sym typeface="Avenir"/>
            </a:endParaRPr>
          </a:p>
          <a:p>
            <a:pPr indent="0" lvl="0" marL="0" rtl="0" algn="l">
              <a:lnSpc>
                <a:spcPct val="100000"/>
              </a:lnSpc>
              <a:spcBef>
                <a:spcPts val="0"/>
              </a:spcBef>
              <a:spcAft>
                <a:spcPts val="0"/>
              </a:spcAft>
              <a:buSzPts val="1100"/>
              <a:buNone/>
            </a:pPr>
            <a:r>
              <a:rPr b="1" i="0" lang="en-GB">
                <a:solidFill>
                  <a:srgbClr val="000000"/>
                </a:solidFill>
                <a:latin typeface="Avenir"/>
                <a:ea typeface="Avenir"/>
                <a:cs typeface="Avenir"/>
                <a:sym typeface="Avenir"/>
              </a:rPr>
              <a:t>Instructions: </a:t>
            </a:r>
            <a:r>
              <a:rPr b="0" i="0" lang="en-GB">
                <a:solidFill>
                  <a:srgbClr val="000000"/>
                </a:solidFill>
                <a:latin typeface="Avenir"/>
                <a:ea typeface="Avenir"/>
                <a:cs typeface="Avenir"/>
                <a:sym typeface="Avenir"/>
              </a:rPr>
              <a:t>Presenter reads the scenario and provides some time for the audience – then introduce the choices – ask them with which choice they would prefer to continue….  Based on their choice – click on it and continue with the preferred choice. Similarly to the first scenario – clicked choice will direct you to the corresponding branching scenarios.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*Again once either of the choices are analyzed – you will need to come click ‘go back to choices’ button in the upcoming slides to back to this slide to click the unanalyzed choice)</a:t>
            </a:r>
            <a:endParaRPr/>
          </a:p>
        </p:txBody>
      </p:sp>
      <p:sp>
        <p:nvSpPr>
          <p:cNvPr id="603" name="Google Shape;603;p6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p7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t>Instructions: </a:t>
            </a:r>
            <a:r>
              <a:rPr lang="en-GB"/>
              <a:t>Choice 1’s results – explain them choosing </a:t>
            </a:r>
            <a:r>
              <a:rPr lang="en-GB">
                <a:latin typeface="Calibri"/>
                <a:ea typeface="Calibri"/>
                <a:cs typeface="Calibri"/>
                <a:sym typeface="Calibri"/>
              </a:rPr>
              <a:t>option 1- </a:t>
            </a:r>
            <a:r>
              <a:rPr lang="en-GB"/>
              <a:t>finding excuse to avoid going will bring only temporary relief… and provide the other choices before moving on the result of each choice ask audience’s ideas – once discussion is over – continue with the upcoming choices and results–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Same logic as the first scenario* At the end – click to open randomly distributed result options (at the bottom of the slide – as you will see 3 option for this slide) – tell audience that you will be playing matching game and start with the first result </a:t>
            </a:r>
            <a:endParaRPr/>
          </a:p>
          <a:p>
            <a:pPr indent="0" lvl="0" marL="0" rtl="0" algn="l">
              <a:lnSpc>
                <a:spcPct val="100000"/>
              </a:lnSpc>
              <a:spcBef>
                <a:spcPts val="0"/>
              </a:spcBef>
              <a:spcAft>
                <a:spcPts val="0"/>
              </a:spcAft>
              <a:buSzPts val="1100"/>
              <a:buNone/>
            </a:pPr>
            <a:r>
              <a:t/>
            </a:r>
            <a:endParaRPr b="1" i="0" sz="1100">
              <a:solidFill>
                <a:srgbClr val="000000"/>
              </a:solidFill>
              <a:latin typeface="Calibri"/>
              <a:ea typeface="Calibri"/>
              <a:cs typeface="Calibri"/>
              <a:sym typeface="Calibri"/>
            </a:endParaRPr>
          </a:p>
          <a:p>
            <a:pPr indent="0" lvl="0" marL="0" rtl="0" algn="l">
              <a:lnSpc>
                <a:spcPct val="100000"/>
              </a:lnSpc>
              <a:spcBef>
                <a:spcPts val="0"/>
              </a:spcBef>
              <a:spcAft>
                <a:spcPts val="0"/>
              </a:spcAft>
              <a:buSzPts val="1100"/>
              <a:buNone/>
            </a:pPr>
            <a:r>
              <a:rPr b="1" i="0" lang="en-GB" sz="1100">
                <a:solidFill>
                  <a:srgbClr val="000000"/>
                </a:solidFill>
                <a:latin typeface="Calibri"/>
                <a:ea typeface="Calibri"/>
                <a:cs typeface="Calibri"/>
                <a:sym typeface="Calibri"/>
              </a:rPr>
              <a:t>The last click will direct you either to the key learning points (slide 10) or to the scenario (slide 6)– only click to the ‘key learning points’ if you already cover the all other choices. If not, you will need to click on go back to choices button to turn back to the main scenario (slide 6) and choose the one of the unanalyzed choice.</a:t>
            </a:r>
            <a:endParaRPr/>
          </a:p>
        </p:txBody>
      </p:sp>
      <p:sp>
        <p:nvSpPr>
          <p:cNvPr id="624" name="Google Shape;624;p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p7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t>Instructions: </a:t>
            </a:r>
            <a:r>
              <a:rPr lang="en-GB"/>
              <a:t>Choice 2’s results – explain them choosing </a:t>
            </a:r>
            <a:r>
              <a:rPr lang="en-GB">
                <a:latin typeface="Calibri"/>
                <a:ea typeface="Calibri"/>
                <a:cs typeface="Calibri"/>
                <a:sym typeface="Calibri"/>
              </a:rPr>
              <a:t>option 2- </a:t>
            </a:r>
            <a:r>
              <a:rPr lang="en-GB"/>
              <a:t>Going to the event but say that you became sick and leave early  will yield John to avoid full participation but still does not address the main issue… and provide the other choices before moving on the result of each choice ask audience’s ideas – once discussion is over – continue with the following options in each case – </a:t>
            </a:r>
            <a:endParaRPr/>
          </a:p>
          <a:p>
            <a:pPr indent="0" lvl="0" marL="0" rtl="0" algn="l">
              <a:lnSpc>
                <a:spcPct val="100000"/>
              </a:lnSpc>
              <a:spcBef>
                <a:spcPts val="0"/>
              </a:spcBef>
              <a:spcAft>
                <a:spcPts val="0"/>
              </a:spcAft>
              <a:buSzPts val="1100"/>
              <a:buNone/>
            </a:pPr>
            <a:r>
              <a:t/>
            </a:r>
            <a:endParaRPr b="1" i="0" sz="1100">
              <a:solidFill>
                <a:srgbClr val="000000"/>
              </a:solidFill>
              <a:latin typeface="Calibri"/>
              <a:ea typeface="Calibri"/>
              <a:cs typeface="Calibri"/>
              <a:sym typeface="Calibri"/>
            </a:endParaRPr>
          </a:p>
          <a:p>
            <a:pPr indent="0" lvl="0" marL="0" rtl="0" algn="l">
              <a:lnSpc>
                <a:spcPct val="100000"/>
              </a:lnSpc>
              <a:spcBef>
                <a:spcPts val="0"/>
              </a:spcBef>
              <a:spcAft>
                <a:spcPts val="0"/>
              </a:spcAft>
              <a:buSzPts val="1100"/>
              <a:buNone/>
            </a:pPr>
            <a:r>
              <a:rPr lang="en-GB"/>
              <a:t>Same logic as the first scenario* At the end – click to open randomly distributed result options (at the bottom of the slide – as you will see 3 option for this slide) – tell audience that you will be playing matching game and start with the first result </a:t>
            </a:r>
            <a:endParaRPr/>
          </a:p>
          <a:p>
            <a:pPr indent="0" lvl="0" marL="0" rtl="0" algn="l">
              <a:lnSpc>
                <a:spcPct val="100000"/>
              </a:lnSpc>
              <a:spcBef>
                <a:spcPts val="0"/>
              </a:spcBef>
              <a:spcAft>
                <a:spcPts val="0"/>
              </a:spcAft>
              <a:buSzPts val="1100"/>
              <a:buNone/>
            </a:pPr>
            <a:r>
              <a:t/>
            </a:r>
            <a:endParaRPr b="1" i="0" sz="1100">
              <a:solidFill>
                <a:srgbClr val="000000"/>
              </a:solidFill>
              <a:latin typeface="Calibri"/>
              <a:ea typeface="Calibri"/>
              <a:cs typeface="Calibri"/>
              <a:sym typeface="Calibri"/>
            </a:endParaRPr>
          </a:p>
          <a:p>
            <a:pPr indent="0" lvl="0" marL="0" rtl="0" algn="l">
              <a:lnSpc>
                <a:spcPct val="100000"/>
              </a:lnSpc>
              <a:spcBef>
                <a:spcPts val="0"/>
              </a:spcBef>
              <a:spcAft>
                <a:spcPts val="0"/>
              </a:spcAft>
              <a:buSzPts val="1100"/>
              <a:buNone/>
            </a:pPr>
            <a:r>
              <a:rPr b="1" i="0" lang="en-GB" sz="1100">
                <a:solidFill>
                  <a:srgbClr val="000000"/>
                </a:solidFill>
                <a:latin typeface="Calibri"/>
                <a:ea typeface="Calibri"/>
                <a:cs typeface="Calibri"/>
                <a:sym typeface="Calibri"/>
              </a:rPr>
              <a:t>The last click will direct you either to the key learning points (slide 10) or to the scenario (slide 6)– only click to the ‘key learning points’ if you already cover the all other choices. If not, you will need to click on go back to choices button to turn back to the main scenario (slide 6) and choose the one of the unanalyzed choice.</a:t>
            </a:r>
            <a:endParaRPr/>
          </a:p>
        </p:txBody>
      </p:sp>
      <p:sp>
        <p:nvSpPr>
          <p:cNvPr id="655" name="Google Shape;655;p7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4" name="Shape 684"/>
        <p:cNvGrpSpPr/>
        <p:nvPr/>
      </p:nvGrpSpPr>
      <p:grpSpPr>
        <a:xfrm>
          <a:off x="0" y="0"/>
          <a:ext cx="0" cy="0"/>
          <a:chOff x="0" y="0"/>
          <a:chExt cx="0" cy="0"/>
        </a:xfrm>
      </p:grpSpPr>
      <p:sp>
        <p:nvSpPr>
          <p:cNvPr id="685" name="Google Shape;685;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GB"/>
              <a:t>Instructions: </a:t>
            </a:r>
            <a:r>
              <a:rPr lang="en-GB"/>
              <a:t>Choice 3’s results – explain them choosing </a:t>
            </a:r>
            <a:r>
              <a:rPr lang="en-GB">
                <a:latin typeface="Calibri"/>
                <a:ea typeface="Calibri"/>
                <a:cs typeface="Calibri"/>
                <a:sym typeface="Calibri"/>
              </a:rPr>
              <a:t>option 3- </a:t>
            </a:r>
            <a:r>
              <a:rPr lang="en-GB"/>
              <a:t>Going anyway, even if you feel overwhelmed  will increase John’s anxiety and reinforce unhealty coping strategies … and provide the other choices</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Tell them the effectiveness of each choice is more straightforward in this choice and explain them the overcompensation process by relying on the conclusion and feedback part written on the slide – </a:t>
            </a:r>
            <a:endParaRPr/>
          </a:p>
          <a:p>
            <a:pPr indent="0" lvl="0" marL="0" rtl="0" algn="l">
              <a:lnSpc>
                <a:spcPct val="100000"/>
              </a:lnSpc>
              <a:spcBef>
                <a:spcPts val="0"/>
              </a:spcBef>
              <a:spcAft>
                <a:spcPts val="0"/>
              </a:spcAft>
              <a:buSzPts val="1100"/>
              <a:buNone/>
            </a:pPr>
            <a:r>
              <a:t/>
            </a:r>
            <a:endParaRPr b="1"/>
          </a:p>
          <a:p>
            <a:pPr indent="0" lvl="0" marL="0" rtl="0" algn="l">
              <a:lnSpc>
                <a:spcPct val="100000"/>
              </a:lnSpc>
              <a:spcBef>
                <a:spcPts val="0"/>
              </a:spcBef>
              <a:spcAft>
                <a:spcPts val="0"/>
              </a:spcAft>
              <a:buSzPts val="1100"/>
              <a:buNone/>
            </a:pPr>
            <a:r>
              <a:rPr b="1" lang="en-GB"/>
              <a:t>Questions to engage participants more</a:t>
            </a:r>
            <a:r>
              <a:rPr b="0" lang="en-GB"/>
              <a:t>: </a:t>
            </a:r>
            <a:endParaRPr/>
          </a:p>
          <a:p>
            <a:pPr indent="0" lvl="0" marL="0" rtl="0" algn="l">
              <a:lnSpc>
                <a:spcPct val="100000"/>
              </a:lnSpc>
              <a:spcBef>
                <a:spcPts val="0"/>
              </a:spcBef>
              <a:spcAft>
                <a:spcPts val="0"/>
              </a:spcAft>
              <a:buSzPts val="1100"/>
              <a:buNone/>
            </a:pPr>
            <a:r>
              <a:rPr b="0" lang="en-GB"/>
              <a:t>1-ask whether they know someone who apply  overcompensation throughout their everyday interactions with others, </a:t>
            </a:r>
            <a:endParaRPr/>
          </a:p>
          <a:p>
            <a:pPr indent="0" lvl="0" marL="0" rtl="0" algn="l">
              <a:lnSpc>
                <a:spcPct val="100000"/>
              </a:lnSpc>
              <a:spcBef>
                <a:spcPts val="0"/>
              </a:spcBef>
              <a:spcAft>
                <a:spcPts val="0"/>
              </a:spcAft>
              <a:buSzPts val="1100"/>
              <a:buNone/>
            </a:pPr>
            <a:r>
              <a:rPr b="0" lang="en-GB"/>
              <a:t>2- based on our discussions over scenarios, what can they do to overcome this?  </a:t>
            </a:r>
            <a:endParaRPr/>
          </a:p>
          <a:p>
            <a:pPr indent="0" lvl="0" marL="0" rtl="0" algn="l">
              <a:lnSpc>
                <a:spcPct val="100000"/>
              </a:lnSpc>
              <a:spcBef>
                <a:spcPts val="0"/>
              </a:spcBef>
              <a:spcAft>
                <a:spcPts val="0"/>
              </a:spcAft>
              <a:buSzPts val="1100"/>
              <a:buNone/>
            </a:pPr>
            <a:r>
              <a:t/>
            </a:r>
            <a:endParaRPr b="1" i="0" sz="1100">
              <a:solidFill>
                <a:srgbClr val="000000"/>
              </a:solidFill>
              <a:latin typeface="Calibri"/>
              <a:ea typeface="Calibri"/>
              <a:cs typeface="Calibri"/>
              <a:sym typeface="Calibri"/>
            </a:endParaRPr>
          </a:p>
          <a:p>
            <a:pPr indent="0" lvl="0" marL="0" rtl="0" algn="l">
              <a:lnSpc>
                <a:spcPct val="100000"/>
              </a:lnSpc>
              <a:spcBef>
                <a:spcPts val="0"/>
              </a:spcBef>
              <a:spcAft>
                <a:spcPts val="0"/>
              </a:spcAft>
              <a:buSzPts val="1100"/>
              <a:buNone/>
            </a:pPr>
            <a:r>
              <a:rPr b="1" i="0" lang="en-GB" sz="1100">
                <a:solidFill>
                  <a:srgbClr val="000000"/>
                </a:solidFill>
                <a:latin typeface="Calibri"/>
                <a:ea typeface="Calibri"/>
                <a:cs typeface="Calibri"/>
                <a:sym typeface="Calibri"/>
              </a:rPr>
              <a:t>The last click will direct you either to the key learning points (slide 10) or to the scenario (slide 6)– only click to the ‘key learning points’ if you already cover the all other choices. If not, you will need to click on go back to choices button to turn back to the main scenario (slide 6) and choose the one of the unanalyzed choice.</a:t>
            </a:r>
            <a:endParaRPr/>
          </a:p>
          <a:p>
            <a:pPr indent="0" lvl="0" marL="0" rtl="0" algn="l">
              <a:lnSpc>
                <a:spcPct val="100000"/>
              </a:lnSpc>
              <a:spcBef>
                <a:spcPts val="0"/>
              </a:spcBef>
              <a:spcAft>
                <a:spcPts val="0"/>
              </a:spcAft>
              <a:buSzPts val="1100"/>
              <a:buNone/>
            </a:pPr>
            <a:r>
              <a:t/>
            </a:r>
            <a:endParaRPr/>
          </a:p>
        </p:txBody>
      </p:sp>
      <p:sp>
        <p:nvSpPr>
          <p:cNvPr id="686" name="Google Shape;686;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8" name="Shape 708"/>
        <p:cNvGrpSpPr/>
        <p:nvPr/>
      </p:nvGrpSpPr>
      <p:grpSpPr>
        <a:xfrm>
          <a:off x="0" y="0"/>
          <a:ext cx="0" cy="0"/>
          <a:chOff x="0" y="0"/>
          <a:chExt cx="0" cy="0"/>
        </a:xfrm>
      </p:grpSpPr>
      <p:sp>
        <p:nvSpPr>
          <p:cNvPr id="709" name="Google Shape;709;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lang="en-GB"/>
              <a:t>Instructions: </a:t>
            </a:r>
            <a:r>
              <a:rPr lang="en-GB"/>
              <a:t>Ask audience what they learnt from the given scenario – ask them to link the scenarios to the points mentioned before the branching scenarios.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Highlight the importance of saying NO as a healthy and valid step in overcoming overcompensation </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GB"/>
              <a:t>The importance of social dimension should be emphasized too. </a:t>
            </a:r>
            <a:endParaRPr/>
          </a:p>
        </p:txBody>
      </p:sp>
      <p:sp>
        <p:nvSpPr>
          <p:cNvPr id="710" name="Google Shape;710;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4" name="Shape 724"/>
        <p:cNvGrpSpPr/>
        <p:nvPr/>
      </p:nvGrpSpPr>
      <p:grpSpPr>
        <a:xfrm>
          <a:off x="0" y="0"/>
          <a:ext cx="0" cy="0"/>
          <a:chOff x="0" y="0"/>
          <a:chExt cx="0" cy="0"/>
        </a:xfrm>
      </p:grpSpPr>
      <p:sp>
        <p:nvSpPr>
          <p:cNvPr id="725" name="Google Shape;725;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26" name="Google Shape;726;p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0" name="Google Shape;120;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2" name="Google Shape;132;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8" name="Google Shape;138;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6" name="Shape 66"/>
        <p:cNvGrpSpPr/>
        <p:nvPr/>
      </p:nvGrpSpPr>
      <p:grpSpPr>
        <a:xfrm>
          <a:off x="0" y="0"/>
          <a:ext cx="0" cy="0"/>
          <a:chOff x="0" y="0"/>
          <a:chExt cx="0" cy="0"/>
        </a:xfrm>
      </p:grpSpPr>
      <p:sp>
        <p:nvSpPr>
          <p:cNvPr id="67" name="Google Shape;67;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1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 name="Google Shape;69;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2" name="Shape 72"/>
        <p:cNvGrpSpPr/>
        <p:nvPr/>
      </p:nvGrpSpPr>
      <p:grpSpPr>
        <a:xfrm>
          <a:off x="0" y="0"/>
          <a:ext cx="0" cy="0"/>
          <a:chOff x="0" y="0"/>
          <a:chExt cx="0" cy="0"/>
        </a:xfrm>
      </p:grpSpPr>
      <p:sp>
        <p:nvSpPr>
          <p:cNvPr id="73" name="Google Shape;73;p1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0" name="Google Shape;20;p7"/>
          <p:cNvPicPr preferRelativeResize="0"/>
          <p:nvPr/>
        </p:nvPicPr>
        <p:blipFill rotWithShape="1">
          <a:blip r:embed="rId2">
            <a:alphaModFix/>
          </a:blip>
          <a:srcRect b="0" l="0" r="0" t="0"/>
          <a:stretch/>
        </p:blipFill>
        <p:spPr>
          <a:xfrm>
            <a:off x="0" y="5592562"/>
            <a:ext cx="1438675" cy="1438675"/>
          </a:xfrm>
          <a:prstGeom prst="rect">
            <a:avLst/>
          </a:prstGeom>
          <a:noFill/>
          <a:ln>
            <a:noFill/>
          </a:ln>
        </p:spPr>
      </p:pic>
      <p:pic>
        <p:nvPicPr>
          <p:cNvPr descr="Text&#10;&#10;Description automatically generated with medium confidence" id="21" name="Google Shape;21;p7"/>
          <p:cNvPicPr preferRelativeResize="0"/>
          <p:nvPr/>
        </p:nvPicPr>
        <p:blipFill rotWithShape="1">
          <a:blip r:embed="rId3">
            <a:alphaModFix/>
          </a:blip>
          <a:srcRect b="0" l="0" r="0" t="0"/>
          <a:stretch/>
        </p:blipFill>
        <p:spPr>
          <a:xfrm>
            <a:off x="9477815" y="6176963"/>
            <a:ext cx="2499469" cy="52437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2" name="Shape 22"/>
        <p:cNvGrpSpPr/>
        <p:nvPr/>
      </p:nvGrpSpPr>
      <p:grpSpPr>
        <a:xfrm>
          <a:off x="0" y="0"/>
          <a:ext cx="0" cy="0"/>
          <a:chOff x="0" y="0"/>
          <a:chExt cx="0" cy="0"/>
        </a:xfrm>
      </p:grpSpPr>
      <p:sp>
        <p:nvSpPr>
          <p:cNvPr id="23" name="Google Shape;23;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24" name="Google Shape;24;p11"/>
          <p:cNvPicPr preferRelativeResize="0"/>
          <p:nvPr/>
        </p:nvPicPr>
        <p:blipFill rotWithShape="1">
          <a:blip r:embed="rId2">
            <a:alphaModFix/>
          </a:blip>
          <a:srcRect b="0" l="0" r="0" t="0"/>
          <a:stretch/>
        </p:blipFill>
        <p:spPr>
          <a:xfrm>
            <a:off x="0" y="5592562"/>
            <a:ext cx="1438675" cy="1438675"/>
          </a:xfrm>
          <a:prstGeom prst="rect">
            <a:avLst/>
          </a:prstGeom>
          <a:noFill/>
          <a:ln>
            <a:noFill/>
          </a:ln>
        </p:spPr>
      </p:pic>
      <p:pic>
        <p:nvPicPr>
          <p:cNvPr descr="Text&#10;&#10;Description automatically generated with medium confidence" id="25" name="Google Shape;25;p11"/>
          <p:cNvPicPr preferRelativeResize="0"/>
          <p:nvPr/>
        </p:nvPicPr>
        <p:blipFill rotWithShape="1">
          <a:blip r:embed="rId3">
            <a:alphaModFix/>
          </a:blip>
          <a:srcRect b="0" l="0" r="0" t="0"/>
          <a:stretch/>
        </p:blipFill>
        <p:spPr>
          <a:xfrm>
            <a:off x="9477815" y="6176963"/>
            <a:ext cx="2499469" cy="524377"/>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6" name="Shape 26"/>
        <p:cNvGrpSpPr/>
        <p:nvPr/>
      </p:nvGrpSpPr>
      <p:grpSpPr>
        <a:xfrm>
          <a:off x="0" y="0"/>
          <a:ext cx="0" cy="0"/>
          <a:chOff x="0" y="0"/>
          <a:chExt cx="0" cy="0"/>
        </a:xfrm>
      </p:grpSpPr>
      <p:sp>
        <p:nvSpPr>
          <p:cNvPr id="27" name="Google Shape;27;p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9" name="Google Shape;29;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2" name="Shape 32"/>
        <p:cNvGrpSpPr/>
        <p:nvPr/>
      </p:nvGrpSpPr>
      <p:grpSpPr>
        <a:xfrm>
          <a:off x="0" y="0"/>
          <a:ext cx="0" cy="0"/>
          <a:chOff x="0" y="0"/>
          <a:chExt cx="0" cy="0"/>
        </a:xfrm>
      </p:grpSpPr>
      <p:sp>
        <p:nvSpPr>
          <p:cNvPr id="33" name="Google Shape;33;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9" name="Shape 39"/>
        <p:cNvGrpSpPr/>
        <p:nvPr/>
      </p:nvGrpSpPr>
      <p:grpSpPr>
        <a:xfrm>
          <a:off x="0" y="0"/>
          <a:ext cx="0" cy="0"/>
          <a:chOff x="0" y="0"/>
          <a:chExt cx="0" cy="0"/>
        </a:xfrm>
      </p:grpSpPr>
      <p:sp>
        <p:nvSpPr>
          <p:cNvPr id="40" name="Google Shape;40;p1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1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2" name="Google Shape;42;p1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1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4" name="Google Shape;44;p1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2" name="Shape 52"/>
        <p:cNvGrpSpPr/>
        <p:nvPr/>
      </p:nvGrpSpPr>
      <p:grpSpPr>
        <a:xfrm>
          <a:off x="0" y="0"/>
          <a:ext cx="0" cy="0"/>
          <a:chOff x="0" y="0"/>
          <a:chExt cx="0" cy="0"/>
        </a:xfrm>
      </p:grpSpPr>
      <p:sp>
        <p:nvSpPr>
          <p:cNvPr id="53" name="Google Shape;53;p1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1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5" name="Google Shape;55;p1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6" name="Google Shape;56;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9" name="Shape 59"/>
        <p:cNvGrpSpPr/>
        <p:nvPr/>
      </p:nvGrpSpPr>
      <p:grpSpPr>
        <a:xfrm>
          <a:off x="0" y="0"/>
          <a:ext cx="0" cy="0"/>
          <a:chOff x="0" y="0"/>
          <a:chExt cx="0" cy="0"/>
        </a:xfrm>
      </p:grpSpPr>
      <p:sp>
        <p:nvSpPr>
          <p:cNvPr id="60" name="Google Shape;60;p1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14"/>
          <p:cNvSpPr/>
          <p:nvPr>
            <p:ph idx="2" type="pic"/>
          </p:nvPr>
        </p:nvSpPr>
        <p:spPr>
          <a:xfrm>
            <a:off x="5183188" y="987425"/>
            <a:ext cx="6172200" cy="4873625"/>
          </a:xfrm>
          <a:prstGeom prst="rect">
            <a:avLst/>
          </a:prstGeom>
          <a:noFill/>
          <a:ln>
            <a:noFill/>
          </a:ln>
        </p:spPr>
      </p:sp>
      <p:sp>
        <p:nvSpPr>
          <p:cNvPr id="62" name="Google Shape;62;p1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3" name="Google Shape;63;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E4D4">
            <a:alpha val="45098"/>
          </a:srgbClr>
        </a:solidFill>
      </p:bgPr>
    </p:bg>
    <p:spTree>
      <p:nvGrpSpPr>
        <p:cNvPr id="5" name="Shape 5"/>
        <p:cNvGrpSpPr/>
        <p:nvPr/>
      </p:nvGrpSpPr>
      <p:grpSpPr>
        <a:xfrm>
          <a:off x="0" y="0"/>
          <a:ext cx="0" cy="0"/>
          <a:chOff x="0" y="0"/>
          <a:chExt cx="0" cy="0"/>
        </a:xfrm>
      </p:grpSpPr>
      <p:sp>
        <p:nvSpPr>
          <p:cNvPr id="6" name="Google Shape;6;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5.png"/><Relationship Id="rId5" Type="http://schemas.openxmlformats.org/officeDocument/2006/relationships/image" Target="../media/image7.png"/><Relationship Id="rId6" Type="http://schemas.openxmlformats.org/officeDocument/2006/relationships/image" Target="../media/image9.jpg"/><Relationship Id="rId7"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www.project-care.info/"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jpg"/><Relationship Id="rId4" Type="http://schemas.openxmlformats.org/officeDocument/2006/relationships/image" Target="../media/image5.png"/><Relationship Id="rId5" Type="http://schemas.openxmlformats.org/officeDocument/2006/relationships/image" Target="../media/image7.png"/><Relationship Id="rId6" Type="http://schemas.openxmlformats.org/officeDocument/2006/relationships/image" Target="../media/image9.jpg"/><Relationship Id="rId7"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jpg"/><Relationship Id="rId4" Type="http://schemas.openxmlformats.org/officeDocument/2006/relationships/image" Target="../media/image5.png"/><Relationship Id="rId5" Type="http://schemas.openxmlformats.org/officeDocument/2006/relationships/image" Target="../media/image7.png"/><Relationship Id="rId6" Type="http://schemas.openxmlformats.org/officeDocument/2006/relationships/image" Target="../media/image9.jpg"/><Relationship Id="rId7"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jpg"/><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jp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jpg"/><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jp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1.jpg"/><Relationship Id="rId4" Type="http://schemas.openxmlformats.org/officeDocument/2006/relationships/image" Target="../media/image7.png"/><Relationship Id="rId5"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jpg"/><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1.jpg"/><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jpg"/><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jpg"/><Relationship Id="rId4" Type="http://schemas.openxmlformats.org/officeDocument/2006/relationships/image" Target="../media/image7.png"/><Relationship Id="rId5" Type="http://schemas.openxmlformats.org/officeDocument/2006/relationships/image" Target="../media/image1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1.jpg"/><Relationship Id="rId4" Type="http://schemas.openxmlformats.org/officeDocument/2006/relationships/image" Target="../media/image5.png"/><Relationship Id="rId5" Type="http://schemas.openxmlformats.org/officeDocument/2006/relationships/image" Target="../media/image7.png"/><Relationship Id="rId6" Type="http://schemas.openxmlformats.org/officeDocument/2006/relationships/image" Target="../media/image9.jpg"/><Relationship Id="rId7" Type="http://schemas.openxmlformats.org/officeDocument/2006/relationships/image" Target="../media/image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1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image" Target="../media/image1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1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1.jpg"/><Relationship Id="rId4" Type="http://schemas.openxmlformats.org/officeDocument/2006/relationships/image" Target="../media/image5.png"/><Relationship Id="rId5" Type="http://schemas.openxmlformats.org/officeDocument/2006/relationships/image" Target="../media/image7.png"/><Relationship Id="rId6" Type="http://schemas.openxmlformats.org/officeDocument/2006/relationships/image" Target="../media/image9.jpg"/><Relationship Id="rId7" Type="http://schemas.openxmlformats.org/officeDocument/2006/relationships/image" Target="../media/image3.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1.jpg"/><Relationship Id="rId4" Type="http://schemas.openxmlformats.org/officeDocument/2006/relationships/image" Target="../media/image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1.jpg"/><Relationship Id="rId4" Type="http://schemas.openxmlformats.org/officeDocument/2006/relationships/image" Target="../media/image7.png"/><Relationship Id="rId5" Type="http://schemas.openxmlformats.org/officeDocument/2006/relationships/image" Target="../media/image11.png"/><Relationship Id="rId6" Type="http://schemas.openxmlformats.org/officeDocument/2006/relationships/slide" Target="/ppt/slides/slide2.xml"/><Relationship Id="rId7" Type="http://schemas.openxmlformats.org/officeDocument/2006/relationships/slide" Target="/ppt/slides/slide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1.jpg"/><Relationship Id="rId4" Type="http://schemas.openxmlformats.org/officeDocument/2006/relationships/image" Target="../media/image7.png"/><Relationship Id="rId5" Type="http://schemas.openxmlformats.org/officeDocument/2006/relationships/slide" Target="/ppt/slides/slide6.xml"/><Relationship Id="rId6" Type="http://schemas.openxmlformats.org/officeDocument/2006/relationships/slide" Target="/ppt/slid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1.jpg"/><Relationship Id="rId4" Type="http://schemas.openxmlformats.org/officeDocument/2006/relationships/image" Target="../media/image7.png"/><Relationship Id="rId5" Type="http://schemas.openxmlformats.org/officeDocument/2006/relationships/slide" Target="/ppt/slides/slide6.xml"/><Relationship Id="rId6" Type="http://schemas.openxmlformats.org/officeDocument/2006/relationships/slide" Target="/ppt/slides/slide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1.jpg"/><Relationship Id="rId4" Type="http://schemas.openxmlformats.org/officeDocument/2006/relationships/image" Target="../media/image7.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1.jpg"/><Relationship Id="rId4" Type="http://schemas.openxmlformats.org/officeDocument/2006/relationships/image" Target="../media/image7.png"/><Relationship Id="rId5" Type="http://schemas.openxmlformats.org/officeDocument/2006/relationships/image" Target="../media/image11.png"/><Relationship Id="rId6" Type="http://schemas.openxmlformats.org/officeDocument/2006/relationships/slide" Target="/ppt/slides/slide22.xml"/><Relationship Id="rId7" Type="http://schemas.openxmlformats.org/officeDocument/2006/relationships/slide" Target="/ppt/slides/slide23.xml"/><Relationship Id="rId8" Type="http://schemas.openxmlformats.org/officeDocument/2006/relationships/slide" Target="/ppt/slides/slide5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1.jpg"/><Relationship Id="rId4" Type="http://schemas.openxmlformats.org/officeDocument/2006/relationships/image" Target="../media/image7.png"/><Relationship Id="rId5" Type="http://schemas.openxmlformats.org/officeDocument/2006/relationships/slide" Target="/ppt/slides/slide56.xml"/><Relationship Id="rId6" Type="http://schemas.openxmlformats.org/officeDocument/2006/relationships/slide" Target="/ppt/slides/slide1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 Id="rId3" Type="http://schemas.openxmlformats.org/officeDocument/2006/relationships/image" Target="../media/image1.jpg"/><Relationship Id="rId4" Type="http://schemas.openxmlformats.org/officeDocument/2006/relationships/image" Target="../media/image7.png"/><Relationship Id="rId5" Type="http://schemas.openxmlformats.org/officeDocument/2006/relationships/slide" Target="/ppt/slides/slide56.xml"/><Relationship Id="rId6" Type="http://schemas.openxmlformats.org/officeDocument/2006/relationships/slide" Target="/ppt/slides/slide1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 Id="rId3" Type="http://schemas.openxmlformats.org/officeDocument/2006/relationships/image" Target="../media/image1.jpg"/><Relationship Id="rId4" Type="http://schemas.openxmlformats.org/officeDocument/2006/relationships/image" Target="../media/image7.png"/><Relationship Id="rId5" Type="http://schemas.openxmlformats.org/officeDocument/2006/relationships/slide" Target="/ppt/slides/slide56.xml"/><Relationship Id="rId6" Type="http://schemas.openxmlformats.org/officeDocument/2006/relationships/slide" Target="/ppt/slides/slide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 Id="rId3" Type="http://schemas.openxmlformats.org/officeDocument/2006/relationships/image" Target="../media/image1.jpg"/><Relationship Id="rId4" Type="http://schemas.openxmlformats.org/officeDocument/2006/relationships/image" Target="../media/image7.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 Id="rId3" Type="http://schemas.openxmlformats.org/officeDocument/2006/relationships/image" Target="../media/image1.jp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3"/>
          <p:cNvSpPr txBox="1"/>
          <p:nvPr/>
        </p:nvSpPr>
        <p:spPr>
          <a:xfrm>
            <a:off x="1625601" y="5161853"/>
            <a:ext cx="8552873" cy="507791"/>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Clr>
                <a:srgbClr val="000000"/>
              </a:buClr>
              <a:buSzPts val="1800"/>
              <a:buFont typeface="Arial"/>
              <a:buNone/>
            </a:pPr>
            <a:r>
              <a:rPr b="1" i="0" lang="en-GB" sz="1800" u="none" cap="none" strike="noStrike">
                <a:solidFill>
                  <a:schemeClr val="dk1"/>
                </a:solidFill>
                <a:latin typeface="Calibri"/>
                <a:ea typeface="Calibri"/>
                <a:cs typeface="Calibri"/>
                <a:sym typeface="Calibri"/>
              </a:rPr>
              <a:t>CARE: Social Death Awareness Initiative</a:t>
            </a:r>
            <a:endParaRPr b="0" i="0" sz="1800" u="none" cap="none" strike="noStrike">
              <a:solidFill>
                <a:srgbClr val="000000"/>
              </a:solidFill>
              <a:latin typeface="Arial"/>
              <a:ea typeface="Arial"/>
              <a:cs typeface="Arial"/>
              <a:sym typeface="Arial"/>
            </a:endParaRPr>
          </a:p>
        </p:txBody>
      </p:sp>
      <p:pic>
        <p:nvPicPr>
          <p:cNvPr descr="Text&#10;&#10;Description automatically generated with medium confidence" id="83" name="Google Shape;83;p3"/>
          <p:cNvPicPr preferRelativeResize="0"/>
          <p:nvPr/>
        </p:nvPicPr>
        <p:blipFill rotWithShape="1">
          <a:blip r:embed="rId3">
            <a:alphaModFix/>
          </a:blip>
          <a:srcRect b="0" l="0" r="0" t="0"/>
          <a:stretch/>
        </p:blipFill>
        <p:spPr>
          <a:xfrm>
            <a:off x="9239880" y="5690194"/>
            <a:ext cx="2952120" cy="580981"/>
          </a:xfrm>
          <a:prstGeom prst="rect">
            <a:avLst/>
          </a:prstGeom>
          <a:noFill/>
          <a:ln>
            <a:noFill/>
          </a:ln>
        </p:spPr>
      </p:pic>
      <p:sp>
        <p:nvSpPr>
          <p:cNvPr id="84" name="Google Shape;84;p3"/>
          <p:cNvSpPr txBox="1"/>
          <p:nvPr/>
        </p:nvSpPr>
        <p:spPr>
          <a:xfrm>
            <a:off x="3049172" y="3240817"/>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85" name="Google Shape;85;p3"/>
          <p:cNvSpPr txBox="1"/>
          <p:nvPr/>
        </p:nvSpPr>
        <p:spPr>
          <a:xfrm>
            <a:off x="3049172" y="3256183"/>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86" name="Google Shape;86;p3"/>
          <p:cNvSpPr txBox="1"/>
          <p:nvPr/>
        </p:nvSpPr>
        <p:spPr>
          <a:xfrm>
            <a:off x="3049172" y="3457598"/>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pic>
        <p:nvPicPr>
          <p:cNvPr id="87" name="Google Shape;87;p3"/>
          <p:cNvPicPr preferRelativeResize="0"/>
          <p:nvPr/>
        </p:nvPicPr>
        <p:blipFill rotWithShape="1">
          <a:blip r:embed="rId4">
            <a:alphaModFix/>
          </a:blip>
          <a:srcRect b="0" l="0" r="0" t="0"/>
          <a:stretch/>
        </p:blipFill>
        <p:spPr>
          <a:xfrm>
            <a:off x="1015018" y="124342"/>
            <a:ext cx="1852873" cy="1045458"/>
          </a:xfrm>
          <a:prstGeom prst="rect">
            <a:avLst/>
          </a:prstGeom>
          <a:noFill/>
          <a:ln>
            <a:noFill/>
          </a:ln>
        </p:spPr>
      </p:pic>
      <p:sp>
        <p:nvSpPr>
          <p:cNvPr id="88" name="Google Shape;88;p3"/>
          <p:cNvSpPr txBox="1"/>
          <p:nvPr/>
        </p:nvSpPr>
        <p:spPr>
          <a:xfrm>
            <a:off x="3262744" y="5886425"/>
            <a:ext cx="5604300" cy="769500"/>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Clr>
                <a:srgbClr val="000000"/>
              </a:buClr>
              <a:buSzPts val="800"/>
              <a:buFont typeface="Arial"/>
              <a:buNone/>
            </a:pPr>
            <a:r>
              <a:rPr b="0" i="0" lang="en-GB" sz="800" u="none" cap="none" strike="noStrike">
                <a:solidFill>
                  <a:schemeClr val="dk1"/>
                </a:solidFill>
                <a:latin typeface="Roboto"/>
                <a:ea typeface="Roboto"/>
                <a:cs typeface="Roboto"/>
                <a:sym typeface="Roboto"/>
              </a:rPr>
              <a:t>Funded by the European Union. Views and opinions expressed are however those of the author(s) only and do not necessarily reflect those of the European Union or State Education Development Agency Republic of Latvia (VIAA). Neither the European Union nor the granting authority VIAA can be held responsible for them. Project N°: 2023-2-LV01-KA210-ADU-000176412</a:t>
            </a:r>
            <a:endParaRPr b="0" i="0" sz="3200" u="none" cap="none" strike="noStrike">
              <a:solidFill>
                <a:schemeClr val="dk1"/>
              </a:solidFill>
              <a:latin typeface="Calibri"/>
              <a:ea typeface="Calibri"/>
              <a:cs typeface="Calibri"/>
              <a:sym typeface="Calibri"/>
            </a:endParaRPr>
          </a:p>
        </p:txBody>
      </p:sp>
      <p:pic>
        <p:nvPicPr>
          <p:cNvPr id="89" name="Google Shape;89;p3"/>
          <p:cNvPicPr preferRelativeResize="0"/>
          <p:nvPr/>
        </p:nvPicPr>
        <p:blipFill rotWithShape="1">
          <a:blip r:embed="rId5">
            <a:alphaModFix/>
          </a:blip>
          <a:srcRect b="0" l="0" r="0" t="0"/>
          <a:stretch/>
        </p:blipFill>
        <p:spPr>
          <a:xfrm>
            <a:off x="27981" y="5255491"/>
            <a:ext cx="1597620" cy="1602509"/>
          </a:xfrm>
          <a:prstGeom prst="rect">
            <a:avLst/>
          </a:prstGeom>
          <a:noFill/>
          <a:ln>
            <a:noFill/>
          </a:ln>
        </p:spPr>
      </p:pic>
      <p:pic>
        <p:nvPicPr>
          <p:cNvPr id="90" name="Google Shape;90;p3"/>
          <p:cNvPicPr preferRelativeResize="0"/>
          <p:nvPr/>
        </p:nvPicPr>
        <p:blipFill rotWithShape="1">
          <a:blip r:embed="rId6">
            <a:alphaModFix/>
          </a:blip>
          <a:srcRect b="0" l="0" r="0" t="0"/>
          <a:stretch/>
        </p:blipFill>
        <p:spPr>
          <a:xfrm>
            <a:off x="9624291" y="228433"/>
            <a:ext cx="2234475" cy="716783"/>
          </a:xfrm>
          <a:prstGeom prst="rect">
            <a:avLst/>
          </a:prstGeom>
          <a:noFill/>
          <a:ln>
            <a:noFill/>
          </a:ln>
        </p:spPr>
      </p:pic>
      <p:pic>
        <p:nvPicPr>
          <p:cNvPr id="91" name="Google Shape;91;p3"/>
          <p:cNvPicPr preferRelativeResize="0"/>
          <p:nvPr/>
        </p:nvPicPr>
        <p:blipFill rotWithShape="1">
          <a:blip r:embed="rId7">
            <a:alphaModFix/>
          </a:blip>
          <a:srcRect b="36749" l="0" r="0" t="26274"/>
          <a:stretch/>
        </p:blipFill>
        <p:spPr>
          <a:xfrm>
            <a:off x="3994490" y="10891"/>
            <a:ext cx="3441200" cy="1272359"/>
          </a:xfrm>
          <a:prstGeom prst="rect">
            <a:avLst/>
          </a:prstGeom>
          <a:noFill/>
          <a:ln>
            <a:noFill/>
          </a:ln>
        </p:spPr>
      </p:pic>
      <p:sp>
        <p:nvSpPr>
          <p:cNvPr id="92" name="Google Shape;92;p3"/>
          <p:cNvSpPr/>
          <p:nvPr/>
        </p:nvSpPr>
        <p:spPr>
          <a:xfrm>
            <a:off x="452582" y="2240447"/>
            <a:ext cx="10898909" cy="1478418"/>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0" i="0" lang="en-GB" sz="3200" u="none" cap="none" strike="noStrike">
                <a:solidFill>
                  <a:srgbClr val="000000"/>
                </a:solidFill>
                <a:latin typeface="Arial"/>
                <a:ea typeface="Arial"/>
                <a:cs typeface="Arial"/>
                <a:sym typeface="Arial"/>
              </a:rPr>
              <a:t>Digital Guide</a:t>
            </a:r>
            <a:endParaRPr/>
          </a:p>
          <a:p>
            <a:pPr indent="0" lvl="0" marL="0" marR="0" rtl="0" algn="ctr">
              <a:lnSpc>
                <a:spcPct val="150000"/>
              </a:lnSpc>
              <a:spcBef>
                <a:spcPts val="0"/>
              </a:spcBef>
              <a:spcAft>
                <a:spcPts val="0"/>
              </a:spcAft>
              <a:buNone/>
            </a:pPr>
            <a:r>
              <a:rPr b="0" i="0" lang="en-GB" sz="3200" u="none" cap="none" strike="noStrike">
                <a:solidFill>
                  <a:srgbClr val="000000"/>
                </a:solidFill>
                <a:latin typeface="Arial"/>
                <a:ea typeface="Arial"/>
                <a:cs typeface="Arial"/>
                <a:sym typeface="Arial"/>
              </a:rPr>
              <a:t>Social Isolation Schema: Pattern explication</a:t>
            </a:r>
            <a:endParaRPr/>
          </a:p>
        </p:txBody>
      </p:sp>
      <p:sp>
        <p:nvSpPr>
          <p:cNvPr id="93" name="Google Shape;93;p3"/>
          <p:cNvSpPr/>
          <p:nvPr/>
        </p:nvSpPr>
        <p:spPr>
          <a:xfrm>
            <a:off x="3048000" y="3059668"/>
            <a:ext cx="609600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t/>
            </a:r>
            <a:endParaRPr b="0" i="0" sz="1400" u="none" cap="none" strike="noStrike">
              <a:solidFill>
                <a:srgbClr val="000000"/>
              </a:solidFill>
              <a:latin typeface="Arial"/>
              <a:ea typeface="Arial"/>
              <a:cs typeface="Arial"/>
              <a:sym typeface="Arial"/>
            </a:endParaRPr>
          </a:p>
          <a:p>
            <a:pPr indent="0" lvl="0" marL="0" marR="0" rtl="0" algn="ctr">
              <a:lnSpc>
                <a:spcPct val="150000"/>
              </a:lnSpc>
              <a:spcBef>
                <a:spcPts val="0"/>
              </a:spcBef>
              <a:spcAft>
                <a:spcPts val="0"/>
              </a:spcAft>
              <a:buNone/>
            </a:pPr>
            <a:r>
              <a:t/>
            </a:r>
            <a:endParaRPr b="1" i="0" sz="1400" u="none" cap="none" strike="noStrike">
              <a:solidFill>
                <a:schemeClr val="dk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b="1" lang="en-GB" sz="3600"/>
              <a:t>Accessibility &amp; Format</a:t>
            </a:r>
            <a:endParaRPr b="1" sz="3600"/>
          </a:p>
        </p:txBody>
      </p:sp>
      <p:sp>
        <p:nvSpPr>
          <p:cNvPr id="147" name="Google Shape;147;p22"/>
          <p:cNvSpPr txBox="1"/>
          <p:nvPr>
            <p:ph idx="1" type="body"/>
          </p:nvPr>
        </p:nvSpPr>
        <p:spPr>
          <a:xfrm>
            <a:off x="838200" y="1379337"/>
            <a:ext cx="10515600" cy="4351338"/>
          </a:xfrm>
          <a:prstGeom prst="rect">
            <a:avLst/>
          </a:prstGeom>
          <a:noFill/>
          <a:ln>
            <a:noFill/>
          </a:ln>
        </p:spPr>
        <p:txBody>
          <a:bodyPr anchorCtr="0" anchor="t" bIns="45700" lIns="91425" spcFirstLastPara="1" rIns="91425" wrap="square" tIns="45700">
            <a:normAutofit lnSpcReduction="10000"/>
          </a:bodyPr>
          <a:lstStyle/>
          <a:p>
            <a:pPr indent="0" lvl="0" marL="114300" rtl="0" algn="l">
              <a:lnSpc>
                <a:spcPct val="90000"/>
              </a:lnSpc>
              <a:spcBef>
                <a:spcPts val="1000"/>
              </a:spcBef>
              <a:spcAft>
                <a:spcPts val="0"/>
              </a:spcAft>
              <a:buSzPts val="1800"/>
              <a:buNone/>
            </a:pPr>
            <a:r>
              <a:rPr b="1" lang="en-GB" sz="2600"/>
              <a:t>A Dynamic and Accessible Resource</a:t>
            </a:r>
            <a:endParaRPr/>
          </a:p>
          <a:p>
            <a:pPr indent="-342900" lvl="0" marL="457200" rtl="0" algn="l">
              <a:lnSpc>
                <a:spcPct val="90000"/>
              </a:lnSpc>
              <a:spcBef>
                <a:spcPts val="1000"/>
              </a:spcBef>
              <a:spcAft>
                <a:spcPts val="0"/>
              </a:spcAft>
              <a:buClr>
                <a:schemeClr val="dk1"/>
              </a:buClr>
              <a:buSzPts val="1800"/>
              <a:buChar char="•"/>
            </a:pPr>
            <a:r>
              <a:rPr b="1" lang="en-GB" sz="2600"/>
              <a:t>Fully Digital &amp; Online:</a:t>
            </a:r>
            <a:br>
              <a:rPr lang="en-GB" sz="2600"/>
            </a:br>
            <a:r>
              <a:rPr lang="en-GB" sz="2600"/>
              <a:t>The guide is available as an interactive PDF on the official project website</a:t>
            </a:r>
            <a:r>
              <a:rPr b="1" lang="en-GB" sz="2600"/>
              <a:t> </a:t>
            </a:r>
            <a:r>
              <a:rPr lang="en-GB" sz="2600"/>
              <a:t>: </a:t>
            </a:r>
            <a:r>
              <a:rPr lang="en-GB" sz="2600" u="sng">
                <a:solidFill>
                  <a:schemeClr val="hlink"/>
                </a:solidFill>
                <a:hlinkClick r:id="rId3"/>
              </a:rPr>
              <a:t>https://www.project-care.info/</a:t>
            </a:r>
            <a:r>
              <a:rPr lang="en-GB" sz="2600"/>
              <a:t> </a:t>
            </a:r>
            <a:endParaRPr/>
          </a:p>
          <a:p>
            <a:pPr indent="-228600" lvl="0" marL="457200" rtl="0" algn="l">
              <a:lnSpc>
                <a:spcPct val="90000"/>
              </a:lnSpc>
              <a:spcBef>
                <a:spcPts val="1000"/>
              </a:spcBef>
              <a:spcAft>
                <a:spcPts val="0"/>
              </a:spcAft>
              <a:buClr>
                <a:schemeClr val="dk1"/>
              </a:buClr>
              <a:buSzPts val="1800"/>
              <a:buNone/>
            </a:pPr>
            <a:r>
              <a:t/>
            </a:r>
            <a:endParaRPr sz="2600"/>
          </a:p>
          <a:p>
            <a:pPr indent="-342900" lvl="0" marL="457200" rtl="0" algn="l">
              <a:lnSpc>
                <a:spcPct val="90000"/>
              </a:lnSpc>
              <a:spcBef>
                <a:spcPts val="1000"/>
              </a:spcBef>
              <a:spcAft>
                <a:spcPts val="0"/>
              </a:spcAft>
              <a:buClr>
                <a:schemeClr val="dk1"/>
              </a:buClr>
              <a:buSzPts val="1800"/>
              <a:buChar char="•"/>
            </a:pPr>
            <a:r>
              <a:rPr b="1" lang="en-GB" sz="2600"/>
              <a:t>User-Friendly Design:</a:t>
            </a:r>
            <a:br>
              <a:rPr lang="en-GB" sz="2600"/>
            </a:br>
            <a:r>
              <a:rPr lang="en-GB" sz="2600"/>
              <a:t>Structured for easy navigation with clear summaries, key takeaways, and visual aids.</a:t>
            </a:r>
            <a:endParaRPr/>
          </a:p>
          <a:p>
            <a:pPr indent="-342900" lvl="0" marL="457200" rtl="0" algn="l">
              <a:lnSpc>
                <a:spcPct val="90000"/>
              </a:lnSpc>
              <a:spcBef>
                <a:spcPts val="1000"/>
              </a:spcBef>
              <a:spcAft>
                <a:spcPts val="0"/>
              </a:spcAft>
              <a:buClr>
                <a:schemeClr val="dk1"/>
              </a:buClr>
              <a:buSzPts val="1800"/>
              <a:buChar char="•"/>
            </a:pPr>
            <a:r>
              <a:rPr b="1" lang="en-GB" sz="2600"/>
              <a:t>Professional &amp; Standardised:</a:t>
            </a:r>
            <a:br>
              <a:rPr lang="en-GB" sz="2600"/>
            </a:br>
            <a:r>
              <a:rPr lang="en-GB" sz="2600"/>
              <a:t>Developed with EU project branding and a formal, evidence-based tone suitable for professional contexts.</a:t>
            </a:r>
            <a:endParaRPr/>
          </a:p>
          <a:p>
            <a:pPr indent="0" lvl="0" marL="114300" rtl="0" algn="l">
              <a:lnSpc>
                <a:spcPct val="90000"/>
              </a:lnSpc>
              <a:spcBef>
                <a:spcPts val="1000"/>
              </a:spcBef>
              <a:spcAft>
                <a:spcPts val="0"/>
              </a:spcAft>
              <a:buSzPts val="180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33"/>
          <p:cNvSpPr txBox="1"/>
          <p:nvPr>
            <p:ph type="title"/>
          </p:nvPr>
        </p:nvSpPr>
        <p:spPr>
          <a:xfrm>
            <a:off x="838200" y="96901"/>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b="1" lang="en-GB" sz="3600"/>
              <a:t>Accessibility &amp; Format</a:t>
            </a:r>
            <a:endParaRPr b="1" sz="3600"/>
          </a:p>
        </p:txBody>
      </p:sp>
      <p:sp>
        <p:nvSpPr>
          <p:cNvPr id="153" name="Google Shape;153;p33"/>
          <p:cNvSpPr txBox="1"/>
          <p:nvPr>
            <p:ph idx="1" type="body"/>
          </p:nvPr>
        </p:nvSpPr>
        <p:spPr>
          <a:xfrm>
            <a:off x="838200" y="1049558"/>
            <a:ext cx="10515600" cy="4351338"/>
          </a:xfrm>
          <a:prstGeom prst="rect">
            <a:avLst/>
          </a:prstGeom>
          <a:noFill/>
          <a:ln>
            <a:noFill/>
          </a:ln>
        </p:spPr>
        <p:txBody>
          <a:bodyPr anchorCtr="0" anchor="t" bIns="45700" lIns="91425" spcFirstLastPara="1" rIns="91425" wrap="square" tIns="45700">
            <a:normAutofit/>
          </a:bodyPr>
          <a:lstStyle/>
          <a:p>
            <a:pPr indent="0" lvl="0" marL="114300" rtl="0" algn="l">
              <a:lnSpc>
                <a:spcPct val="90000"/>
              </a:lnSpc>
              <a:spcBef>
                <a:spcPts val="1000"/>
              </a:spcBef>
              <a:spcAft>
                <a:spcPts val="0"/>
              </a:spcAft>
              <a:buSzPts val="1800"/>
              <a:buNone/>
            </a:pPr>
            <a:r>
              <a:rPr b="1" lang="en-GB" sz="2200"/>
              <a:t>Easy to navigate and use</a:t>
            </a:r>
            <a:endParaRPr b="1" sz="2200"/>
          </a:p>
          <a:p>
            <a:pPr indent="-342900" lvl="0" marL="457200" rtl="0" algn="l">
              <a:lnSpc>
                <a:spcPct val="90000"/>
              </a:lnSpc>
              <a:spcBef>
                <a:spcPts val="1000"/>
              </a:spcBef>
              <a:spcAft>
                <a:spcPts val="0"/>
              </a:spcAft>
              <a:buClr>
                <a:schemeClr val="dk1"/>
              </a:buClr>
              <a:buSzPts val="1800"/>
              <a:buChar char="•"/>
            </a:pPr>
            <a:r>
              <a:rPr b="1" lang="en-GB" sz="2200"/>
              <a:t>Aranged in easy to follow chapters </a:t>
            </a:r>
            <a:endParaRPr/>
          </a:p>
          <a:p>
            <a:pPr indent="0" lvl="0" marL="114300" rtl="0" algn="l">
              <a:lnSpc>
                <a:spcPct val="90000"/>
              </a:lnSpc>
              <a:spcBef>
                <a:spcPts val="1000"/>
              </a:spcBef>
              <a:spcAft>
                <a:spcPts val="0"/>
              </a:spcAft>
              <a:buSzPts val="1800"/>
              <a:buNone/>
            </a:pPr>
            <a:r>
              <a:rPr b="1" lang="en-GB" sz="2200"/>
              <a:t>     </a:t>
            </a:r>
            <a:r>
              <a:rPr lang="en-GB" sz="2200"/>
              <a:t>Each chapter is easy to navigate and read</a:t>
            </a:r>
            <a:endParaRPr sz="2200"/>
          </a:p>
          <a:p>
            <a:pPr indent="-342900" lvl="0" marL="457200" rtl="0" algn="l">
              <a:lnSpc>
                <a:spcPct val="90000"/>
              </a:lnSpc>
              <a:spcBef>
                <a:spcPts val="1000"/>
              </a:spcBef>
              <a:spcAft>
                <a:spcPts val="0"/>
              </a:spcAft>
              <a:buClr>
                <a:schemeClr val="dk1"/>
              </a:buClr>
              <a:buSzPts val="1800"/>
              <a:buChar char="•"/>
            </a:pPr>
            <a:r>
              <a:rPr b="1" lang="en-GB" sz="2200"/>
              <a:t>Allows quick navigation between topics and concepts  </a:t>
            </a:r>
            <a:endParaRPr/>
          </a:p>
          <a:p>
            <a:pPr indent="0" lvl="0" marL="114300" rtl="0" algn="l">
              <a:lnSpc>
                <a:spcPct val="90000"/>
              </a:lnSpc>
              <a:spcBef>
                <a:spcPts val="1000"/>
              </a:spcBef>
              <a:spcAft>
                <a:spcPts val="0"/>
              </a:spcAft>
              <a:buSzPts val="1800"/>
              <a:buNone/>
            </a:pPr>
            <a:r>
              <a:rPr b="1" lang="en-GB" sz="2200"/>
              <a:t>     </a:t>
            </a:r>
            <a:r>
              <a:rPr lang="en-GB" sz="2200"/>
              <a:t>Moving between chapters, topics and concepts presented is quick and easy</a:t>
            </a:r>
            <a:endParaRPr sz="2200"/>
          </a:p>
          <a:p>
            <a:pPr indent="0" lvl="0" marL="114300" rtl="0" algn="l">
              <a:lnSpc>
                <a:spcPct val="90000"/>
              </a:lnSpc>
              <a:spcBef>
                <a:spcPts val="1000"/>
              </a:spcBef>
              <a:spcAft>
                <a:spcPts val="0"/>
              </a:spcAft>
              <a:buSzPts val="1800"/>
              <a:buNone/>
            </a:pPr>
            <a:r>
              <a:t/>
            </a:r>
            <a:endParaRPr/>
          </a:p>
          <a:p>
            <a:pPr indent="0" lvl="0" marL="114300" rtl="0" algn="l">
              <a:lnSpc>
                <a:spcPct val="90000"/>
              </a:lnSpc>
              <a:spcBef>
                <a:spcPts val="1000"/>
              </a:spcBef>
              <a:spcAft>
                <a:spcPts val="0"/>
              </a:spcAft>
              <a:buSzPts val="1800"/>
              <a:buNone/>
            </a:pPr>
            <a:r>
              <a:t/>
            </a:r>
            <a:endParaRPr/>
          </a:p>
        </p:txBody>
      </p:sp>
      <p:pic>
        <p:nvPicPr>
          <p:cNvPr id="154" name="Google Shape;154;p33"/>
          <p:cNvPicPr preferRelativeResize="0"/>
          <p:nvPr/>
        </p:nvPicPr>
        <p:blipFill rotWithShape="1">
          <a:blip r:embed="rId3">
            <a:alphaModFix/>
          </a:blip>
          <a:srcRect b="0" l="0" r="0" t="0"/>
          <a:stretch/>
        </p:blipFill>
        <p:spPr>
          <a:xfrm>
            <a:off x="2839975" y="3389402"/>
            <a:ext cx="6512049" cy="277608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1"/>
          <p:cNvSpPr txBox="1"/>
          <p:nvPr/>
        </p:nvSpPr>
        <p:spPr>
          <a:xfrm>
            <a:off x="1625601" y="5161853"/>
            <a:ext cx="8552873" cy="507791"/>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Clr>
                <a:srgbClr val="000000"/>
              </a:buClr>
              <a:buSzPts val="1800"/>
              <a:buFont typeface="Arial"/>
              <a:buNone/>
            </a:pPr>
            <a:r>
              <a:rPr b="1" i="0" lang="en-GB" sz="1800" u="none" cap="none" strike="noStrike">
                <a:solidFill>
                  <a:schemeClr val="dk1"/>
                </a:solidFill>
                <a:latin typeface="Calibri"/>
                <a:ea typeface="Calibri"/>
                <a:cs typeface="Calibri"/>
                <a:sym typeface="Calibri"/>
              </a:rPr>
              <a:t>CARE: Social Death Awareness Initiative</a:t>
            </a:r>
            <a:endParaRPr b="0" i="0" sz="1800" u="none" cap="none" strike="noStrike">
              <a:solidFill>
                <a:srgbClr val="000000"/>
              </a:solidFill>
              <a:latin typeface="Arial"/>
              <a:ea typeface="Arial"/>
              <a:cs typeface="Arial"/>
              <a:sym typeface="Arial"/>
            </a:endParaRPr>
          </a:p>
        </p:txBody>
      </p:sp>
      <p:pic>
        <p:nvPicPr>
          <p:cNvPr descr="Text&#10;&#10;Description automatically generated with medium confidence" id="160" name="Google Shape;160;p1"/>
          <p:cNvPicPr preferRelativeResize="0"/>
          <p:nvPr/>
        </p:nvPicPr>
        <p:blipFill rotWithShape="1">
          <a:blip r:embed="rId3">
            <a:alphaModFix/>
          </a:blip>
          <a:srcRect b="0" l="0" r="0" t="0"/>
          <a:stretch/>
        </p:blipFill>
        <p:spPr>
          <a:xfrm>
            <a:off x="9239880" y="5690194"/>
            <a:ext cx="2952120" cy="580981"/>
          </a:xfrm>
          <a:prstGeom prst="rect">
            <a:avLst/>
          </a:prstGeom>
          <a:noFill/>
          <a:ln>
            <a:noFill/>
          </a:ln>
        </p:spPr>
      </p:pic>
      <p:sp>
        <p:nvSpPr>
          <p:cNvPr id="161" name="Google Shape;161;p1"/>
          <p:cNvSpPr txBox="1"/>
          <p:nvPr/>
        </p:nvSpPr>
        <p:spPr>
          <a:xfrm>
            <a:off x="3049172" y="3240817"/>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162" name="Google Shape;162;p1"/>
          <p:cNvSpPr txBox="1"/>
          <p:nvPr/>
        </p:nvSpPr>
        <p:spPr>
          <a:xfrm>
            <a:off x="3049172" y="3256183"/>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163" name="Google Shape;163;p1"/>
          <p:cNvSpPr txBox="1"/>
          <p:nvPr/>
        </p:nvSpPr>
        <p:spPr>
          <a:xfrm>
            <a:off x="3049172" y="3457598"/>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pic>
        <p:nvPicPr>
          <p:cNvPr id="164" name="Google Shape;164;p1"/>
          <p:cNvPicPr preferRelativeResize="0"/>
          <p:nvPr/>
        </p:nvPicPr>
        <p:blipFill rotWithShape="1">
          <a:blip r:embed="rId4">
            <a:alphaModFix/>
          </a:blip>
          <a:srcRect b="0" l="0" r="0" t="0"/>
          <a:stretch/>
        </p:blipFill>
        <p:spPr>
          <a:xfrm>
            <a:off x="1015018" y="124342"/>
            <a:ext cx="1852873" cy="1045458"/>
          </a:xfrm>
          <a:prstGeom prst="rect">
            <a:avLst/>
          </a:prstGeom>
          <a:noFill/>
          <a:ln>
            <a:noFill/>
          </a:ln>
        </p:spPr>
      </p:pic>
      <p:sp>
        <p:nvSpPr>
          <p:cNvPr id="165" name="Google Shape;165;p1"/>
          <p:cNvSpPr txBox="1"/>
          <p:nvPr/>
        </p:nvSpPr>
        <p:spPr>
          <a:xfrm>
            <a:off x="3262744" y="5886425"/>
            <a:ext cx="5604300" cy="769500"/>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Clr>
                <a:srgbClr val="000000"/>
              </a:buClr>
              <a:buSzPts val="800"/>
              <a:buFont typeface="Arial"/>
              <a:buNone/>
            </a:pPr>
            <a:r>
              <a:rPr b="0" i="0" lang="en-GB" sz="800" u="none" cap="none" strike="noStrike">
                <a:solidFill>
                  <a:schemeClr val="dk1"/>
                </a:solidFill>
                <a:latin typeface="Roboto"/>
                <a:ea typeface="Roboto"/>
                <a:cs typeface="Roboto"/>
                <a:sym typeface="Roboto"/>
              </a:rPr>
              <a:t>Funded by the European Union. Views and opinions expressed are however those of the author(s) only and do not necessarily reflect those of the European Union or Education Development Agency Republic of Latvia (VIAA). Neither the European Union nor the granting authority VIAA can be held responsible for them. Project N°: 2023-2-LV01-KA210-ADU-000176412</a:t>
            </a:r>
            <a:endParaRPr b="0" i="0" sz="3200" u="none" cap="none" strike="noStrike">
              <a:solidFill>
                <a:schemeClr val="dk1"/>
              </a:solidFill>
              <a:latin typeface="Calibri"/>
              <a:ea typeface="Calibri"/>
              <a:cs typeface="Calibri"/>
              <a:sym typeface="Calibri"/>
            </a:endParaRPr>
          </a:p>
        </p:txBody>
      </p:sp>
      <p:pic>
        <p:nvPicPr>
          <p:cNvPr id="166" name="Google Shape;166;p1"/>
          <p:cNvPicPr preferRelativeResize="0"/>
          <p:nvPr/>
        </p:nvPicPr>
        <p:blipFill rotWithShape="1">
          <a:blip r:embed="rId5">
            <a:alphaModFix/>
          </a:blip>
          <a:srcRect b="0" l="0" r="0" t="0"/>
          <a:stretch/>
        </p:blipFill>
        <p:spPr>
          <a:xfrm>
            <a:off x="27981" y="5255491"/>
            <a:ext cx="1597620" cy="1602509"/>
          </a:xfrm>
          <a:prstGeom prst="rect">
            <a:avLst/>
          </a:prstGeom>
          <a:noFill/>
          <a:ln>
            <a:noFill/>
          </a:ln>
        </p:spPr>
      </p:pic>
      <p:pic>
        <p:nvPicPr>
          <p:cNvPr id="167" name="Google Shape;167;p1"/>
          <p:cNvPicPr preferRelativeResize="0"/>
          <p:nvPr/>
        </p:nvPicPr>
        <p:blipFill rotWithShape="1">
          <a:blip r:embed="rId6">
            <a:alphaModFix/>
          </a:blip>
          <a:srcRect b="0" l="0" r="0" t="0"/>
          <a:stretch/>
        </p:blipFill>
        <p:spPr>
          <a:xfrm>
            <a:off x="9624291" y="228433"/>
            <a:ext cx="2234475" cy="716783"/>
          </a:xfrm>
          <a:prstGeom prst="rect">
            <a:avLst/>
          </a:prstGeom>
          <a:noFill/>
          <a:ln>
            <a:noFill/>
          </a:ln>
        </p:spPr>
      </p:pic>
      <p:pic>
        <p:nvPicPr>
          <p:cNvPr id="168" name="Google Shape;168;p1"/>
          <p:cNvPicPr preferRelativeResize="0"/>
          <p:nvPr/>
        </p:nvPicPr>
        <p:blipFill rotWithShape="1">
          <a:blip r:embed="rId7">
            <a:alphaModFix/>
          </a:blip>
          <a:srcRect b="36749" l="0" r="0" t="26274"/>
          <a:stretch/>
        </p:blipFill>
        <p:spPr>
          <a:xfrm>
            <a:off x="3994490" y="10891"/>
            <a:ext cx="3441200" cy="1272359"/>
          </a:xfrm>
          <a:prstGeom prst="rect">
            <a:avLst/>
          </a:prstGeom>
          <a:noFill/>
          <a:ln>
            <a:noFill/>
          </a:ln>
        </p:spPr>
      </p:pic>
      <p:sp>
        <p:nvSpPr>
          <p:cNvPr id="169" name="Google Shape;169;p1"/>
          <p:cNvSpPr/>
          <p:nvPr/>
        </p:nvSpPr>
        <p:spPr>
          <a:xfrm>
            <a:off x="452582" y="2240447"/>
            <a:ext cx="10898909" cy="1582164"/>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Clr>
                <a:srgbClr val="000000"/>
              </a:buClr>
              <a:buSzPts val="4000"/>
              <a:buFont typeface="Arial"/>
              <a:buNone/>
            </a:pPr>
            <a:r>
              <a:rPr b="1" i="0" lang="en-GB" sz="4000" u="none" cap="none" strike="noStrike">
                <a:solidFill>
                  <a:srgbClr val="000000"/>
                </a:solidFill>
                <a:latin typeface="Calibri"/>
                <a:ea typeface="Calibri"/>
                <a:cs typeface="Calibri"/>
                <a:sym typeface="Calibri"/>
              </a:rPr>
              <a:t>Understanding the Social Isolation Schema</a:t>
            </a:r>
            <a:endParaRPr b="0" i="0" sz="1400" u="none" cap="none" strike="noStrike">
              <a:solidFill>
                <a:srgbClr val="000000"/>
              </a:solidFill>
              <a:latin typeface="Arial"/>
              <a:ea typeface="Arial"/>
              <a:cs typeface="Arial"/>
              <a:sym typeface="Arial"/>
            </a:endParaRPr>
          </a:p>
          <a:p>
            <a:pPr indent="0" lvl="0" marL="0" marR="0" rtl="0" algn="ctr">
              <a:lnSpc>
                <a:spcPct val="150000"/>
              </a:lnSpc>
              <a:spcBef>
                <a:spcPts val="0"/>
              </a:spcBef>
              <a:spcAft>
                <a:spcPts val="0"/>
              </a:spcAft>
              <a:buClr>
                <a:srgbClr val="000000"/>
              </a:buClr>
              <a:buSzPts val="2800"/>
              <a:buFont typeface="Arial"/>
              <a:buNone/>
            </a:pPr>
            <a:r>
              <a:rPr b="0" i="1" lang="en-GB" sz="2800" u="none" cap="none" strike="noStrike">
                <a:solidFill>
                  <a:srgbClr val="000000"/>
                </a:solidFill>
                <a:latin typeface="Calibri"/>
                <a:ea typeface="Calibri"/>
                <a:cs typeface="Calibri"/>
                <a:sym typeface="Calibri"/>
              </a:rPr>
              <a:t>Chapter 1 From the Digital Guide: Understanding the Schema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lang="en-GB"/>
              <a:t>Purpose of Chapter 1</a:t>
            </a:r>
            <a:endParaRPr/>
          </a:p>
        </p:txBody>
      </p:sp>
      <p:sp>
        <p:nvSpPr>
          <p:cNvPr id="175" name="Google Shape;175;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342900" lvl="0" marL="457200" rtl="0" algn="just">
              <a:lnSpc>
                <a:spcPct val="90000"/>
              </a:lnSpc>
              <a:spcBef>
                <a:spcPts val="1000"/>
              </a:spcBef>
              <a:spcAft>
                <a:spcPts val="0"/>
              </a:spcAft>
              <a:buSzPts val="1800"/>
              <a:buChar char="•"/>
            </a:pPr>
            <a:r>
              <a:rPr lang="en-GB"/>
              <a:t>This chapter explores the Social Isolation Schema, focusing on its formation, characteristics, and effects on thoughts, perceptions, and behaviors. Schemas are cognitive frameworks that significantly guide our actions and interactions. By recognizing and addressing this schema, individuals can change their behaviors, and improve their relationships.</a:t>
            </a:r>
            <a:endParaRPr/>
          </a:p>
          <a:p>
            <a:pPr indent="0" lvl="0" marL="114300" rtl="0" algn="just">
              <a:lnSpc>
                <a:spcPct val="90000"/>
              </a:lnSpc>
              <a:spcBef>
                <a:spcPts val="1000"/>
              </a:spcBef>
              <a:spcAft>
                <a:spcPts val="0"/>
              </a:spcAft>
              <a:buSzPts val="1800"/>
              <a:buNone/>
            </a:pPr>
            <a:r>
              <a:t/>
            </a:r>
            <a:endParaRPr/>
          </a:p>
          <a:p>
            <a:pPr indent="-342900" lvl="0" marL="457200" rtl="0" algn="just">
              <a:lnSpc>
                <a:spcPct val="90000"/>
              </a:lnSpc>
              <a:spcBef>
                <a:spcPts val="1000"/>
              </a:spcBef>
              <a:spcAft>
                <a:spcPts val="0"/>
              </a:spcAft>
              <a:buSzPts val="1800"/>
              <a:buChar char="•"/>
            </a:pPr>
            <a:r>
              <a:rPr lang="en-GB"/>
              <a:t>Objective: to clarify what the Social Isolation Schema is, explaining how it forms and how it impacts thoughts, perceptions, and behaviors.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lang="en-GB"/>
              <a:t>What is the Social Isolation Schema?</a:t>
            </a:r>
            <a:endParaRPr b="1"/>
          </a:p>
        </p:txBody>
      </p:sp>
      <p:sp>
        <p:nvSpPr>
          <p:cNvPr id="181" name="Google Shape;181;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342900" lvl="0" marL="457200" rtl="0" algn="just">
              <a:lnSpc>
                <a:spcPct val="90000"/>
              </a:lnSpc>
              <a:spcBef>
                <a:spcPts val="1000"/>
              </a:spcBef>
              <a:spcAft>
                <a:spcPts val="0"/>
              </a:spcAft>
              <a:buSzPts val="1800"/>
              <a:buChar char="•"/>
            </a:pPr>
            <a:r>
              <a:rPr lang="en-GB"/>
              <a:t>A pattern of thinking and perception that creates a constant feeling that a person is 'different' or does not belong</a:t>
            </a:r>
            <a:endParaRPr/>
          </a:p>
          <a:p>
            <a:pPr indent="-342900" lvl="0" marL="457200" rtl="0" algn="just">
              <a:lnSpc>
                <a:spcPct val="90000"/>
              </a:lnSpc>
              <a:spcBef>
                <a:spcPts val="1000"/>
              </a:spcBef>
              <a:spcAft>
                <a:spcPts val="0"/>
              </a:spcAft>
              <a:buSzPts val="1800"/>
              <a:buChar char="•"/>
            </a:pPr>
            <a:r>
              <a:rPr lang="en-GB"/>
              <a:t>Can persist despite active social lives—inner loneliness remains</a:t>
            </a:r>
            <a:endParaRPr/>
          </a:p>
          <a:p>
            <a:pPr indent="-342900" lvl="0" marL="457200" rtl="0" algn="just">
              <a:lnSpc>
                <a:spcPct val="90000"/>
              </a:lnSpc>
              <a:spcBef>
                <a:spcPts val="1000"/>
              </a:spcBef>
              <a:spcAft>
                <a:spcPts val="0"/>
              </a:spcAft>
              <a:buSzPts val="1800"/>
              <a:buChar char="•"/>
            </a:pPr>
            <a:r>
              <a:rPr lang="en-GB"/>
              <a:t>Often rooted in early maladaptive schemas that drive perception, emotions, and behavior</a:t>
            </a:r>
            <a:endParaRPr/>
          </a:p>
        </p:txBody>
      </p:sp>
      <p:grpSp>
        <p:nvGrpSpPr>
          <p:cNvPr id="182" name="Google Shape;182;p34"/>
          <p:cNvGrpSpPr/>
          <p:nvPr/>
        </p:nvGrpSpPr>
        <p:grpSpPr>
          <a:xfrm>
            <a:off x="2339710" y="4455786"/>
            <a:ext cx="6498686" cy="1026108"/>
            <a:chOff x="5721" y="830004"/>
            <a:chExt cx="6498686" cy="1026108"/>
          </a:xfrm>
        </p:grpSpPr>
        <p:sp>
          <p:nvSpPr>
            <p:cNvPr id="183" name="Google Shape;183;p34"/>
            <p:cNvSpPr/>
            <p:nvPr/>
          </p:nvSpPr>
          <p:spPr>
            <a:xfrm>
              <a:off x="5721" y="830004"/>
              <a:ext cx="1710180" cy="1026108"/>
            </a:xfrm>
            <a:prstGeom prst="roundRect">
              <a:avLst>
                <a:gd fmla="val 10000" name="adj"/>
              </a:avLst>
            </a:prstGeom>
            <a:solidFill>
              <a:schemeClr val="accent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34"/>
            <p:cNvSpPr txBox="1"/>
            <p:nvPr/>
          </p:nvSpPr>
          <p:spPr>
            <a:xfrm>
              <a:off x="35775" y="860058"/>
              <a:ext cx="1650072" cy="9660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2400"/>
                <a:buFont typeface="Arial"/>
                <a:buNone/>
              </a:pPr>
              <a:r>
                <a:rPr b="0" i="0" lang="en-GB" sz="2400" u="none" cap="none" strike="noStrike">
                  <a:solidFill>
                    <a:schemeClr val="dk1"/>
                  </a:solidFill>
                  <a:latin typeface="Arial"/>
                  <a:ea typeface="Arial"/>
                  <a:cs typeface="Arial"/>
                  <a:sym typeface="Arial"/>
                </a:rPr>
                <a:t>core beliefs </a:t>
              </a:r>
              <a:endParaRPr b="0" i="0" sz="1400" u="none" cap="none" strike="noStrike">
                <a:solidFill>
                  <a:srgbClr val="000000"/>
                </a:solidFill>
                <a:latin typeface="Arial"/>
                <a:ea typeface="Arial"/>
                <a:cs typeface="Arial"/>
                <a:sym typeface="Arial"/>
              </a:endParaRPr>
            </a:p>
          </p:txBody>
        </p:sp>
        <p:sp>
          <p:nvSpPr>
            <p:cNvPr id="185" name="Google Shape;185;p34"/>
            <p:cNvSpPr/>
            <p:nvPr/>
          </p:nvSpPr>
          <p:spPr>
            <a:xfrm>
              <a:off x="1886920" y="1130996"/>
              <a:ext cx="362558" cy="424124"/>
            </a:xfrm>
            <a:prstGeom prst="rightArrow">
              <a:avLst>
                <a:gd fmla="val 60000" name="adj1"/>
                <a:gd fmla="val 50000" name="adj2"/>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34"/>
            <p:cNvSpPr txBox="1"/>
            <p:nvPr/>
          </p:nvSpPr>
          <p:spPr>
            <a:xfrm>
              <a:off x="1886920" y="1215821"/>
              <a:ext cx="253791" cy="254474"/>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187" name="Google Shape;187;p34"/>
            <p:cNvSpPr/>
            <p:nvPr/>
          </p:nvSpPr>
          <p:spPr>
            <a:xfrm>
              <a:off x="2399974" y="830004"/>
              <a:ext cx="1710180" cy="1026108"/>
            </a:xfrm>
            <a:prstGeom prst="roundRect">
              <a:avLst>
                <a:gd fmla="val 10000" name="adj"/>
              </a:avLst>
            </a:prstGeom>
            <a:solidFill>
              <a:srgbClr val="C85B5B"/>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34"/>
            <p:cNvSpPr txBox="1"/>
            <p:nvPr/>
          </p:nvSpPr>
          <p:spPr>
            <a:xfrm>
              <a:off x="2430028" y="860058"/>
              <a:ext cx="1650072" cy="9660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Arial"/>
                  <a:ea typeface="Arial"/>
                  <a:cs typeface="Arial"/>
                  <a:sym typeface="Arial"/>
                </a:rPr>
                <a:t>emotions </a:t>
              </a:r>
              <a:endParaRPr b="0" i="0" sz="1400" u="none" cap="none" strike="noStrike">
                <a:solidFill>
                  <a:srgbClr val="000000"/>
                </a:solidFill>
                <a:latin typeface="Arial"/>
                <a:ea typeface="Arial"/>
                <a:cs typeface="Arial"/>
                <a:sym typeface="Arial"/>
              </a:endParaRPr>
            </a:p>
          </p:txBody>
        </p:sp>
        <p:sp>
          <p:nvSpPr>
            <p:cNvPr id="189" name="Google Shape;189;p34"/>
            <p:cNvSpPr/>
            <p:nvPr/>
          </p:nvSpPr>
          <p:spPr>
            <a:xfrm>
              <a:off x="4281173" y="1130996"/>
              <a:ext cx="362558" cy="424124"/>
            </a:xfrm>
            <a:prstGeom prst="rightArrow">
              <a:avLst>
                <a:gd fmla="val 60000" name="adj1"/>
                <a:gd fmla="val 50000" name="adj2"/>
              </a:avLst>
            </a:prstGeom>
            <a:solidFill>
              <a:srgbClr val="FE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p34"/>
            <p:cNvSpPr txBox="1"/>
            <p:nvPr/>
          </p:nvSpPr>
          <p:spPr>
            <a:xfrm>
              <a:off x="4281173" y="1215821"/>
              <a:ext cx="253791" cy="254474"/>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2400"/>
                <a:buFont typeface="Arial"/>
                <a:buNone/>
              </a:pPr>
              <a:r>
                <a:t/>
              </a:r>
              <a:endParaRPr b="0" i="0" sz="2400" u="none" cap="none" strike="noStrike">
                <a:solidFill>
                  <a:schemeClr val="lt1"/>
                </a:solidFill>
                <a:latin typeface="Arial"/>
                <a:ea typeface="Arial"/>
                <a:cs typeface="Arial"/>
                <a:sym typeface="Arial"/>
              </a:endParaRPr>
            </a:p>
          </p:txBody>
        </p:sp>
        <p:sp>
          <p:nvSpPr>
            <p:cNvPr id="191" name="Google Shape;191;p34"/>
            <p:cNvSpPr/>
            <p:nvPr/>
          </p:nvSpPr>
          <p:spPr>
            <a:xfrm>
              <a:off x="4794227" y="830004"/>
              <a:ext cx="1710180" cy="1026108"/>
            </a:xfrm>
            <a:prstGeom prst="roundRect">
              <a:avLst>
                <a:gd fmla="val 10000" name="adj"/>
              </a:avLst>
            </a:prstGeom>
            <a:solidFill>
              <a:srgbClr val="FE0000"/>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34"/>
            <p:cNvSpPr txBox="1"/>
            <p:nvPr/>
          </p:nvSpPr>
          <p:spPr>
            <a:xfrm>
              <a:off x="4824281" y="860058"/>
              <a:ext cx="1650072" cy="9660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2400"/>
                <a:buFont typeface="Arial"/>
                <a:buNone/>
              </a:pPr>
              <a:r>
                <a:rPr b="0" i="0" lang="en-GB" sz="2400" u="none" cap="none" strike="noStrike">
                  <a:solidFill>
                    <a:schemeClr val="lt1"/>
                  </a:solidFill>
                  <a:latin typeface="Arial"/>
                  <a:ea typeface="Arial"/>
                  <a:cs typeface="Arial"/>
                  <a:sym typeface="Arial"/>
                </a:rPr>
                <a:t>behaviour</a:t>
              </a:r>
              <a:endParaRPr b="0" i="0" sz="1400" u="none" cap="none" strike="noStrike">
                <a:solidFill>
                  <a:srgbClr val="000000"/>
                </a:solidFill>
                <a:latin typeface="Arial"/>
                <a:ea typeface="Arial"/>
                <a:cs typeface="Arial"/>
                <a:sym typeface="Arial"/>
              </a:endParaRPr>
            </a:p>
          </p:txBody>
        </p:sp>
      </p:grpSp>
      <p:sp>
        <p:nvSpPr>
          <p:cNvPr id="193" name="Google Shape;193;p34"/>
          <p:cNvSpPr/>
          <p:nvPr/>
        </p:nvSpPr>
        <p:spPr>
          <a:xfrm>
            <a:off x="2276875" y="5693647"/>
            <a:ext cx="8757993"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Calibri"/>
                <a:ea typeface="Calibri"/>
                <a:cs typeface="Calibri"/>
                <a:sym typeface="Calibri"/>
              </a:rPr>
              <a:t>Sources: Young et al. (2003); Sfeir et al. (2025); Bay Area Cognitive Behavioral Therapy Center (2025).</a:t>
            </a:r>
            <a:endParaRPr b="0" i="0" sz="1600" u="none" cap="none" strike="noStrike">
              <a:solidFill>
                <a:srgbClr val="000000"/>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lang="en-GB"/>
              <a:t>Key symptoms: emotional</a:t>
            </a:r>
            <a:endParaRPr b="1"/>
          </a:p>
        </p:txBody>
      </p:sp>
      <p:sp>
        <p:nvSpPr>
          <p:cNvPr id="199" name="Google Shape;199;p3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342900" lvl="0" marL="457200" rtl="0" algn="just">
              <a:lnSpc>
                <a:spcPct val="90000"/>
              </a:lnSpc>
              <a:spcBef>
                <a:spcPts val="1000"/>
              </a:spcBef>
              <a:spcAft>
                <a:spcPts val="0"/>
              </a:spcAft>
              <a:buSzPts val="1800"/>
              <a:buChar char="•"/>
            </a:pPr>
            <a:r>
              <a:rPr lang="en-GB"/>
              <a:t>Persistent feelings of loneliness, sadness, or emptiness</a:t>
            </a:r>
            <a:endParaRPr/>
          </a:p>
          <a:p>
            <a:pPr indent="-342900" lvl="0" marL="457200" rtl="0" algn="just">
              <a:lnSpc>
                <a:spcPct val="90000"/>
              </a:lnSpc>
              <a:spcBef>
                <a:spcPts val="1000"/>
              </a:spcBef>
              <a:spcAft>
                <a:spcPts val="0"/>
              </a:spcAft>
              <a:buSzPts val="1800"/>
              <a:buChar char="•"/>
            </a:pPr>
            <a:r>
              <a:rPr lang="en-GB"/>
              <a:t>Hopelessness or loss of motivation to connect with others</a:t>
            </a:r>
            <a:endParaRPr/>
          </a:p>
          <a:p>
            <a:pPr indent="-342900" lvl="0" marL="457200" rtl="0" algn="just">
              <a:lnSpc>
                <a:spcPct val="90000"/>
              </a:lnSpc>
              <a:spcBef>
                <a:spcPts val="1000"/>
              </a:spcBef>
              <a:spcAft>
                <a:spcPts val="0"/>
              </a:spcAft>
              <a:buSzPts val="1800"/>
              <a:buChar char="•"/>
            </a:pPr>
            <a:r>
              <a:rPr lang="en-GB"/>
              <a:t>Hypersensitivity to rejection or others’ reactions</a:t>
            </a:r>
            <a:endParaRPr/>
          </a:p>
          <a:p>
            <a:pPr indent="-342900" lvl="0" marL="457200" rtl="0" algn="just">
              <a:lnSpc>
                <a:spcPct val="90000"/>
              </a:lnSpc>
              <a:spcBef>
                <a:spcPts val="1000"/>
              </a:spcBef>
              <a:spcAft>
                <a:spcPts val="0"/>
              </a:spcAft>
              <a:buSzPts val="1800"/>
              <a:buChar char="•"/>
            </a:pPr>
            <a:r>
              <a:rPr lang="en-GB"/>
              <a:t>Strong self-criticism, sometimes leading to anger or depression</a:t>
            </a:r>
            <a:endParaRPr/>
          </a:p>
          <a:p>
            <a:pPr indent="-342900" lvl="0" marL="457200" rtl="0" algn="just">
              <a:lnSpc>
                <a:spcPct val="90000"/>
              </a:lnSpc>
              <a:spcBef>
                <a:spcPts val="1000"/>
              </a:spcBef>
              <a:spcAft>
                <a:spcPts val="0"/>
              </a:spcAft>
              <a:buSzPts val="1800"/>
              <a:buChar char="•"/>
            </a:pPr>
            <a:r>
              <a:rPr lang="en-GB"/>
              <a:t>Emotional pain reinforced by anxiety and self-consciousness, creating a vicious cycle</a:t>
            </a:r>
            <a:endParaRPr/>
          </a:p>
        </p:txBody>
      </p:sp>
      <p:sp>
        <p:nvSpPr>
          <p:cNvPr id="200" name="Google Shape;200;p35"/>
          <p:cNvSpPr/>
          <p:nvPr/>
        </p:nvSpPr>
        <p:spPr>
          <a:xfrm>
            <a:off x="3500283" y="5173170"/>
            <a:ext cx="8613058"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Calibri"/>
                <a:ea typeface="Calibri"/>
                <a:cs typeface="Calibri"/>
                <a:sym typeface="Calibri"/>
              </a:rPr>
              <a:t>Sources: Young et al. (2003); Sfeir et al. (2025); Bay Area Cognitive Behavioral Therapy Center (2025).</a:t>
            </a:r>
            <a:endParaRPr b="0" i="0" sz="1600" u="none" cap="none" strike="noStrike">
              <a:solidFill>
                <a:srgbClr val="00000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lang="en-GB"/>
              <a:t>Key symptoms: behavioral</a:t>
            </a:r>
            <a:endParaRPr b="1"/>
          </a:p>
        </p:txBody>
      </p:sp>
      <p:sp>
        <p:nvSpPr>
          <p:cNvPr id="206" name="Google Shape;206;p3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342900" lvl="0" marL="457200" rtl="0" algn="just">
              <a:lnSpc>
                <a:spcPct val="90000"/>
              </a:lnSpc>
              <a:spcBef>
                <a:spcPts val="1000"/>
              </a:spcBef>
              <a:spcAft>
                <a:spcPts val="0"/>
              </a:spcAft>
              <a:buSzPts val="1800"/>
              <a:buChar char="•"/>
            </a:pPr>
            <a:r>
              <a:rPr lang="en-GB"/>
              <a:t>Avoiding social events and preferring solitude</a:t>
            </a:r>
            <a:endParaRPr/>
          </a:p>
          <a:p>
            <a:pPr indent="-342900" lvl="0" marL="457200" rtl="0" algn="just">
              <a:lnSpc>
                <a:spcPct val="90000"/>
              </a:lnSpc>
              <a:spcBef>
                <a:spcPts val="1000"/>
              </a:spcBef>
              <a:spcAft>
                <a:spcPts val="0"/>
              </a:spcAft>
              <a:buSzPts val="1800"/>
              <a:buChar char="•"/>
            </a:pPr>
            <a:r>
              <a:rPr lang="en-GB"/>
              <a:t>Low participation in group or community activities</a:t>
            </a:r>
            <a:endParaRPr/>
          </a:p>
          <a:p>
            <a:pPr indent="-342900" lvl="0" marL="457200" rtl="0" algn="just">
              <a:lnSpc>
                <a:spcPct val="90000"/>
              </a:lnSpc>
              <a:spcBef>
                <a:spcPts val="1000"/>
              </a:spcBef>
              <a:spcAft>
                <a:spcPts val="0"/>
              </a:spcAft>
              <a:buSzPts val="1800"/>
              <a:buChar char="•"/>
            </a:pPr>
            <a:r>
              <a:rPr lang="en-GB"/>
              <a:t>Changing routines to minimize social contact</a:t>
            </a:r>
            <a:endParaRPr/>
          </a:p>
          <a:p>
            <a:pPr indent="-342900" lvl="0" marL="457200" rtl="0" algn="just">
              <a:lnSpc>
                <a:spcPct val="90000"/>
              </a:lnSpc>
              <a:spcBef>
                <a:spcPts val="1000"/>
              </a:spcBef>
              <a:spcAft>
                <a:spcPts val="0"/>
              </a:spcAft>
              <a:buSzPts val="1800"/>
              <a:buChar char="•"/>
            </a:pPr>
            <a:r>
              <a:rPr lang="en-GB"/>
              <a:t>Masking isolation by appearing friendly or busy, driven by fear of rejection</a:t>
            </a:r>
            <a:endParaRPr/>
          </a:p>
          <a:p>
            <a:pPr indent="-342900" lvl="0" marL="457200" rtl="0" algn="just">
              <a:lnSpc>
                <a:spcPct val="90000"/>
              </a:lnSpc>
              <a:spcBef>
                <a:spcPts val="1000"/>
              </a:spcBef>
              <a:spcAft>
                <a:spcPts val="0"/>
              </a:spcAft>
              <a:buSzPts val="1800"/>
              <a:buChar char="•"/>
            </a:pPr>
            <a:r>
              <a:rPr lang="en-GB"/>
              <a:t>Loss of interest in previously enjoyable activities</a:t>
            </a:r>
            <a:endParaRPr/>
          </a:p>
          <a:p>
            <a:pPr indent="-342900" lvl="0" marL="457200" rtl="0" algn="just">
              <a:lnSpc>
                <a:spcPct val="90000"/>
              </a:lnSpc>
              <a:spcBef>
                <a:spcPts val="1000"/>
              </a:spcBef>
              <a:spcAft>
                <a:spcPts val="0"/>
              </a:spcAft>
              <a:buSzPts val="1800"/>
              <a:buChar char="•"/>
            </a:pPr>
            <a:r>
              <a:rPr lang="en-GB"/>
              <a:t>Neglecting self-care due to emotional exhaustion</a:t>
            </a:r>
            <a:endParaRPr/>
          </a:p>
        </p:txBody>
      </p:sp>
      <p:sp>
        <p:nvSpPr>
          <p:cNvPr id="207" name="Google Shape;207;p36"/>
          <p:cNvSpPr/>
          <p:nvPr/>
        </p:nvSpPr>
        <p:spPr>
          <a:xfrm>
            <a:off x="2201333" y="5546797"/>
            <a:ext cx="9784189"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Arial"/>
                <a:ea typeface="Arial"/>
                <a:cs typeface="Arial"/>
                <a:sym typeface="Arial"/>
              </a:rPr>
              <a:t>Sources: Young et al. (2003); Sfeir et al. (2025); Bay Area Cognitive Behavioral Therapy Center (2025).</a:t>
            </a:r>
            <a:endParaRPr b="0" i="0" sz="16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lang="en-GB"/>
              <a:t>Key symptoms: cognitive</a:t>
            </a:r>
            <a:endParaRPr b="1"/>
          </a:p>
        </p:txBody>
      </p:sp>
      <p:sp>
        <p:nvSpPr>
          <p:cNvPr id="213" name="Google Shape;213;p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342900" lvl="0" marL="457200" rtl="0" algn="just">
              <a:lnSpc>
                <a:spcPct val="90000"/>
              </a:lnSpc>
              <a:spcBef>
                <a:spcPts val="1000"/>
              </a:spcBef>
              <a:spcAft>
                <a:spcPts val="0"/>
              </a:spcAft>
              <a:buSzPts val="1800"/>
              <a:buChar char="•"/>
            </a:pPr>
            <a:r>
              <a:rPr lang="en-GB"/>
              <a:t>Pretending to fit in, masking their true selves from the belief that their authentic self is "unusual" or facing rejection, which reinforces a strong inner critic</a:t>
            </a:r>
            <a:endParaRPr/>
          </a:p>
          <a:p>
            <a:pPr indent="-342900" lvl="0" marL="457200" rtl="0" algn="just">
              <a:lnSpc>
                <a:spcPct val="90000"/>
              </a:lnSpc>
              <a:spcBef>
                <a:spcPts val="1000"/>
              </a:spcBef>
              <a:spcAft>
                <a:spcPts val="0"/>
              </a:spcAft>
              <a:buSzPts val="1800"/>
              <a:buChar char="•"/>
            </a:pPr>
            <a:r>
              <a:rPr lang="en-GB"/>
              <a:t>Preoccupation with being seen as a burden</a:t>
            </a:r>
            <a:endParaRPr/>
          </a:p>
          <a:p>
            <a:pPr indent="-342900" lvl="0" marL="457200" rtl="0" algn="just">
              <a:lnSpc>
                <a:spcPct val="90000"/>
              </a:lnSpc>
              <a:spcBef>
                <a:spcPts val="1000"/>
              </a:spcBef>
              <a:spcAft>
                <a:spcPts val="0"/>
              </a:spcAft>
              <a:buSzPts val="1800"/>
              <a:buChar char="•"/>
            </a:pPr>
            <a:r>
              <a:rPr lang="en-GB"/>
              <a:t>A tendency to distrust others for no tangible reason</a:t>
            </a:r>
            <a:endParaRPr/>
          </a:p>
          <a:p>
            <a:pPr indent="-342900" lvl="0" marL="457200" rtl="0" algn="just">
              <a:lnSpc>
                <a:spcPct val="90000"/>
              </a:lnSpc>
              <a:spcBef>
                <a:spcPts val="1000"/>
              </a:spcBef>
              <a:spcAft>
                <a:spcPts val="0"/>
              </a:spcAft>
              <a:buSzPts val="1800"/>
              <a:buChar char="•"/>
            </a:pPr>
            <a:r>
              <a:rPr lang="en-GB"/>
              <a:t>These patterns contribute to perpetuating feelings of social isolation and alienation</a:t>
            </a:r>
            <a:endParaRPr/>
          </a:p>
          <a:p>
            <a:pPr indent="-228600" lvl="0" marL="457200" rtl="0" algn="just">
              <a:lnSpc>
                <a:spcPct val="90000"/>
              </a:lnSpc>
              <a:spcBef>
                <a:spcPts val="1000"/>
              </a:spcBef>
              <a:spcAft>
                <a:spcPts val="0"/>
              </a:spcAft>
              <a:buSzPts val="1800"/>
              <a:buNone/>
            </a:pPr>
            <a:r>
              <a:t/>
            </a:r>
            <a:endParaRPr/>
          </a:p>
          <a:p>
            <a:pPr indent="-228600" lvl="0" marL="457200" rtl="0" algn="just">
              <a:lnSpc>
                <a:spcPct val="90000"/>
              </a:lnSpc>
              <a:spcBef>
                <a:spcPts val="1000"/>
              </a:spcBef>
              <a:spcAft>
                <a:spcPts val="0"/>
              </a:spcAft>
              <a:buSzPts val="1800"/>
              <a:buNone/>
            </a:pPr>
            <a:r>
              <a:t/>
            </a:r>
            <a:endParaRPr/>
          </a:p>
        </p:txBody>
      </p:sp>
      <p:sp>
        <p:nvSpPr>
          <p:cNvPr id="214" name="Google Shape;214;p37"/>
          <p:cNvSpPr/>
          <p:nvPr/>
        </p:nvSpPr>
        <p:spPr>
          <a:xfrm>
            <a:off x="2765778" y="5487803"/>
            <a:ext cx="8678970"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Calibri"/>
                <a:ea typeface="Calibri"/>
                <a:cs typeface="Calibri"/>
                <a:sym typeface="Calibri"/>
              </a:rPr>
              <a:t>Sources: Young et al. (2003); Sfeir et al. (2025); Bay Area Cognitive Behavioral Therapy Center (2025).</a:t>
            </a:r>
            <a:endParaRPr b="0" i="0" sz="1600" u="none" cap="none" strike="noStrike">
              <a:solidFill>
                <a:srgbClr val="000000"/>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lang="en-GB"/>
              <a:t>Schema Theory Foundations</a:t>
            </a:r>
            <a:endParaRPr/>
          </a:p>
        </p:txBody>
      </p:sp>
      <p:sp>
        <p:nvSpPr>
          <p:cNvPr id="220" name="Google Shape;220;p38"/>
          <p:cNvSpPr txBox="1"/>
          <p:nvPr>
            <p:ph idx="1" type="body"/>
          </p:nvPr>
        </p:nvSpPr>
        <p:spPr>
          <a:xfrm>
            <a:off x="838200" y="1396857"/>
            <a:ext cx="10515600" cy="4937760"/>
          </a:xfrm>
          <a:prstGeom prst="rect">
            <a:avLst/>
          </a:prstGeom>
          <a:noFill/>
          <a:ln>
            <a:noFill/>
          </a:ln>
        </p:spPr>
        <p:txBody>
          <a:bodyPr anchorCtr="0" anchor="t" bIns="45700" lIns="91425" spcFirstLastPara="1" rIns="91425" wrap="square" tIns="45700">
            <a:normAutofit fontScale="92500" lnSpcReduction="10000"/>
          </a:bodyPr>
          <a:lstStyle/>
          <a:p>
            <a:pPr indent="0" lvl="0" marL="114300" rtl="0" algn="just">
              <a:lnSpc>
                <a:spcPct val="90000"/>
              </a:lnSpc>
              <a:spcBef>
                <a:spcPts val="1000"/>
              </a:spcBef>
              <a:spcAft>
                <a:spcPts val="0"/>
              </a:spcAft>
              <a:buSzPct val="69498"/>
              <a:buNone/>
            </a:pPr>
            <a:r>
              <a:rPr i="1" lang="en-GB"/>
              <a:t>Beck → cognition drives emotion &amp; behaviour; Young → 18  early maladaptive schemas </a:t>
            </a:r>
            <a:endParaRPr i="1"/>
          </a:p>
          <a:p>
            <a:pPr indent="0" lvl="0" marL="114300" rtl="0" algn="just">
              <a:lnSpc>
                <a:spcPct val="90000"/>
              </a:lnSpc>
              <a:spcBef>
                <a:spcPts val="1000"/>
              </a:spcBef>
              <a:spcAft>
                <a:spcPts val="0"/>
              </a:spcAft>
              <a:buSzPct val="69498"/>
              <a:buNone/>
            </a:pPr>
            <a:r>
              <a:rPr lang="en-GB"/>
              <a:t>Five essential emotional needs that all humans share: </a:t>
            </a:r>
            <a:endParaRPr/>
          </a:p>
          <a:p>
            <a:pPr indent="-342900" lvl="1" marL="914400" rtl="0" algn="just">
              <a:lnSpc>
                <a:spcPct val="90000"/>
              </a:lnSpc>
              <a:spcBef>
                <a:spcPts val="500"/>
              </a:spcBef>
              <a:spcAft>
                <a:spcPts val="0"/>
              </a:spcAft>
              <a:buSzPct val="69498"/>
              <a:buFont typeface="Noto Sans Symbols"/>
              <a:buChar char="⮚"/>
            </a:pPr>
            <a:r>
              <a:rPr lang="en-GB" sz="2800"/>
              <a:t>Forming safe and secure connections with others</a:t>
            </a:r>
            <a:endParaRPr/>
          </a:p>
          <a:p>
            <a:pPr indent="-342900" lvl="1" marL="914400" rtl="0" algn="just">
              <a:lnSpc>
                <a:spcPct val="90000"/>
              </a:lnSpc>
              <a:spcBef>
                <a:spcPts val="500"/>
              </a:spcBef>
              <a:spcAft>
                <a:spcPts val="0"/>
              </a:spcAft>
              <a:buSzPct val="69498"/>
              <a:buFont typeface="Noto Sans Symbols"/>
              <a:buChar char="⮚"/>
            </a:pPr>
            <a:r>
              <a:rPr lang="en-GB" sz="2800"/>
              <a:t>Having independence, capability, and a clear sense of self</a:t>
            </a:r>
            <a:endParaRPr/>
          </a:p>
          <a:p>
            <a:pPr indent="-342900" lvl="1" marL="914400" rtl="0" algn="just">
              <a:lnSpc>
                <a:spcPct val="90000"/>
              </a:lnSpc>
              <a:spcBef>
                <a:spcPts val="500"/>
              </a:spcBef>
              <a:spcAft>
                <a:spcPts val="0"/>
              </a:spcAft>
              <a:buSzPct val="69498"/>
              <a:buFont typeface="Noto Sans Symbols"/>
              <a:buChar char="⮚"/>
            </a:pPr>
            <a:r>
              <a:rPr lang="en-GB" sz="2800"/>
              <a:t>Being free to express genuine needs and emotions</a:t>
            </a:r>
            <a:endParaRPr/>
          </a:p>
          <a:p>
            <a:pPr indent="-342900" lvl="1" marL="914400" rtl="0" algn="just">
              <a:lnSpc>
                <a:spcPct val="90000"/>
              </a:lnSpc>
              <a:spcBef>
                <a:spcPts val="500"/>
              </a:spcBef>
              <a:spcAft>
                <a:spcPts val="0"/>
              </a:spcAft>
              <a:buSzPct val="69498"/>
              <a:buFont typeface="Noto Sans Symbols"/>
              <a:buChar char="⮚"/>
            </a:pPr>
            <a:r>
              <a:rPr lang="en-GB" sz="2800"/>
              <a:t>Enjoying spontaneity and play</a:t>
            </a:r>
            <a:endParaRPr/>
          </a:p>
          <a:p>
            <a:pPr indent="-342900" lvl="1" marL="914400" rtl="0" algn="just">
              <a:lnSpc>
                <a:spcPct val="90000"/>
              </a:lnSpc>
              <a:spcBef>
                <a:spcPts val="500"/>
              </a:spcBef>
              <a:spcAft>
                <a:spcPts val="0"/>
              </a:spcAft>
              <a:buSzPct val="69498"/>
              <a:buFont typeface="Noto Sans Symbols"/>
              <a:buChar char="⮚"/>
            </a:pPr>
            <a:r>
              <a:rPr lang="en-GB" sz="2800"/>
              <a:t>Understanding realistic boundaries and self-control</a:t>
            </a:r>
            <a:endParaRPr/>
          </a:p>
          <a:p>
            <a:pPr indent="-342900" lvl="0" marL="457200" rtl="0" algn="just">
              <a:lnSpc>
                <a:spcPct val="90000"/>
              </a:lnSpc>
              <a:spcBef>
                <a:spcPts val="1000"/>
              </a:spcBef>
              <a:spcAft>
                <a:spcPts val="0"/>
              </a:spcAft>
              <a:buSzPct val="69498"/>
              <a:buChar char="•"/>
            </a:pPr>
            <a:r>
              <a:rPr lang="en-GB"/>
              <a:t>If these needs are not met in childhood, distorted thinking patterns develop</a:t>
            </a:r>
            <a:endParaRPr/>
          </a:p>
          <a:p>
            <a:pPr indent="-342900" lvl="0" marL="457200" rtl="0" algn="just">
              <a:lnSpc>
                <a:spcPct val="90000"/>
              </a:lnSpc>
              <a:spcBef>
                <a:spcPts val="1000"/>
              </a:spcBef>
              <a:spcAft>
                <a:spcPts val="0"/>
              </a:spcAft>
              <a:buSzPct val="69498"/>
              <a:buChar char="•"/>
            </a:pPr>
            <a:r>
              <a:rPr lang="en-GB"/>
              <a:t>These patterns are harmful emotional and thinking habits that start in childhood and repeat throughout life</a:t>
            </a:r>
            <a:endParaRPr/>
          </a:p>
        </p:txBody>
      </p:sp>
      <p:sp>
        <p:nvSpPr>
          <p:cNvPr id="221" name="Google Shape;221;p38"/>
          <p:cNvSpPr/>
          <p:nvPr/>
        </p:nvSpPr>
        <p:spPr>
          <a:xfrm>
            <a:off x="1438676" y="6085686"/>
            <a:ext cx="7107014"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Calibri"/>
                <a:ea typeface="Calibri"/>
                <a:cs typeface="Calibri"/>
                <a:sym typeface="Calibri"/>
              </a:rPr>
              <a:t>Sources: Beck (1967); Erikson (1950); Elliott &amp; Lassen (1997); Young (1990, 1999, 2003); Sfeir et al. (2025).</a:t>
            </a:r>
            <a:endParaRPr b="0" i="0" sz="1600" u="none" cap="none" strike="noStrike">
              <a:solidFill>
                <a:srgbClr val="000000"/>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lang="en-GB"/>
              <a:t>How Maladaptive Schemas Form</a:t>
            </a:r>
            <a:endParaRPr b="1"/>
          </a:p>
        </p:txBody>
      </p:sp>
      <p:sp>
        <p:nvSpPr>
          <p:cNvPr id="227" name="Google Shape;227;p39"/>
          <p:cNvSpPr txBox="1"/>
          <p:nvPr>
            <p:ph idx="1" type="body"/>
          </p:nvPr>
        </p:nvSpPr>
        <p:spPr>
          <a:xfrm>
            <a:off x="725557" y="1510749"/>
            <a:ext cx="10628243" cy="4740964"/>
          </a:xfrm>
          <a:prstGeom prst="rect">
            <a:avLst/>
          </a:prstGeom>
          <a:noFill/>
          <a:ln>
            <a:noFill/>
          </a:ln>
        </p:spPr>
        <p:txBody>
          <a:bodyPr anchorCtr="0" anchor="t" bIns="45700" lIns="91425" spcFirstLastPara="1" rIns="91425" wrap="square" tIns="45700">
            <a:normAutofit lnSpcReduction="10000"/>
          </a:bodyPr>
          <a:lstStyle/>
          <a:p>
            <a:pPr indent="-342900" lvl="0" marL="457200" rtl="0" algn="just">
              <a:lnSpc>
                <a:spcPct val="90000"/>
              </a:lnSpc>
              <a:spcBef>
                <a:spcPts val="1000"/>
              </a:spcBef>
              <a:spcAft>
                <a:spcPts val="0"/>
              </a:spcAft>
              <a:buSzPts val="1800"/>
              <a:buChar char="•"/>
            </a:pPr>
            <a:r>
              <a:rPr lang="en-GB"/>
              <a:t>Result of childhood and early adolescence experiences (e.g. rejection, neglect, overprotection)</a:t>
            </a:r>
            <a:endParaRPr/>
          </a:p>
          <a:p>
            <a:pPr indent="-342900" lvl="0" marL="457200" rtl="0" algn="just">
              <a:lnSpc>
                <a:spcPct val="90000"/>
              </a:lnSpc>
              <a:spcBef>
                <a:spcPts val="1000"/>
              </a:spcBef>
              <a:spcAft>
                <a:spcPts val="0"/>
              </a:spcAft>
              <a:buSzPts val="1800"/>
              <a:buChar char="•"/>
            </a:pPr>
            <a:r>
              <a:rPr lang="en-GB"/>
              <a:t>Traumatic events and experiences, temperament, and identification with significant people also have an impact</a:t>
            </a:r>
            <a:endParaRPr/>
          </a:p>
          <a:p>
            <a:pPr indent="-342900" lvl="0" marL="457200" rtl="0" algn="just">
              <a:lnSpc>
                <a:spcPct val="90000"/>
              </a:lnSpc>
              <a:spcBef>
                <a:spcPts val="1000"/>
              </a:spcBef>
              <a:spcAft>
                <a:spcPts val="0"/>
              </a:spcAft>
              <a:buSzPts val="1800"/>
              <a:buChar char="•"/>
            </a:pPr>
            <a:r>
              <a:rPr lang="en-GB"/>
              <a:t>Thinking patterns are influenced not only by family, but also by friends, school, and community</a:t>
            </a:r>
            <a:endParaRPr/>
          </a:p>
          <a:p>
            <a:pPr indent="-342900" lvl="0" marL="457200" rtl="0" algn="just">
              <a:lnSpc>
                <a:spcPct val="90000"/>
              </a:lnSpc>
              <a:spcBef>
                <a:spcPts val="1000"/>
              </a:spcBef>
              <a:spcAft>
                <a:spcPts val="0"/>
              </a:spcAft>
              <a:buSzPts val="1800"/>
              <a:buChar char="•"/>
            </a:pPr>
            <a:r>
              <a:rPr lang="en-GB"/>
              <a:t>Maladaptive Schemas function like filters that distort perception of social interactions</a:t>
            </a:r>
            <a:endParaRPr/>
          </a:p>
          <a:p>
            <a:pPr indent="-342900" lvl="0" marL="457200" rtl="0" algn="just">
              <a:lnSpc>
                <a:spcPct val="90000"/>
              </a:lnSpc>
              <a:spcBef>
                <a:spcPts val="1000"/>
              </a:spcBef>
              <a:spcAft>
                <a:spcPts val="0"/>
              </a:spcAft>
              <a:buSzPts val="1800"/>
              <a:buChar char="•"/>
            </a:pPr>
            <a:r>
              <a:rPr lang="en-GB"/>
              <a:t>These patterns can be triggered in adulthood by events that remind us of these childhood traumas, causing intense emotions such as sadness, shame, fear, or anger</a:t>
            </a:r>
            <a:endParaRPr/>
          </a:p>
        </p:txBody>
      </p:sp>
      <p:sp>
        <p:nvSpPr>
          <p:cNvPr id="228" name="Google Shape;228;p39"/>
          <p:cNvSpPr/>
          <p:nvPr/>
        </p:nvSpPr>
        <p:spPr>
          <a:xfrm>
            <a:off x="1438676" y="6097823"/>
            <a:ext cx="7415658"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Calibri"/>
                <a:ea typeface="Calibri"/>
                <a:cs typeface="Calibri"/>
                <a:sym typeface="Calibri"/>
              </a:rPr>
              <a:t>Sources: Beck (1967); Young (1999, 2003); Ahmadpanah et al. (2017); Bär et al. (2023); Sfeir et al. (2025).</a:t>
            </a:r>
            <a:endParaRPr b="0" i="0" sz="1600" u="none" cap="none" strike="noStrike">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BE4D4">
            <a:alpha val="45098"/>
          </a:srgbClr>
        </a:solidFill>
      </p:bgPr>
    </p:bg>
    <p:spTree>
      <p:nvGrpSpPr>
        <p:cNvPr id="97" name="Shape 97"/>
        <p:cNvGrpSpPr/>
        <p:nvPr/>
      </p:nvGrpSpPr>
      <p:grpSpPr>
        <a:xfrm>
          <a:off x="0" y="0"/>
          <a:ext cx="0" cy="0"/>
          <a:chOff x="0" y="0"/>
          <a:chExt cx="0" cy="0"/>
        </a:xfrm>
      </p:grpSpPr>
      <p:sp>
        <p:nvSpPr>
          <p:cNvPr id="98" name="Google Shape;98;p17"/>
          <p:cNvSpPr txBox="1"/>
          <p:nvPr>
            <p:ph type="title"/>
          </p:nvPr>
        </p:nvSpPr>
        <p:spPr>
          <a:xfrm>
            <a:off x="833283" y="186729"/>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b="1" lang="en-GB" sz="3600"/>
              <a:t>The Purpose of the Guide</a:t>
            </a:r>
            <a:br>
              <a:rPr lang="en-GB" sz="4000"/>
            </a:br>
            <a:r>
              <a:rPr lang="en-GB" sz="4000"/>
              <a:t> </a:t>
            </a:r>
            <a:endParaRPr b="1" sz="4000"/>
          </a:p>
        </p:txBody>
      </p:sp>
      <p:sp>
        <p:nvSpPr>
          <p:cNvPr id="99" name="Google Shape;99;p17"/>
          <p:cNvSpPr txBox="1"/>
          <p:nvPr>
            <p:ph idx="1" type="body"/>
          </p:nvPr>
        </p:nvSpPr>
        <p:spPr>
          <a:xfrm>
            <a:off x="245275" y="981350"/>
            <a:ext cx="11691616" cy="3907030"/>
          </a:xfrm>
          <a:prstGeom prst="rect">
            <a:avLst/>
          </a:prstGeom>
          <a:noFill/>
          <a:ln>
            <a:noFill/>
          </a:ln>
        </p:spPr>
        <p:txBody>
          <a:bodyPr anchorCtr="0" anchor="t" bIns="45700" lIns="91425" spcFirstLastPara="1" rIns="91425" wrap="square" tIns="45700">
            <a:noAutofit/>
          </a:bodyPr>
          <a:lstStyle/>
          <a:p>
            <a:pPr indent="0" lvl="0" marL="114300" rtl="0" algn="l">
              <a:lnSpc>
                <a:spcPct val="90000"/>
              </a:lnSpc>
              <a:spcBef>
                <a:spcPts val="1000"/>
              </a:spcBef>
              <a:spcAft>
                <a:spcPts val="0"/>
              </a:spcAft>
              <a:buSzPts val="1800"/>
              <a:buNone/>
            </a:pPr>
            <a:r>
              <a:rPr b="1" lang="en-GB" sz="2500"/>
              <a:t>Addressing a Critical Challenge</a:t>
            </a:r>
            <a:endParaRPr/>
          </a:p>
          <a:p>
            <a:pPr indent="0" lvl="0" marL="114300" rtl="0" algn="l">
              <a:lnSpc>
                <a:spcPct val="90000"/>
              </a:lnSpc>
              <a:spcBef>
                <a:spcPts val="1000"/>
              </a:spcBef>
              <a:spcAft>
                <a:spcPts val="0"/>
              </a:spcAft>
              <a:buSzPts val="1800"/>
              <a:buNone/>
            </a:pPr>
            <a:r>
              <a:rPr lang="en-GB" sz="2500"/>
              <a:t>Social isolation is a pervasive public health issue with significant impacts on </a:t>
            </a:r>
            <a:r>
              <a:rPr b="1" lang="en-GB" sz="2500"/>
              <a:t>well-being, productivity, and community cohesion.</a:t>
            </a:r>
            <a:endParaRPr/>
          </a:p>
          <a:p>
            <a:pPr indent="-228600" lvl="0" marL="457200" rtl="0" algn="l">
              <a:lnSpc>
                <a:spcPct val="90000"/>
              </a:lnSpc>
              <a:spcBef>
                <a:spcPts val="1000"/>
              </a:spcBef>
              <a:spcAft>
                <a:spcPts val="0"/>
              </a:spcAft>
              <a:buClr>
                <a:schemeClr val="dk1"/>
              </a:buClr>
              <a:buSzPts val="1800"/>
              <a:buNone/>
            </a:pPr>
            <a:r>
              <a:t/>
            </a:r>
            <a:endParaRPr sz="2500"/>
          </a:p>
          <a:p>
            <a:pPr indent="0" lvl="0" marL="114300" rtl="0" algn="l">
              <a:lnSpc>
                <a:spcPct val="90000"/>
              </a:lnSpc>
              <a:spcBef>
                <a:spcPts val="1000"/>
              </a:spcBef>
              <a:spcAft>
                <a:spcPts val="0"/>
              </a:spcAft>
              <a:buSzPts val="1800"/>
              <a:buNone/>
            </a:pPr>
            <a:r>
              <a:rPr lang="en-GB" sz="2500"/>
              <a:t>This guide provides a structured framework to:</a:t>
            </a:r>
            <a:endParaRPr/>
          </a:p>
          <a:p>
            <a:pPr indent="-342900" lvl="0" marL="457200" rtl="0" algn="l">
              <a:lnSpc>
                <a:spcPct val="90000"/>
              </a:lnSpc>
              <a:spcBef>
                <a:spcPts val="1000"/>
              </a:spcBef>
              <a:spcAft>
                <a:spcPts val="0"/>
              </a:spcAft>
              <a:buClr>
                <a:schemeClr val="dk1"/>
              </a:buClr>
              <a:buSzPts val="1800"/>
              <a:buChar char="•"/>
            </a:pPr>
            <a:r>
              <a:rPr b="1" lang="en-GB" sz="2500"/>
              <a:t>Understand</a:t>
            </a:r>
            <a:r>
              <a:rPr lang="en-GB" sz="2500"/>
              <a:t> the deep-rooted psychological patterns of social isolation.</a:t>
            </a:r>
            <a:endParaRPr/>
          </a:p>
          <a:p>
            <a:pPr indent="-342900" lvl="0" marL="457200" rtl="0" algn="l">
              <a:lnSpc>
                <a:spcPct val="90000"/>
              </a:lnSpc>
              <a:spcBef>
                <a:spcPts val="1000"/>
              </a:spcBef>
              <a:spcAft>
                <a:spcPts val="0"/>
              </a:spcAft>
              <a:buClr>
                <a:schemeClr val="dk1"/>
              </a:buClr>
              <a:buSzPts val="1800"/>
              <a:buChar char="•"/>
            </a:pPr>
            <a:r>
              <a:rPr b="1" lang="en-GB" sz="2500"/>
              <a:t>Recognise</a:t>
            </a:r>
            <a:r>
              <a:rPr lang="en-GB" sz="2500"/>
              <a:t> the signs and symptoms in various settings.</a:t>
            </a:r>
            <a:endParaRPr/>
          </a:p>
          <a:p>
            <a:pPr indent="-342900" lvl="0" marL="457200" rtl="0" algn="l">
              <a:lnSpc>
                <a:spcPct val="90000"/>
              </a:lnSpc>
              <a:spcBef>
                <a:spcPts val="1000"/>
              </a:spcBef>
              <a:spcAft>
                <a:spcPts val="0"/>
              </a:spcAft>
              <a:buClr>
                <a:schemeClr val="dk1"/>
              </a:buClr>
              <a:buSzPts val="1800"/>
              <a:buChar char="•"/>
            </a:pPr>
            <a:r>
              <a:rPr b="1" lang="en-GB" sz="2500"/>
              <a:t>Implement</a:t>
            </a:r>
            <a:r>
              <a:rPr lang="en-GB" sz="2500"/>
              <a:t> practical strategies to foster inclusion and connection.</a:t>
            </a:r>
            <a:endParaRPr/>
          </a:p>
          <a:p>
            <a:pPr indent="-342900" lvl="0" marL="457200" rtl="0" algn="l">
              <a:lnSpc>
                <a:spcPct val="90000"/>
              </a:lnSpc>
              <a:spcBef>
                <a:spcPts val="1000"/>
              </a:spcBef>
              <a:spcAft>
                <a:spcPts val="0"/>
              </a:spcAft>
              <a:buClr>
                <a:schemeClr val="dk1"/>
              </a:buClr>
              <a:buSzPts val="1800"/>
              <a:buChar char="•"/>
            </a:pPr>
            <a:r>
              <a:rPr b="1" lang="en-GB" sz="2500"/>
              <a:t>Purpose:</a:t>
            </a:r>
            <a:r>
              <a:rPr lang="en-GB" sz="2500"/>
              <a:t> To equip professionals with evidence-based knowledge and tools to combat social isolation effectively.</a:t>
            </a:r>
            <a:endParaRPr/>
          </a:p>
          <a:p>
            <a:pPr indent="0" lvl="0" marL="114300" rtl="0" algn="l">
              <a:lnSpc>
                <a:spcPct val="150000"/>
              </a:lnSpc>
              <a:spcBef>
                <a:spcPts val="1000"/>
              </a:spcBef>
              <a:spcAft>
                <a:spcPts val="0"/>
              </a:spcAft>
              <a:buSzPts val="1800"/>
              <a:buNone/>
            </a:pPr>
            <a:br>
              <a:rPr lang="en-GB" sz="2000"/>
            </a:br>
            <a:br>
              <a:rPr lang="en-GB" sz="2000"/>
            </a:br>
            <a:endParaRPr sz="20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4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lang="en-GB"/>
              <a:t>Ostracism &amp; exclusion</a:t>
            </a:r>
            <a:endParaRPr/>
          </a:p>
        </p:txBody>
      </p:sp>
      <p:sp>
        <p:nvSpPr>
          <p:cNvPr id="234" name="Google Shape;234;p40"/>
          <p:cNvSpPr txBox="1"/>
          <p:nvPr>
            <p:ph idx="1" type="body"/>
          </p:nvPr>
        </p:nvSpPr>
        <p:spPr>
          <a:xfrm>
            <a:off x="838200" y="1461832"/>
            <a:ext cx="10515600" cy="4351338"/>
          </a:xfrm>
          <a:prstGeom prst="rect">
            <a:avLst/>
          </a:prstGeom>
          <a:noFill/>
          <a:ln>
            <a:noFill/>
          </a:ln>
        </p:spPr>
        <p:txBody>
          <a:bodyPr anchorCtr="0" anchor="t" bIns="45700" lIns="91425" spcFirstLastPara="1" rIns="91425" wrap="square" tIns="45700">
            <a:normAutofit fontScale="92500" lnSpcReduction="10000"/>
          </a:bodyPr>
          <a:lstStyle/>
          <a:p>
            <a:pPr indent="-342900" lvl="0" marL="457200" rtl="0" algn="l">
              <a:lnSpc>
                <a:spcPct val="90000"/>
              </a:lnSpc>
              <a:spcBef>
                <a:spcPts val="1000"/>
              </a:spcBef>
              <a:spcAft>
                <a:spcPts val="0"/>
              </a:spcAft>
              <a:buClr>
                <a:schemeClr val="dk1"/>
              </a:buClr>
              <a:buSzPct val="69498"/>
              <a:buChar char="•"/>
            </a:pPr>
            <a:r>
              <a:rPr b="1" lang="en-GB"/>
              <a:t>Ostracism</a:t>
            </a:r>
            <a:r>
              <a:rPr lang="en-GB"/>
              <a:t> means being ignored, excluded, or rejected by others — a deeply painful social experience </a:t>
            </a:r>
            <a:endParaRPr/>
          </a:p>
          <a:p>
            <a:pPr indent="-342900" lvl="0" marL="457200" rtl="0" algn="l">
              <a:lnSpc>
                <a:spcPct val="90000"/>
              </a:lnSpc>
              <a:spcBef>
                <a:spcPts val="1000"/>
              </a:spcBef>
              <a:spcAft>
                <a:spcPts val="0"/>
              </a:spcAft>
              <a:buClr>
                <a:schemeClr val="dk1"/>
              </a:buClr>
              <a:buSzPct val="69498"/>
              <a:buChar char="•"/>
            </a:pPr>
            <a:r>
              <a:rPr lang="en-GB"/>
              <a:t>Threatens </a:t>
            </a:r>
            <a:r>
              <a:rPr b="1" lang="en-GB"/>
              <a:t>four basic psychological needs</a:t>
            </a:r>
            <a:r>
              <a:rPr lang="en-GB"/>
              <a:t>:</a:t>
            </a:r>
            <a:endParaRPr/>
          </a:p>
          <a:p>
            <a:pPr indent="0" lvl="0" marL="114300" rtl="0" algn="l">
              <a:lnSpc>
                <a:spcPct val="90000"/>
              </a:lnSpc>
              <a:spcBef>
                <a:spcPts val="1000"/>
              </a:spcBef>
              <a:spcAft>
                <a:spcPts val="0"/>
              </a:spcAft>
              <a:buSzPct val="69498"/>
              <a:buNone/>
            </a:pPr>
            <a:r>
              <a:rPr lang="en-GB"/>
              <a:t>Belonging, Control, Self-esteem, Meaningful existence</a:t>
            </a:r>
            <a:endParaRPr/>
          </a:p>
          <a:p>
            <a:pPr indent="-342900" lvl="0" marL="457200" rtl="0" algn="l">
              <a:lnSpc>
                <a:spcPct val="90000"/>
              </a:lnSpc>
              <a:spcBef>
                <a:spcPts val="1000"/>
              </a:spcBef>
              <a:spcAft>
                <a:spcPts val="0"/>
              </a:spcAft>
              <a:buClr>
                <a:schemeClr val="dk1"/>
              </a:buClr>
              <a:buSzPct val="69498"/>
              <a:buChar char="•"/>
            </a:pPr>
            <a:r>
              <a:rPr b="1" lang="en-GB"/>
              <a:t>Short-term ostracism </a:t>
            </a:r>
            <a:r>
              <a:rPr lang="en-GB"/>
              <a:t>causes immediate emotional pain and distress</a:t>
            </a:r>
            <a:endParaRPr/>
          </a:p>
          <a:p>
            <a:pPr indent="-342900" lvl="0" marL="457200" rtl="0" algn="l">
              <a:lnSpc>
                <a:spcPct val="90000"/>
              </a:lnSpc>
              <a:spcBef>
                <a:spcPts val="1000"/>
              </a:spcBef>
              <a:spcAft>
                <a:spcPts val="0"/>
              </a:spcAft>
              <a:buClr>
                <a:schemeClr val="dk1"/>
              </a:buClr>
              <a:buSzPct val="69498"/>
              <a:buChar char="•"/>
            </a:pPr>
            <a:r>
              <a:rPr b="1" lang="en-GB"/>
              <a:t>Chronic ostracism </a:t>
            </a:r>
            <a:r>
              <a:rPr lang="en-GB"/>
              <a:t>leads to depression, helplessness, and feelings of worthlessness</a:t>
            </a:r>
            <a:endParaRPr/>
          </a:p>
          <a:p>
            <a:pPr indent="-342900" lvl="0" marL="457200" rtl="0" algn="l">
              <a:lnSpc>
                <a:spcPct val="90000"/>
              </a:lnSpc>
              <a:spcBef>
                <a:spcPts val="1000"/>
              </a:spcBef>
              <a:spcAft>
                <a:spcPts val="0"/>
              </a:spcAft>
              <a:buClr>
                <a:schemeClr val="dk1"/>
              </a:buClr>
              <a:buSzPct val="69498"/>
              <a:buChar char="•"/>
            </a:pPr>
            <a:r>
              <a:rPr lang="en-GB"/>
              <a:t>People respond in different ways:</a:t>
            </a:r>
            <a:endParaRPr/>
          </a:p>
          <a:p>
            <a:pPr indent="0" lvl="0" marL="114300" rtl="0" algn="l">
              <a:lnSpc>
                <a:spcPct val="90000"/>
              </a:lnSpc>
              <a:spcBef>
                <a:spcPts val="1000"/>
              </a:spcBef>
              <a:spcAft>
                <a:spcPts val="0"/>
              </a:spcAft>
              <a:buSzPct val="69498"/>
              <a:buNone/>
            </a:pPr>
            <a:r>
              <a:rPr lang="en-GB"/>
              <a:t>Prosocial (trying to please), Antisocial (anger/aggression), or Withdrawal (isolation)</a:t>
            </a:r>
            <a:endParaRPr/>
          </a:p>
        </p:txBody>
      </p:sp>
      <p:sp>
        <p:nvSpPr>
          <p:cNvPr id="235" name="Google Shape;235;p40"/>
          <p:cNvSpPr/>
          <p:nvPr/>
        </p:nvSpPr>
        <p:spPr>
          <a:xfrm>
            <a:off x="1348363" y="5625024"/>
            <a:ext cx="10583991"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Calibri"/>
                <a:ea typeface="Calibri"/>
                <a:cs typeface="Calibri"/>
                <a:sym typeface="Calibri"/>
              </a:rPr>
              <a:t>Sources: Williams (2007, 2009); Eisenberger et al. (2003); Rudert &amp; Greifeneder (2016); Williams &amp; Nida (2022); Chen et al. (2025); Kip et al. (2025); Steele et al. (2014).</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lang="en-GB"/>
              <a:t>Social Isolation vs Social Death</a:t>
            </a:r>
            <a:endParaRPr/>
          </a:p>
        </p:txBody>
      </p:sp>
      <p:sp>
        <p:nvSpPr>
          <p:cNvPr id="241" name="Google Shape;241;p24"/>
          <p:cNvSpPr txBox="1"/>
          <p:nvPr>
            <p:ph idx="1" type="body"/>
          </p:nvPr>
        </p:nvSpPr>
        <p:spPr>
          <a:xfrm>
            <a:off x="838200" y="1690688"/>
            <a:ext cx="10515600" cy="4405312"/>
          </a:xfrm>
          <a:prstGeom prst="rect">
            <a:avLst/>
          </a:prstGeom>
          <a:noFill/>
          <a:ln>
            <a:noFill/>
          </a:ln>
        </p:spPr>
        <p:txBody>
          <a:bodyPr anchorCtr="0" anchor="t" bIns="45700" lIns="91425" spcFirstLastPara="1" rIns="91425" wrap="square" tIns="45700">
            <a:normAutofit fontScale="92500" lnSpcReduction="20000"/>
          </a:bodyPr>
          <a:lstStyle/>
          <a:p>
            <a:pPr indent="-342900" lvl="0" marL="457200" rtl="0" algn="l">
              <a:lnSpc>
                <a:spcPct val="90000"/>
              </a:lnSpc>
              <a:spcBef>
                <a:spcPts val="1000"/>
              </a:spcBef>
              <a:spcAft>
                <a:spcPts val="0"/>
              </a:spcAft>
              <a:buClr>
                <a:schemeClr val="dk1"/>
              </a:buClr>
              <a:buSzPct val="69498"/>
              <a:buChar char="•"/>
            </a:pPr>
            <a:r>
              <a:rPr b="1" lang="en-GB"/>
              <a:t>Social Isolation </a:t>
            </a:r>
            <a:r>
              <a:rPr lang="en-GB"/>
              <a:t>→ </a:t>
            </a:r>
            <a:r>
              <a:rPr b="1" lang="en-GB"/>
              <a:t>lack of meaningful social connections and interactions</a:t>
            </a:r>
            <a:r>
              <a:rPr lang="en-GB"/>
              <a:t>; may lead to loneliness, depression, and poor health</a:t>
            </a:r>
            <a:endParaRPr/>
          </a:p>
          <a:p>
            <a:pPr indent="-342900" lvl="0" marL="457200" rtl="0" algn="l">
              <a:lnSpc>
                <a:spcPct val="90000"/>
              </a:lnSpc>
              <a:spcBef>
                <a:spcPts val="1000"/>
              </a:spcBef>
              <a:spcAft>
                <a:spcPts val="0"/>
              </a:spcAft>
              <a:buClr>
                <a:schemeClr val="dk1"/>
              </a:buClr>
              <a:buSzPct val="69498"/>
              <a:buChar char="•"/>
            </a:pPr>
            <a:r>
              <a:rPr b="1" lang="en-GB"/>
              <a:t>Social Death </a:t>
            </a:r>
            <a:r>
              <a:rPr lang="en-GB"/>
              <a:t>→ a state where a person </a:t>
            </a:r>
            <a:r>
              <a:rPr b="1" lang="en-GB"/>
              <a:t>loses social identity</a:t>
            </a:r>
            <a:r>
              <a:rPr lang="en-GB"/>
              <a:t>, roles, and connection due to exclusion, neglect, illness, ageing, or being pushed aside by society</a:t>
            </a:r>
            <a:endParaRPr/>
          </a:p>
          <a:p>
            <a:pPr indent="-342900" lvl="0" marL="457200" rtl="0" algn="l">
              <a:lnSpc>
                <a:spcPct val="90000"/>
              </a:lnSpc>
              <a:spcBef>
                <a:spcPts val="1000"/>
              </a:spcBef>
              <a:spcAft>
                <a:spcPts val="0"/>
              </a:spcAft>
              <a:buClr>
                <a:schemeClr val="dk1"/>
              </a:buClr>
              <a:buSzPct val="69498"/>
              <a:buChar char="•"/>
            </a:pPr>
            <a:r>
              <a:rPr lang="en-GB"/>
              <a:t>Both states threaten belonging, identity, and dignity, but isolation can often be reversed through reconnection and support</a:t>
            </a:r>
            <a:endParaRPr/>
          </a:p>
          <a:p>
            <a:pPr indent="-342900" lvl="0" marL="457200" rtl="0" algn="l">
              <a:lnSpc>
                <a:spcPct val="90000"/>
              </a:lnSpc>
              <a:spcBef>
                <a:spcPts val="1000"/>
              </a:spcBef>
              <a:spcAft>
                <a:spcPts val="0"/>
              </a:spcAft>
              <a:buClr>
                <a:schemeClr val="dk1"/>
              </a:buClr>
              <a:buSzPct val="69498"/>
              <a:buChar char="•"/>
            </a:pPr>
            <a:r>
              <a:rPr lang="en-GB"/>
              <a:t>Addressing both:</a:t>
            </a:r>
            <a:endParaRPr/>
          </a:p>
          <a:p>
            <a:pPr indent="0" lvl="1" marL="571500" rtl="0" algn="l">
              <a:lnSpc>
                <a:spcPct val="90000"/>
              </a:lnSpc>
              <a:spcBef>
                <a:spcPts val="1000"/>
              </a:spcBef>
              <a:spcAft>
                <a:spcPts val="0"/>
              </a:spcAft>
              <a:buSzPct val="81081"/>
              <a:buNone/>
            </a:pPr>
            <a:r>
              <a:rPr lang="en-GB"/>
              <a:t>– Rebuild social identity (for social death)</a:t>
            </a:r>
            <a:endParaRPr/>
          </a:p>
          <a:p>
            <a:pPr indent="0" lvl="1" marL="571500" rtl="0" algn="l">
              <a:lnSpc>
                <a:spcPct val="90000"/>
              </a:lnSpc>
              <a:spcBef>
                <a:spcPts val="1000"/>
              </a:spcBef>
              <a:spcAft>
                <a:spcPts val="0"/>
              </a:spcAft>
              <a:buSzPct val="81081"/>
              <a:buNone/>
            </a:pPr>
            <a:r>
              <a:rPr lang="en-GB"/>
              <a:t>– Strengthen social networks (for isolation)</a:t>
            </a:r>
            <a:endParaRPr/>
          </a:p>
          <a:p>
            <a:pPr indent="-271462" lvl="1" marL="446088" rtl="0" algn="l">
              <a:lnSpc>
                <a:spcPct val="90000"/>
              </a:lnSpc>
              <a:spcBef>
                <a:spcPts val="1000"/>
              </a:spcBef>
              <a:spcAft>
                <a:spcPts val="0"/>
              </a:spcAft>
              <a:buSzPct val="51891"/>
              <a:buChar char="•"/>
            </a:pPr>
            <a:r>
              <a:rPr lang="en-GB"/>
              <a:t> </a:t>
            </a:r>
            <a:r>
              <a:rPr lang="en-GB" sz="3000"/>
              <a:t>Introversion is not isolation — it’s a personality trait involving a preference for solitude without emotional distress</a:t>
            </a:r>
            <a:endParaRPr sz="3000"/>
          </a:p>
        </p:txBody>
      </p:sp>
      <p:sp>
        <p:nvSpPr>
          <p:cNvPr id="242" name="Google Shape;242;p24"/>
          <p:cNvSpPr/>
          <p:nvPr/>
        </p:nvSpPr>
        <p:spPr>
          <a:xfrm>
            <a:off x="4165058" y="6073421"/>
            <a:ext cx="5121915"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Calibri"/>
                <a:ea typeface="Calibri"/>
                <a:cs typeface="Calibri"/>
                <a:sym typeface="Calibri"/>
              </a:rPr>
              <a:t>Sources: Cain (2012); Cacioppo, et al (2018); Kralova (2015)</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lang="en-GB"/>
              <a:t>Signs of Social Isolation at Work</a:t>
            </a:r>
            <a:endParaRPr b="1"/>
          </a:p>
        </p:txBody>
      </p:sp>
      <p:sp>
        <p:nvSpPr>
          <p:cNvPr id="248" name="Google Shape;248;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10000"/>
          </a:bodyPr>
          <a:lstStyle/>
          <a:p>
            <a:pPr indent="-342900" lvl="0" marL="457200" rtl="0" algn="l">
              <a:lnSpc>
                <a:spcPct val="90000"/>
              </a:lnSpc>
              <a:spcBef>
                <a:spcPts val="1000"/>
              </a:spcBef>
              <a:spcAft>
                <a:spcPts val="0"/>
              </a:spcAft>
              <a:buClr>
                <a:schemeClr val="dk1"/>
              </a:buClr>
              <a:buSzPts val="1800"/>
              <a:buChar char="•"/>
            </a:pPr>
            <a:r>
              <a:rPr b="1" lang="en-GB"/>
              <a:t>Declining performance and productivity </a:t>
            </a:r>
            <a:r>
              <a:rPr lang="en-GB"/>
              <a:t>– noticeable drop in work quality, more errors, or missed deadlines</a:t>
            </a:r>
            <a:endParaRPr/>
          </a:p>
          <a:p>
            <a:pPr indent="-342900" lvl="0" marL="457200" rtl="0" algn="l">
              <a:lnSpc>
                <a:spcPct val="90000"/>
              </a:lnSpc>
              <a:spcBef>
                <a:spcPts val="1000"/>
              </a:spcBef>
              <a:spcAft>
                <a:spcPts val="0"/>
              </a:spcAft>
              <a:buClr>
                <a:schemeClr val="dk1"/>
              </a:buClr>
              <a:buSzPts val="1800"/>
              <a:buChar char="•"/>
            </a:pPr>
            <a:r>
              <a:rPr b="1" lang="en-GB"/>
              <a:t>Loss of engagement </a:t>
            </a:r>
            <a:r>
              <a:rPr lang="en-GB"/>
              <a:t>– reduced participation in meetings, decisions, or learning opportunities</a:t>
            </a:r>
            <a:endParaRPr/>
          </a:p>
          <a:p>
            <a:pPr indent="-342900" lvl="0" marL="457200" rtl="0" algn="l">
              <a:lnSpc>
                <a:spcPct val="90000"/>
              </a:lnSpc>
              <a:spcBef>
                <a:spcPts val="1000"/>
              </a:spcBef>
              <a:spcAft>
                <a:spcPts val="0"/>
              </a:spcAft>
              <a:buClr>
                <a:schemeClr val="dk1"/>
              </a:buClr>
              <a:buSzPts val="1800"/>
              <a:buChar char="•"/>
            </a:pPr>
            <a:r>
              <a:rPr b="1" lang="en-GB"/>
              <a:t>Withdrawal from social interaction </a:t>
            </a:r>
            <a:r>
              <a:rPr lang="en-GB"/>
              <a:t>– avoiding teamwork, skipping social events, or preferring to work alone</a:t>
            </a:r>
            <a:endParaRPr/>
          </a:p>
          <a:p>
            <a:pPr indent="-342900" lvl="0" marL="457200" rtl="0" algn="l">
              <a:lnSpc>
                <a:spcPct val="90000"/>
              </a:lnSpc>
              <a:spcBef>
                <a:spcPts val="1000"/>
              </a:spcBef>
              <a:spcAft>
                <a:spcPts val="0"/>
              </a:spcAft>
              <a:buClr>
                <a:schemeClr val="dk1"/>
              </a:buClr>
              <a:buSzPts val="1800"/>
              <a:buChar char="•"/>
            </a:pPr>
            <a:r>
              <a:rPr b="1" lang="en-GB"/>
              <a:t>Changes in routine or behavior </a:t>
            </a:r>
            <a:r>
              <a:rPr lang="en-GB"/>
              <a:t>– arriving late, leaving early, or showing reduced motivation</a:t>
            </a:r>
            <a:endParaRPr/>
          </a:p>
          <a:p>
            <a:pPr indent="-342900" lvl="0" marL="457200" rtl="0" algn="l">
              <a:lnSpc>
                <a:spcPct val="90000"/>
              </a:lnSpc>
              <a:spcBef>
                <a:spcPts val="1000"/>
              </a:spcBef>
              <a:spcAft>
                <a:spcPts val="0"/>
              </a:spcAft>
              <a:buClr>
                <a:schemeClr val="dk1"/>
              </a:buClr>
              <a:buSzPts val="1800"/>
              <a:buChar char="•"/>
            </a:pPr>
            <a:r>
              <a:rPr b="1" lang="en-GB"/>
              <a:t>Negative mood and physical strain </a:t>
            </a:r>
            <a:r>
              <a:rPr lang="en-GB"/>
              <a:t>– irritability, pessimism, fatigue, or recurring health complaints</a:t>
            </a:r>
            <a:endParaRPr/>
          </a:p>
        </p:txBody>
      </p:sp>
      <p:sp>
        <p:nvSpPr>
          <p:cNvPr id="249" name="Google Shape;249;p25"/>
          <p:cNvSpPr/>
          <p:nvPr/>
        </p:nvSpPr>
        <p:spPr>
          <a:xfrm>
            <a:off x="1382525" y="6007686"/>
            <a:ext cx="7705032"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GB" sz="1600" u="none" cap="none" strike="noStrike">
                <a:solidFill>
                  <a:srgbClr val="000000"/>
                </a:solidFill>
                <a:latin typeface="Calibri"/>
                <a:ea typeface="Calibri"/>
                <a:cs typeface="Calibri"/>
                <a:sym typeface="Calibri"/>
              </a:rPr>
              <a:t>Sources: Jenkins (n.d.); Cacioppo &amp; Cacioppo (2018); Healthline (2023); National Institute on Aging (2023).</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b="1" lang="en-GB" sz="4000"/>
              <a:t>Key Takeaways</a:t>
            </a:r>
            <a:endParaRPr/>
          </a:p>
        </p:txBody>
      </p:sp>
      <p:sp>
        <p:nvSpPr>
          <p:cNvPr id="255" name="Google Shape;255;p2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70000" lnSpcReduction="20000"/>
          </a:bodyPr>
          <a:lstStyle/>
          <a:p>
            <a:pPr indent="-342900" lvl="0" marL="457200" rtl="0" algn="l">
              <a:lnSpc>
                <a:spcPct val="150000"/>
              </a:lnSpc>
              <a:spcBef>
                <a:spcPts val="1000"/>
              </a:spcBef>
              <a:spcAft>
                <a:spcPts val="0"/>
              </a:spcAft>
              <a:buSzPct val="80357"/>
              <a:buChar char="•"/>
            </a:pPr>
            <a:r>
              <a:rPr b="1" lang="en-GB" sz="3200"/>
              <a:t>Being ignored or excluded is painful </a:t>
            </a:r>
            <a:r>
              <a:rPr lang="en-GB" sz="3200"/>
              <a:t>— it threatens belonging, control, and self-esteem</a:t>
            </a:r>
            <a:endParaRPr/>
          </a:p>
          <a:p>
            <a:pPr indent="-342900" lvl="0" marL="457200" rtl="0" algn="l">
              <a:lnSpc>
                <a:spcPct val="150000"/>
              </a:lnSpc>
              <a:spcBef>
                <a:spcPts val="1000"/>
              </a:spcBef>
              <a:spcAft>
                <a:spcPts val="0"/>
              </a:spcAft>
              <a:buSzPct val="80357"/>
              <a:buChar char="•"/>
            </a:pPr>
            <a:r>
              <a:rPr b="1" lang="en-GB" sz="3200"/>
              <a:t>Early recognition prevents harm </a:t>
            </a:r>
            <a:r>
              <a:rPr lang="en-GB" sz="3200"/>
              <a:t>— awareness helps break patterns of disconnection</a:t>
            </a:r>
            <a:endParaRPr/>
          </a:p>
          <a:p>
            <a:pPr indent="-342900" lvl="0" marL="457200" rtl="0" algn="l">
              <a:lnSpc>
                <a:spcPct val="150000"/>
              </a:lnSpc>
              <a:spcBef>
                <a:spcPts val="1000"/>
              </a:spcBef>
              <a:spcAft>
                <a:spcPts val="0"/>
              </a:spcAft>
              <a:buSzPct val="80357"/>
              <a:buChar char="•"/>
            </a:pPr>
            <a:r>
              <a:rPr b="1" lang="en-GB" sz="3200"/>
              <a:t>Recognize schema </a:t>
            </a:r>
            <a:r>
              <a:rPr lang="en-GB" sz="3200"/>
              <a:t>- driven thoughts and how they shape emotions and behaviour</a:t>
            </a:r>
            <a:endParaRPr sz="3200"/>
          </a:p>
          <a:p>
            <a:pPr indent="-342900" lvl="0" marL="457200" rtl="0" algn="l">
              <a:lnSpc>
                <a:spcPct val="150000"/>
              </a:lnSpc>
              <a:spcBef>
                <a:spcPts val="1000"/>
              </a:spcBef>
              <a:spcAft>
                <a:spcPts val="0"/>
              </a:spcAft>
              <a:buSzPct val="80357"/>
              <a:buChar char="•"/>
            </a:pPr>
            <a:r>
              <a:rPr b="1" lang="en-GB" sz="3200"/>
              <a:t>Take small social steps</a:t>
            </a:r>
            <a:r>
              <a:rPr lang="en-GB" sz="3200"/>
              <a:t>: build safe relationships, join community or work activities</a:t>
            </a:r>
            <a:endParaRPr/>
          </a:p>
          <a:p>
            <a:pPr indent="-342900" lvl="0" marL="457200" rtl="0" algn="l">
              <a:lnSpc>
                <a:spcPct val="150000"/>
              </a:lnSpc>
              <a:spcBef>
                <a:spcPts val="1000"/>
              </a:spcBef>
              <a:spcAft>
                <a:spcPts val="0"/>
              </a:spcAft>
              <a:buSzPct val="80357"/>
              <a:buChar char="•"/>
            </a:pPr>
            <a:r>
              <a:rPr b="1" lang="en-GB" sz="3200"/>
              <a:t>Therapy and support </a:t>
            </a:r>
            <a:r>
              <a:rPr lang="en-GB" sz="3200"/>
              <a:t>can help reshape beliefs and restore confidence</a:t>
            </a:r>
            <a:endParaRPr/>
          </a:p>
          <a:p>
            <a:pPr indent="-342900" lvl="0" marL="457200" rtl="0" algn="l">
              <a:lnSpc>
                <a:spcPct val="150000"/>
              </a:lnSpc>
              <a:spcBef>
                <a:spcPts val="1000"/>
              </a:spcBef>
              <a:spcAft>
                <a:spcPts val="0"/>
              </a:spcAft>
              <a:buSzPct val="80357"/>
              <a:buChar char="•"/>
            </a:pPr>
            <a:r>
              <a:rPr b="1" lang="en-GB" sz="3200"/>
              <a:t>Connection and empathy </a:t>
            </a:r>
            <a:r>
              <a:rPr lang="en-GB" sz="3200"/>
              <a:t>— from educators, employers, and peers — are the keys to rebuilding belonging</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41"/>
          <p:cNvSpPr txBox="1"/>
          <p:nvPr/>
        </p:nvSpPr>
        <p:spPr>
          <a:xfrm>
            <a:off x="1625601" y="5161853"/>
            <a:ext cx="8552873" cy="507791"/>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Clr>
                <a:srgbClr val="000000"/>
              </a:buClr>
              <a:buSzPts val="1800"/>
              <a:buFont typeface="Arial"/>
              <a:buNone/>
            </a:pPr>
            <a:r>
              <a:rPr b="1" i="0" lang="en-GB" sz="1800" u="none" cap="none" strike="noStrike">
                <a:solidFill>
                  <a:schemeClr val="dk1"/>
                </a:solidFill>
                <a:latin typeface="Calibri"/>
                <a:ea typeface="Calibri"/>
                <a:cs typeface="Calibri"/>
                <a:sym typeface="Calibri"/>
              </a:rPr>
              <a:t>CARE: Social Death Awareness Initiative</a:t>
            </a:r>
            <a:endParaRPr b="0" i="0" sz="1800" u="none" cap="none" strike="noStrike">
              <a:solidFill>
                <a:srgbClr val="000000"/>
              </a:solidFill>
              <a:latin typeface="Arial"/>
              <a:ea typeface="Arial"/>
              <a:cs typeface="Arial"/>
              <a:sym typeface="Arial"/>
            </a:endParaRPr>
          </a:p>
        </p:txBody>
      </p:sp>
      <p:pic>
        <p:nvPicPr>
          <p:cNvPr descr="Text&#10;&#10;Description automatically generated with medium confidence" id="261" name="Google Shape;261;p41"/>
          <p:cNvPicPr preferRelativeResize="0"/>
          <p:nvPr/>
        </p:nvPicPr>
        <p:blipFill rotWithShape="1">
          <a:blip r:embed="rId3">
            <a:alphaModFix/>
          </a:blip>
          <a:srcRect b="0" l="0" r="0" t="0"/>
          <a:stretch/>
        </p:blipFill>
        <p:spPr>
          <a:xfrm>
            <a:off x="9239880" y="5690194"/>
            <a:ext cx="2952120" cy="580981"/>
          </a:xfrm>
          <a:prstGeom prst="rect">
            <a:avLst/>
          </a:prstGeom>
          <a:noFill/>
          <a:ln>
            <a:noFill/>
          </a:ln>
        </p:spPr>
      </p:pic>
      <p:sp>
        <p:nvSpPr>
          <p:cNvPr id="262" name="Google Shape;262;p41"/>
          <p:cNvSpPr txBox="1"/>
          <p:nvPr/>
        </p:nvSpPr>
        <p:spPr>
          <a:xfrm>
            <a:off x="3049172" y="3240817"/>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263" name="Google Shape;263;p41"/>
          <p:cNvSpPr txBox="1"/>
          <p:nvPr/>
        </p:nvSpPr>
        <p:spPr>
          <a:xfrm>
            <a:off x="3049172" y="3256183"/>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264" name="Google Shape;264;p41"/>
          <p:cNvSpPr txBox="1"/>
          <p:nvPr/>
        </p:nvSpPr>
        <p:spPr>
          <a:xfrm>
            <a:off x="3049172" y="3457598"/>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pic>
        <p:nvPicPr>
          <p:cNvPr id="265" name="Google Shape;265;p41"/>
          <p:cNvPicPr preferRelativeResize="0"/>
          <p:nvPr/>
        </p:nvPicPr>
        <p:blipFill rotWithShape="1">
          <a:blip r:embed="rId4">
            <a:alphaModFix/>
          </a:blip>
          <a:srcRect b="0" l="0" r="0" t="0"/>
          <a:stretch/>
        </p:blipFill>
        <p:spPr>
          <a:xfrm>
            <a:off x="1015018" y="124342"/>
            <a:ext cx="1852873" cy="1045458"/>
          </a:xfrm>
          <a:prstGeom prst="rect">
            <a:avLst/>
          </a:prstGeom>
          <a:noFill/>
          <a:ln>
            <a:noFill/>
          </a:ln>
        </p:spPr>
      </p:pic>
      <p:sp>
        <p:nvSpPr>
          <p:cNvPr id="266" name="Google Shape;266;p41"/>
          <p:cNvSpPr txBox="1"/>
          <p:nvPr/>
        </p:nvSpPr>
        <p:spPr>
          <a:xfrm>
            <a:off x="3262744" y="5886425"/>
            <a:ext cx="5604300" cy="769500"/>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Clr>
                <a:srgbClr val="000000"/>
              </a:buClr>
              <a:buSzPts val="800"/>
              <a:buFont typeface="Arial"/>
              <a:buNone/>
            </a:pPr>
            <a:r>
              <a:rPr b="0" i="0" lang="en-GB" sz="800" u="none" cap="none" strike="noStrike">
                <a:solidFill>
                  <a:schemeClr val="dk1"/>
                </a:solidFill>
                <a:latin typeface="Roboto"/>
                <a:ea typeface="Roboto"/>
                <a:cs typeface="Roboto"/>
                <a:sym typeface="Roboto"/>
              </a:rPr>
              <a:t>Funded by the European Union. Views and opinions expressed are however those of the author(s) only and do not necessarily reflect those of the European Union or Education Development Agency Republic of Latvia (VIAA). Neither the European Union nor the granting authority VIAA can be held responsible for them. Project N°: 2023-2-LV01-KA210-ADU-000176412</a:t>
            </a:r>
            <a:endParaRPr b="0" i="0" sz="3200" u="none" cap="none" strike="noStrike">
              <a:solidFill>
                <a:schemeClr val="dk1"/>
              </a:solidFill>
              <a:latin typeface="Calibri"/>
              <a:ea typeface="Calibri"/>
              <a:cs typeface="Calibri"/>
              <a:sym typeface="Calibri"/>
            </a:endParaRPr>
          </a:p>
        </p:txBody>
      </p:sp>
      <p:pic>
        <p:nvPicPr>
          <p:cNvPr id="267" name="Google Shape;267;p41"/>
          <p:cNvPicPr preferRelativeResize="0"/>
          <p:nvPr/>
        </p:nvPicPr>
        <p:blipFill rotWithShape="1">
          <a:blip r:embed="rId5">
            <a:alphaModFix/>
          </a:blip>
          <a:srcRect b="0" l="0" r="0" t="0"/>
          <a:stretch/>
        </p:blipFill>
        <p:spPr>
          <a:xfrm>
            <a:off x="27981" y="5255491"/>
            <a:ext cx="1597620" cy="1602509"/>
          </a:xfrm>
          <a:prstGeom prst="rect">
            <a:avLst/>
          </a:prstGeom>
          <a:noFill/>
          <a:ln>
            <a:noFill/>
          </a:ln>
        </p:spPr>
      </p:pic>
      <p:pic>
        <p:nvPicPr>
          <p:cNvPr id="268" name="Google Shape;268;p41"/>
          <p:cNvPicPr preferRelativeResize="0"/>
          <p:nvPr/>
        </p:nvPicPr>
        <p:blipFill rotWithShape="1">
          <a:blip r:embed="rId6">
            <a:alphaModFix/>
          </a:blip>
          <a:srcRect b="0" l="0" r="0" t="0"/>
          <a:stretch/>
        </p:blipFill>
        <p:spPr>
          <a:xfrm>
            <a:off x="9624291" y="228433"/>
            <a:ext cx="2234475" cy="716783"/>
          </a:xfrm>
          <a:prstGeom prst="rect">
            <a:avLst/>
          </a:prstGeom>
          <a:noFill/>
          <a:ln>
            <a:noFill/>
          </a:ln>
        </p:spPr>
      </p:pic>
      <p:pic>
        <p:nvPicPr>
          <p:cNvPr id="269" name="Google Shape;269;p41"/>
          <p:cNvPicPr preferRelativeResize="0"/>
          <p:nvPr/>
        </p:nvPicPr>
        <p:blipFill rotWithShape="1">
          <a:blip r:embed="rId7">
            <a:alphaModFix/>
          </a:blip>
          <a:srcRect b="36749" l="0" r="0" t="26274"/>
          <a:stretch/>
        </p:blipFill>
        <p:spPr>
          <a:xfrm>
            <a:off x="3994490" y="10891"/>
            <a:ext cx="3441200" cy="1272359"/>
          </a:xfrm>
          <a:prstGeom prst="rect">
            <a:avLst/>
          </a:prstGeom>
          <a:noFill/>
          <a:ln>
            <a:noFill/>
          </a:ln>
        </p:spPr>
      </p:pic>
      <p:sp>
        <p:nvSpPr>
          <p:cNvPr id="270" name="Google Shape;270;p41"/>
          <p:cNvSpPr/>
          <p:nvPr/>
        </p:nvSpPr>
        <p:spPr>
          <a:xfrm>
            <a:off x="452582" y="2240447"/>
            <a:ext cx="10898909" cy="2585283"/>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Clr>
                <a:srgbClr val="000000"/>
              </a:buClr>
              <a:buSzPts val="4000"/>
              <a:buFont typeface="Arial"/>
              <a:buNone/>
            </a:pPr>
            <a:r>
              <a:rPr b="1" i="0" lang="en-GB" sz="4000" u="none" cap="none" strike="noStrike">
                <a:solidFill>
                  <a:srgbClr val="000000"/>
                </a:solidFill>
                <a:latin typeface="Calibri"/>
                <a:ea typeface="Calibri"/>
                <a:cs typeface="Calibri"/>
                <a:sym typeface="Calibri"/>
              </a:rPr>
              <a:t>Understanding Social Deprivation Pathway Development</a:t>
            </a:r>
            <a:endParaRPr/>
          </a:p>
          <a:p>
            <a:pPr indent="0" lvl="0" marL="0" marR="0" rtl="0" algn="ctr">
              <a:lnSpc>
                <a:spcPct val="150000"/>
              </a:lnSpc>
              <a:spcBef>
                <a:spcPts val="0"/>
              </a:spcBef>
              <a:spcAft>
                <a:spcPts val="0"/>
              </a:spcAft>
              <a:buClr>
                <a:srgbClr val="000000"/>
              </a:buClr>
              <a:buSzPts val="2800"/>
              <a:buFont typeface="Arial"/>
              <a:buNone/>
            </a:pPr>
            <a:r>
              <a:rPr b="0" i="1" lang="en-GB" sz="2800" u="none" cap="none" strike="noStrike">
                <a:solidFill>
                  <a:srgbClr val="000000"/>
                </a:solidFill>
                <a:latin typeface="Calibri"/>
                <a:ea typeface="Calibri"/>
                <a:cs typeface="Calibri"/>
                <a:sym typeface="Calibri"/>
              </a:rPr>
              <a:t>Chapter 2 From the Digital Guide: Understanding the Schema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42"/>
          <p:cNvSpPr txBox="1"/>
          <p:nvPr/>
        </p:nvSpPr>
        <p:spPr>
          <a:xfrm>
            <a:off x="957943" y="149387"/>
            <a:ext cx="10472057" cy="1015622"/>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0" lang="en-GB" sz="4000" u="none" cap="none" strike="noStrike">
                <a:solidFill>
                  <a:srgbClr val="000000"/>
                </a:solidFill>
                <a:latin typeface="Calibri"/>
                <a:ea typeface="Calibri"/>
                <a:cs typeface="Calibri"/>
                <a:sym typeface="Calibri"/>
              </a:rPr>
              <a:t>In this chapter we explore:</a:t>
            </a:r>
            <a:endParaRPr/>
          </a:p>
        </p:txBody>
      </p:sp>
      <p:pic>
        <p:nvPicPr>
          <p:cNvPr descr="Text&#10;&#10;Description automatically generated with medium confidence" id="276" name="Google Shape;276;p42"/>
          <p:cNvPicPr preferRelativeResize="0"/>
          <p:nvPr/>
        </p:nvPicPr>
        <p:blipFill rotWithShape="1">
          <a:blip r:embed="rId3">
            <a:alphaModFix/>
          </a:blip>
          <a:srcRect b="0" l="0" r="0" t="0"/>
          <a:stretch/>
        </p:blipFill>
        <p:spPr>
          <a:xfrm>
            <a:off x="9692533" y="6032201"/>
            <a:ext cx="2499467" cy="524376"/>
          </a:xfrm>
          <a:prstGeom prst="rect">
            <a:avLst/>
          </a:prstGeom>
          <a:noFill/>
          <a:ln>
            <a:noFill/>
          </a:ln>
        </p:spPr>
      </p:pic>
      <p:sp>
        <p:nvSpPr>
          <p:cNvPr id="277" name="Google Shape;277;p42"/>
          <p:cNvSpPr txBox="1"/>
          <p:nvPr/>
        </p:nvSpPr>
        <p:spPr>
          <a:xfrm>
            <a:off x="3049172" y="3240817"/>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278" name="Google Shape;278;p42"/>
          <p:cNvSpPr txBox="1"/>
          <p:nvPr/>
        </p:nvSpPr>
        <p:spPr>
          <a:xfrm>
            <a:off x="3049172" y="3240817"/>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279" name="Google Shape;279;p42"/>
          <p:cNvSpPr txBox="1"/>
          <p:nvPr/>
        </p:nvSpPr>
        <p:spPr>
          <a:xfrm>
            <a:off x="3049172" y="3508769"/>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280" name="Google Shape;280;p42"/>
          <p:cNvSpPr txBox="1"/>
          <p:nvPr/>
        </p:nvSpPr>
        <p:spPr>
          <a:xfrm>
            <a:off x="544285" y="1844850"/>
            <a:ext cx="11299371" cy="193895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rgbClr val="000000"/>
                </a:solidFill>
                <a:latin typeface="Calibri"/>
                <a:ea typeface="Calibri"/>
                <a:cs typeface="Calibri"/>
                <a:sym typeface="Calibri"/>
              </a:rPr>
              <a:t>How isolation and deprivation influence behavior and mental health.</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0" i="0" lang="en-GB" sz="2400" u="none" cap="none" strike="noStrike">
                <a:solidFill>
                  <a:srgbClr val="000000"/>
                </a:solidFill>
                <a:latin typeface="Calibri"/>
                <a:ea typeface="Calibri"/>
                <a:cs typeface="Calibri"/>
                <a:sym typeface="Calibri"/>
              </a:rPr>
              <a:t>How different factors can lead to social deprivation.</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000000"/>
                </a:solidFill>
                <a:latin typeface="Calibri"/>
                <a:ea typeface="Calibri"/>
                <a:cs typeface="Calibri"/>
                <a:sym typeface="Calibri"/>
              </a:rPr>
              <a:t>Theoretical Frameworks</a:t>
            </a:r>
            <a:r>
              <a:rPr b="0" i="0" lang="en-GB" sz="2400" u="none" cap="none" strike="noStrike">
                <a:solidFill>
                  <a:srgbClr val="000000"/>
                </a:solidFill>
                <a:latin typeface="Calibri"/>
                <a:ea typeface="Calibri"/>
                <a:cs typeface="Calibri"/>
                <a:sym typeface="Calibri"/>
              </a:rPr>
              <a:t>: Attachment theory, maladaptive schemas.</a:t>
            </a:r>
            <a:endParaRPr b="0" i="0" sz="2400" u="none" cap="none" strike="noStrike">
              <a:solidFill>
                <a:srgbClr val="FF0000"/>
              </a:solidFill>
              <a:latin typeface="Calibri"/>
              <a:ea typeface="Calibri"/>
              <a:cs typeface="Calibri"/>
              <a:sym typeface="Calibri"/>
            </a:endParaRPr>
          </a:p>
        </p:txBody>
      </p:sp>
      <p:pic>
        <p:nvPicPr>
          <p:cNvPr id="281" name="Google Shape;281;p42"/>
          <p:cNvPicPr preferRelativeResize="0"/>
          <p:nvPr/>
        </p:nvPicPr>
        <p:blipFill rotWithShape="1">
          <a:blip r:embed="rId4">
            <a:alphaModFix/>
          </a:blip>
          <a:srcRect b="0" l="0" r="0" t="0"/>
          <a:stretch/>
        </p:blipFill>
        <p:spPr>
          <a:xfrm>
            <a:off x="215249" y="5419323"/>
            <a:ext cx="1438675" cy="14386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43"/>
          <p:cNvSpPr txBox="1"/>
          <p:nvPr/>
        </p:nvSpPr>
        <p:spPr>
          <a:xfrm>
            <a:off x="892628" y="0"/>
            <a:ext cx="10831285" cy="193895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1" i="0" lang="en-GB" sz="4000" u="none" cap="none" strike="noStrike">
                <a:solidFill>
                  <a:srgbClr val="000000"/>
                </a:solidFill>
                <a:latin typeface="Calibri"/>
                <a:ea typeface="Calibri"/>
                <a:cs typeface="Calibri"/>
                <a:sym typeface="Calibri"/>
              </a:rPr>
              <a:t>The Importance of Attachment in Human Development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4000"/>
              <a:buFont typeface="Arial"/>
              <a:buNone/>
            </a:pPr>
            <a:r>
              <a:t/>
            </a:r>
            <a:endParaRPr b="1" i="0" sz="4000" u="none" cap="none" strike="noStrike">
              <a:solidFill>
                <a:srgbClr val="000000"/>
              </a:solidFill>
              <a:latin typeface="Calibri"/>
              <a:ea typeface="Calibri"/>
              <a:cs typeface="Calibri"/>
              <a:sym typeface="Calibri"/>
            </a:endParaRPr>
          </a:p>
        </p:txBody>
      </p:sp>
      <p:pic>
        <p:nvPicPr>
          <p:cNvPr descr="Text&#10;&#10;Description automatically generated with medium confidence" id="287" name="Google Shape;287;p43"/>
          <p:cNvPicPr preferRelativeResize="0"/>
          <p:nvPr/>
        </p:nvPicPr>
        <p:blipFill rotWithShape="1">
          <a:blip r:embed="rId3">
            <a:alphaModFix/>
          </a:blip>
          <a:srcRect b="0" l="0" r="0" t="0"/>
          <a:stretch/>
        </p:blipFill>
        <p:spPr>
          <a:xfrm>
            <a:off x="9692533" y="6032201"/>
            <a:ext cx="2499467" cy="524376"/>
          </a:xfrm>
          <a:prstGeom prst="rect">
            <a:avLst/>
          </a:prstGeom>
          <a:noFill/>
          <a:ln>
            <a:noFill/>
          </a:ln>
        </p:spPr>
      </p:pic>
      <p:sp>
        <p:nvSpPr>
          <p:cNvPr id="288" name="Google Shape;288;p43"/>
          <p:cNvSpPr txBox="1"/>
          <p:nvPr/>
        </p:nvSpPr>
        <p:spPr>
          <a:xfrm>
            <a:off x="3049172" y="3240817"/>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289" name="Google Shape;289;p43"/>
          <p:cNvSpPr txBox="1"/>
          <p:nvPr/>
        </p:nvSpPr>
        <p:spPr>
          <a:xfrm>
            <a:off x="3049172" y="3240817"/>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290" name="Google Shape;290;p43"/>
          <p:cNvSpPr txBox="1"/>
          <p:nvPr/>
        </p:nvSpPr>
        <p:spPr>
          <a:xfrm>
            <a:off x="3049172" y="3508769"/>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291" name="Google Shape;291;p43"/>
          <p:cNvSpPr txBox="1"/>
          <p:nvPr/>
        </p:nvSpPr>
        <p:spPr>
          <a:xfrm>
            <a:off x="533400" y="1687286"/>
            <a:ext cx="9437913" cy="5847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GB" sz="3200" u="none" cap="none" strike="noStrike">
                <a:solidFill>
                  <a:schemeClr val="dk1"/>
                </a:solidFill>
                <a:latin typeface="Calibri"/>
                <a:ea typeface="Calibri"/>
                <a:cs typeface="Calibri"/>
                <a:sym typeface="Calibri"/>
              </a:rPr>
              <a:t>Based on the attachment theory (</a:t>
            </a:r>
            <a:r>
              <a:rPr b="0" i="0" lang="en-GB" sz="3200" u="none" cap="none" strike="noStrike">
                <a:solidFill>
                  <a:srgbClr val="000000"/>
                </a:solidFill>
                <a:latin typeface="Calibri"/>
                <a:ea typeface="Calibri"/>
                <a:cs typeface="Calibri"/>
                <a:sym typeface="Calibri"/>
              </a:rPr>
              <a:t>Bowlby, Ainsworth):</a:t>
            </a:r>
            <a:endParaRPr b="0" i="0" sz="3200" u="none" cap="none" strike="noStrike">
              <a:solidFill>
                <a:srgbClr val="000000"/>
              </a:solidFill>
              <a:latin typeface="Calibri"/>
              <a:ea typeface="Calibri"/>
              <a:cs typeface="Calibri"/>
              <a:sym typeface="Calibri"/>
            </a:endParaRPr>
          </a:p>
        </p:txBody>
      </p:sp>
      <p:pic>
        <p:nvPicPr>
          <p:cNvPr id="292" name="Google Shape;292;p43"/>
          <p:cNvPicPr preferRelativeResize="0"/>
          <p:nvPr/>
        </p:nvPicPr>
        <p:blipFill rotWithShape="1">
          <a:blip r:embed="rId4">
            <a:alphaModFix/>
          </a:blip>
          <a:srcRect b="0" l="0" r="0" t="0"/>
          <a:stretch/>
        </p:blipFill>
        <p:spPr>
          <a:xfrm>
            <a:off x="215249" y="5419323"/>
            <a:ext cx="1438675" cy="1438675"/>
          </a:xfrm>
          <a:prstGeom prst="rect">
            <a:avLst/>
          </a:prstGeom>
          <a:noFill/>
          <a:ln>
            <a:noFill/>
          </a:ln>
        </p:spPr>
      </p:pic>
      <p:sp>
        <p:nvSpPr>
          <p:cNvPr id="293" name="Google Shape;293;p43"/>
          <p:cNvSpPr txBox="1"/>
          <p:nvPr/>
        </p:nvSpPr>
        <p:spPr>
          <a:xfrm>
            <a:off x="1393370" y="2449285"/>
            <a:ext cx="10025744" cy="3582915"/>
          </a:xfrm>
          <a:prstGeom prst="rect">
            <a:avLst/>
          </a:prstGeom>
          <a:noFill/>
          <a:ln>
            <a:noFill/>
          </a:ln>
        </p:spPr>
        <p:txBody>
          <a:bodyPr anchorCtr="0" anchor="t" bIns="45700" lIns="91425" spcFirstLastPara="1" rIns="91425" wrap="square" tIns="45700">
            <a:normAutofit/>
          </a:bodyPr>
          <a:lstStyle/>
          <a:p>
            <a:pPr indent="-342900" lvl="0" marL="342900" marR="0" rtl="0" algn="l">
              <a:lnSpc>
                <a:spcPct val="100000"/>
              </a:lnSpc>
              <a:spcBef>
                <a:spcPts val="0"/>
              </a:spcBef>
              <a:spcAft>
                <a:spcPts val="0"/>
              </a:spcAft>
              <a:buClr>
                <a:schemeClr val="dk1"/>
              </a:buClr>
              <a:buSzPts val="2400"/>
              <a:buFont typeface="Arial"/>
              <a:buChar char="•"/>
            </a:pPr>
            <a:r>
              <a:rPr b="0" i="0" lang="en-GB" sz="2400" u="none" cap="none" strike="noStrike">
                <a:solidFill>
                  <a:schemeClr val="dk1"/>
                </a:solidFill>
                <a:latin typeface="Calibri"/>
                <a:ea typeface="Calibri"/>
                <a:cs typeface="Calibri"/>
                <a:sym typeface="Calibri"/>
              </a:rPr>
              <a:t>Human development is </a:t>
            </a:r>
            <a:r>
              <a:rPr b="1" i="0" lang="en-GB" sz="2400" u="none" cap="none" strike="noStrike">
                <a:solidFill>
                  <a:schemeClr val="dk1"/>
                </a:solidFill>
                <a:latin typeface="Calibri"/>
                <a:ea typeface="Calibri"/>
                <a:cs typeface="Calibri"/>
                <a:sym typeface="Calibri"/>
              </a:rPr>
              <a:t>relational, not purely individual</a:t>
            </a:r>
            <a:r>
              <a:rPr b="0" i="0" lang="en-GB" sz="2400" u="none" cap="none" strike="noStrike">
                <a:solidFill>
                  <a:schemeClr val="dk1"/>
                </a:solidFill>
                <a:latin typeface="Calibri"/>
                <a:ea typeface="Calibri"/>
                <a:cs typeface="Calibri"/>
                <a:sym typeface="Calibri"/>
              </a:rPr>
              <a:t>.</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400"/>
              <a:buFont typeface="Arial"/>
              <a:buChar char="•"/>
            </a:pPr>
            <a:r>
              <a:rPr b="1" i="0" lang="en-GB" sz="2400" u="none" cap="none" strike="noStrike">
                <a:solidFill>
                  <a:schemeClr val="dk1"/>
                </a:solidFill>
                <a:latin typeface="Calibri"/>
                <a:ea typeface="Calibri"/>
                <a:cs typeface="Calibri"/>
                <a:sym typeface="Calibri"/>
              </a:rPr>
              <a:t>Attachment bond:</a:t>
            </a:r>
            <a:r>
              <a:rPr b="0" i="0" lang="en-GB" sz="2400" u="none" cap="none" strike="noStrike">
                <a:solidFill>
                  <a:schemeClr val="dk1"/>
                </a:solidFill>
                <a:latin typeface="Calibri"/>
                <a:ea typeface="Calibri"/>
                <a:cs typeface="Calibri"/>
                <a:sym typeface="Calibri"/>
              </a:rPr>
              <a:t> A strong emotional connection between an infant and their primary caregiver.</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400"/>
              <a:buFont typeface="Arial"/>
              <a:buChar char="•"/>
            </a:pPr>
            <a:r>
              <a:rPr b="1" i="0" lang="en-GB" sz="2400" u="none" cap="none" strike="noStrike">
                <a:solidFill>
                  <a:schemeClr val="dk1"/>
                </a:solidFill>
                <a:latin typeface="Calibri"/>
                <a:ea typeface="Calibri"/>
                <a:cs typeface="Calibri"/>
                <a:sym typeface="Calibri"/>
              </a:rPr>
              <a:t>Importance of Attachment Quality:</a:t>
            </a:r>
            <a:r>
              <a:rPr b="0" i="0" lang="en-GB" sz="2400" u="none" cap="none" strike="noStrike">
                <a:solidFill>
                  <a:schemeClr val="dk1"/>
                </a:solidFill>
                <a:latin typeface="Calibri"/>
                <a:ea typeface="Calibri"/>
                <a:cs typeface="Calibri"/>
                <a:sym typeface="Calibri"/>
              </a:rPr>
              <a:t> Central for personality development, behavioral organization, and formation of close interpersonal relationships.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Clr>
                <a:schemeClr val="dk1"/>
              </a:buClr>
              <a:buSzPts val="2400"/>
              <a:buFont typeface="Arial"/>
              <a:buChar char="•"/>
            </a:pPr>
            <a:r>
              <a:rPr b="0" i="0" lang="en-GB" sz="2400" u="none" cap="none" strike="noStrike">
                <a:solidFill>
                  <a:schemeClr val="dk1"/>
                </a:solidFill>
                <a:latin typeface="Calibri"/>
                <a:ea typeface="Calibri"/>
                <a:cs typeface="Calibri"/>
                <a:sym typeface="Calibri"/>
              </a:rPr>
              <a:t>Through a </a:t>
            </a:r>
            <a:r>
              <a:rPr b="1" i="0" lang="en-GB" sz="2400" u="none" cap="none" strike="noStrike">
                <a:solidFill>
                  <a:schemeClr val="dk1"/>
                </a:solidFill>
                <a:latin typeface="Calibri"/>
                <a:ea typeface="Calibri"/>
                <a:cs typeface="Calibri"/>
                <a:sym typeface="Calibri"/>
              </a:rPr>
              <a:t>secure attachment</a:t>
            </a:r>
            <a:r>
              <a:rPr b="0" i="0" lang="en-GB" sz="2400" u="none" cap="none" strike="noStrike">
                <a:solidFill>
                  <a:schemeClr val="dk1"/>
                </a:solidFill>
                <a:latin typeface="Calibri"/>
                <a:ea typeface="Calibri"/>
                <a:cs typeface="Calibri"/>
                <a:sym typeface="Calibri"/>
              </a:rPr>
              <a:t>, infants gain a safe base to:</a:t>
            </a:r>
            <a:endParaRPr b="0" i="0" sz="1400" u="none" cap="none" strike="noStrike">
              <a:solidFill>
                <a:srgbClr val="000000"/>
              </a:solidFill>
              <a:latin typeface="Arial"/>
              <a:ea typeface="Arial"/>
              <a:cs typeface="Arial"/>
              <a:sym typeface="Arial"/>
            </a:endParaRPr>
          </a:p>
          <a:p>
            <a:pPr indent="-342900" lvl="1" marL="800100" marR="0" rtl="0" algn="l">
              <a:lnSpc>
                <a:spcPct val="100000"/>
              </a:lnSpc>
              <a:spcBef>
                <a:spcPts val="0"/>
              </a:spcBef>
              <a:spcAft>
                <a:spcPts val="0"/>
              </a:spcAft>
              <a:buClr>
                <a:schemeClr val="dk1"/>
              </a:buClr>
              <a:buSzPts val="2200"/>
              <a:buFont typeface="Arial"/>
              <a:buChar char="•"/>
            </a:pPr>
            <a:r>
              <a:rPr b="0" i="0" lang="en-GB" sz="2200" u="none" cap="none" strike="noStrike">
                <a:solidFill>
                  <a:schemeClr val="dk1"/>
                </a:solidFill>
                <a:latin typeface="Calibri"/>
                <a:ea typeface="Calibri"/>
                <a:cs typeface="Calibri"/>
                <a:sym typeface="Calibri"/>
              </a:rPr>
              <a:t>Explore the world around them.</a:t>
            </a:r>
            <a:endParaRPr b="0" i="0" sz="2200" u="none" cap="none" strike="noStrike">
              <a:solidFill>
                <a:schemeClr val="dk1"/>
              </a:solidFill>
              <a:latin typeface="Calibri"/>
              <a:ea typeface="Calibri"/>
              <a:cs typeface="Calibri"/>
              <a:sym typeface="Calibri"/>
            </a:endParaRPr>
          </a:p>
          <a:p>
            <a:pPr indent="-342900" lvl="1" marL="800100" marR="0" rtl="0" algn="l">
              <a:lnSpc>
                <a:spcPct val="100000"/>
              </a:lnSpc>
              <a:spcBef>
                <a:spcPts val="0"/>
              </a:spcBef>
              <a:spcAft>
                <a:spcPts val="0"/>
              </a:spcAft>
              <a:buClr>
                <a:schemeClr val="dk1"/>
              </a:buClr>
              <a:buSzPts val="2200"/>
              <a:buFont typeface="Arial"/>
              <a:buChar char="•"/>
            </a:pPr>
            <a:r>
              <a:rPr b="0" i="0" lang="en-GB" sz="2200" u="none" cap="none" strike="noStrike">
                <a:solidFill>
                  <a:schemeClr val="dk1"/>
                </a:solidFill>
                <a:latin typeface="Calibri"/>
                <a:ea typeface="Calibri"/>
                <a:cs typeface="Calibri"/>
                <a:sym typeface="Calibri"/>
              </a:rPr>
              <a:t>Learn emotional regulation through co-regulation with the caregiver.</a:t>
            </a:r>
            <a:endParaRPr b="0" i="0" sz="1400" u="none" cap="none" strike="noStrike">
              <a:solidFill>
                <a:srgbClr val="000000"/>
              </a:solidFill>
              <a:latin typeface="Arial"/>
              <a:ea typeface="Arial"/>
              <a:cs typeface="Arial"/>
              <a:sym typeface="Arial"/>
            </a:endParaRPr>
          </a:p>
          <a:p>
            <a:pPr indent="0" lvl="0" marL="0" marR="0" rtl="0" algn="just">
              <a:lnSpc>
                <a:spcPct val="90000"/>
              </a:lnSpc>
              <a:spcBef>
                <a:spcPts val="100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p:txBody>
      </p:sp>
      <p:sp>
        <p:nvSpPr>
          <p:cNvPr id="294" name="Google Shape;294;p43"/>
          <p:cNvSpPr/>
          <p:nvPr/>
        </p:nvSpPr>
        <p:spPr>
          <a:xfrm>
            <a:off x="0" y="-184666"/>
            <a:ext cx="184731" cy="369332"/>
          </a:xfrm>
          <a:prstGeom prst="rect">
            <a:avLst/>
          </a:prstGeom>
          <a:noFill/>
          <a:ln>
            <a:noFill/>
          </a:ln>
        </p:spPr>
        <p:txBody>
          <a:bodyPr anchorCtr="0" anchor="ctr"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44"/>
          <p:cNvSpPr txBox="1"/>
          <p:nvPr/>
        </p:nvSpPr>
        <p:spPr>
          <a:xfrm>
            <a:off x="533400" y="0"/>
            <a:ext cx="11190514" cy="13233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1" i="0" lang="en-GB" sz="4000" u="none" cap="none" strike="noStrike">
                <a:solidFill>
                  <a:srgbClr val="000000"/>
                </a:solidFill>
                <a:latin typeface="Calibri"/>
                <a:ea typeface="Calibri"/>
                <a:cs typeface="Calibri"/>
                <a:sym typeface="Calibri"/>
              </a:rPr>
              <a:t>The Importance of Attachment in Human Development</a:t>
            </a:r>
            <a:endParaRPr b="0" i="0" sz="1400" u="none" cap="none" strike="noStrike">
              <a:solidFill>
                <a:srgbClr val="000000"/>
              </a:solidFill>
              <a:latin typeface="Arial"/>
              <a:ea typeface="Arial"/>
              <a:cs typeface="Arial"/>
              <a:sym typeface="Arial"/>
            </a:endParaRPr>
          </a:p>
        </p:txBody>
      </p:sp>
      <p:pic>
        <p:nvPicPr>
          <p:cNvPr descr="Text&#10;&#10;Description automatically generated with medium confidence" id="300" name="Google Shape;300;p44"/>
          <p:cNvPicPr preferRelativeResize="0"/>
          <p:nvPr/>
        </p:nvPicPr>
        <p:blipFill rotWithShape="1">
          <a:blip r:embed="rId3">
            <a:alphaModFix/>
          </a:blip>
          <a:srcRect b="0" l="0" r="0" t="0"/>
          <a:stretch/>
        </p:blipFill>
        <p:spPr>
          <a:xfrm>
            <a:off x="9692533" y="6032201"/>
            <a:ext cx="2499467" cy="524376"/>
          </a:xfrm>
          <a:prstGeom prst="rect">
            <a:avLst/>
          </a:prstGeom>
          <a:noFill/>
          <a:ln>
            <a:noFill/>
          </a:ln>
        </p:spPr>
      </p:pic>
      <p:sp>
        <p:nvSpPr>
          <p:cNvPr id="301" name="Google Shape;301;p44"/>
          <p:cNvSpPr txBox="1"/>
          <p:nvPr/>
        </p:nvSpPr>
        <p:spPr>
          <a:xfrm>
            <a:off x="3049172" y="3240817"/>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302" name="Google Shape;302;p44"/>
          <p:cNvSpPr txBox="1"/>
          <p:nvPr/>
        </p:nvSpPr>
        <p:spPr>
          <a:xfrm>
            <a:off x="3049172" y="3240817"/>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303" name="Google Shape;303;p44"/>
          <p:cNvSpPr txBox="1"/>
          <p:nvPr/>
        </p:nvSpPr>
        <p:spPr>
          <a:xfrm>
            <a:off x="3049172" y="3508769"/>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304" name="Google Shape;304;p44"/>
          <p:cNvSpPr txBox="1"/>
          <p:nvPr/>
        </p:nvSpPr>
        <p:spPr>
          <a:xfrm>
            <a:off x="859971" y="1591350"/>
            <a:ext cx="10678886" cy="64629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3600"/>
              <a:buFont typeface="Arial"/>
              <a:buNone/>
            </a:pPr>
            <a:r>
              <a:rPr b="0" i="0" lang="en-GB" sz="3600" u="none" cap="none" strike="noStrike">
                <a:solidFill>
                  <a:srgbClr val="000000"/>
                </a:solidFill>
                <a:latin typeface="Calibri"/>
                <a:ea typeface="Calibri"/>
                <a:cs typeface="Calibri"/>
                <a:sym typeface="Calibri"/>
              </a:rPr>
              <a:t>Early Maladaptive Schemas (EMS)</a:t>
            </a:r>
            <a:endParaRPr b="0" i="0" sz="1400" u="none" cap="none" strike="noStrike">
              <a:solidFill>
                <a:srgbClr val="000000"/>
              </a:solidFill>
              <a:latin typeface="Arial"/>
              <a:ea typeface="Arial"/>
              <a:cs typeface="Arial"/>
              <a:sym typeface="Arial"/>
            </a:endParaRPr>
          </a:p>
        </p:txBody>
      </p:sp>
      <p:pic>
        <p:nvPicPr>
          <p:cNvPr id="305" name="Google Shape;305;p44"/>
          <p:cNvPicPr preferRelativeResize="0"/>
          <p:nvPr/>
        </p:nvPicPr>
        <p:blipFill rotWithShape="1">
          <a:blip r:embed="rId4">
            <a:alphaModFix/>
          </a:blip>
          <a:srcRect b="0" l="0" r="0" t="0"/>
          <a:stretch/>
        </p:blipFill>
        <p:spPr>
          <a:xfrm>
            <a:off x="215249" y="5419323"/>
            <a:ext cx="1438675" cy="1438675"/>
          </a:xfrm>
          <a:prstGeom prst="rect">
            <a:avLst/>
          </a:prstGeom>
          <a:noFill/>
          <a:ln>
            <a:noFill/>
          </a:ln>
        </p:spPr>
      </p:pic>
      <p:sp>
        <p:nvSpPr>
          <p:cNvPr id="306" name="Google Shape;306;p44"/>
          <p:cNvSpPr txBox="1"/>
          <p:nvPr/>
        </p:nvSpPr>
        <p:spPr>
          <a:xfrm>
            <a:off x="1295400" y="2569934"/>
            <a:ext cx="9818911" cy="3308352"/>
          </a:xfrm>
          <a:prstGeom prst="rect">
            <a:avLst/>
          </a:prstGeom>
          <a:noFill/>
          <a:ln>
            <a:noFill/>
          </a:ln>
        </p:spPr>
        <p:txBody>
          <a:bodyPr anchorCtr="0" anchor="t" bIns="45700" lIns="91425" spcFirstLastPara="1" rIns="91425" wrap="square" tIns="45700">
            <a:noAutofit/>
          </a:bodyPr>
          <a:lstStyle/>
          <a:p>
            <a:pPr indent="-342900" lvl="0" marL="342900" marR="0" rtl="0" algn="just">
              <a:lnSpc>
                <a:spcPct val="90000"/>
              </a:lnSpc>
              <a:spcBef>
                <a:spcPts val="1000"/>
              </a:spcBef>
              <a:spcAft>
                <a:spcPts val="0"/>
              </a:spcAft>
              <a:buClr>
                <a:schemeClr val="dk1"/>
              </a:buClr>
              <a:buSzPts val="2400"/>
              <a:buFont typeface="Arial"/>
              <a:buChar char="•"/>
            </a:pPr>
            <a:r>
              <a:rPr b="0" i="0" lang="en-GB" sz="2400" u="none" cap="none" strike="noStrike">
                <a:solidFill>
                  <a:schemeClr val="dk1"/>
                </a:solidFill>
                <a:latin typeface="Calibri"/>
                <a:ea typeface="Calibri"/>
                <a:cs typeface="Calibri"/>
                <a:sym typeface="Calibri"/>
              </a:rPr>
              <a:t>environment fails to meet basic emotional needs </a:t>
            </a:r>
            <a:r>
              <a:rPr b="1" i="0" lang="en-GB" sz="2000" u="none" cap="none" strike="noStrike">
                <a:solidFill>
                  <a:schemeClr val="dk1"/>
                </a:solidFill>
                <a:latin typeface="Calibri"/>
                <a:ea typeface="Calibri"/>
                <a:cs typeface="Calibri"/>
                <a:sym typeface="Calibri"/>
              </a:rPr>
              <a:t>→</a:t>
            </a:r>
            <a:r>
              <a:rPr b="0" i="0" lang="en-GB" sz="2400" u="none" cap="none" strike="noStrike">
                <a:solidFill>
                  <a:schemeClr val="dk1"/>
                </a:solidFill>
                <a:latin typeface="Calibri"/>
                <a:ea typeface="Calibri"/>
                <a:cs typeface="Calibri"/>
                <a:sym typeface="Calibri"/>
              </a:rPr>
              <a:t> dysfunctional patterns in self &amp; others (Young).</a:t>
            </a:r>
            <a:endParaRPr b="0" i="0" sz="1400" u="none" cap="none" strike="noStrike">
              <a:solidFill>
                <a:srgbClr val="000000"/>
              </a:solidFill>
              <a:latin typeface="Arial"/>
              <a:ea typeface="Arial"/>
              <a:cs typeface="Arial"/>
              <a:sym typeface="Arial"/>
            </a:endParaRPr>
          </a:p>
          <a:p>
            <a:pPr indent="-190500" lvl="0" marL="342900" marR="0" rtl="0" algn="just">
              <a:lnSpc>
                <a:spcPct val="90000"/>
              </a:lnSpc>
              <a:spcBef>
                <a:spcPts val="100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a:p>
            <a:pPr indent="-342900" lvl="0" marL="342900" marR="0" rtl="0" algn="just">
              <a:lnSpc>
                <a:spcPct val="90000"/>
              </a:lnSpc>
              <a:spcBef>
                <a:spcPts val="1000"/>
              </a:spcBef>
              <a:spcAft>
                <a:spcPts val="0"/>
              </a:spcAft>
              <a:buClr>
                <a:schemeClr val="dk1"/>
              </a:buClr>
              <a:buSzPts val="2400"/>
              <a:buFont typeface="Arial"/>
              <a:buChar char="•"/>
            </a:pPr>
            <a:r>
              <a:rPr b="0" i="0" lang="en-GB" sz="2400" u="none" cap="none" strike="noStrike">
                <a:solidFill>
                  <a:schemeClr val="dk1"/>
                </a:solidFill>
                <a:latin typeface="Calibri"/>
                <a:ea typeface="Calibri"/>
                <a:cs typeface="Calibri"/>
                <a:sym typeface="Calibri"/>
              </a:rPr>
              <a:t>influenced by temperament, personality traits, and cultural factors (Belsky et al, 2007).</a:t>
            </a:r>
            <a:endParaRPr b="0" i="0" sz="1400" u="none" cap="none" strike="noStrike">
              <a:solidFill>
                <a:srgbClr val="000000"/>
              </a:solidFill>
              <a:latin typeface="Arial"/>
              <a:ea typeface="Arial"/>
              <a:cs typeface="Arial"/>
              <a:sym typeface="Arial"/>
            </a:endParaRPr>
          </a:p>
          <a:p>
            <a:pPr indent="-190500" lvl="0" marL="342900" marR="0" rtl="0" algn="just">
              <a:lnSpc>
                <a:spcPct val="90000"/>
              </a:lnSpc>
              <a:spcBef>
                <a:spcPts val="1000"/>
              </a:spcBef>
              <a:spcAft>
                <a:spcPts val="0"/>
              </a:spcAft>
              <a:buClr>
                <a:schemeClr val="dk1"/>
              </a:buClr>
              <a:buSzPts val="2400"/>
              <a:buFont typeface="Arial"/>
              <a:buNone/>
            </a:pPr>
            <a:r>
              <a:t/>
            </a:r>
            <a:endParaRPr b="0" i="0" sz="2400" u="none" cap="none" strike="noStrike">
              <a:solidFill>
                <a:schemeClr val="dk1"/>
              </a:solidFill>
              <a:latin typeface="Calibri"/>
              <a:ea typeface="Calibri"/>
              <a:cs typeface="Calibri"/>
              <a:sym typeface="Calibri"/>
            </a:endParaRPr>
          </a:p>
          <a:p>
            <a:pPr indent="-342900" lvl="0" marL="342900" marR="0" rtl="0" algn="just">
              <a:lnSpc>
                <a:spcPct val="90000"/>
              </a:lnSpc>
              <a:spcBef>
                <a:spcPts val="1000"/>
              </a:spcBef>
              <a:spcAft>
                <a:spcPts val="0"/>
              </a:spcAft>
              <a:buClr>
                <a:schemeClr val="dk1"/>
              </a:buClr>
              <a:buSzPts val="2400"/>
              <a:buFont typeface="Arial"/>
              <a:buChar char="•"/>
            </a:pPr>
            <a:r>
              <a:rPr b="0" i="0" lang="en-GB" sz="2400" u="none" cap="none" strike="noStrike">
                <a:solidFill>
                  <a:schemeClr val="dk1"/>
                </a:solidFill>
                <a:latin typeface="Calibri"/>
                <a:ea typeface="Calibri"/>
                <a:cs typeface="Calibri"/>
                <a:sym typeface="Calibri"/>
              </a:rPr>
              <a:t>most schemas develop in childhood and can be triggered in adulthood under specific conditions.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45"/>
          <p:cNvSpPr txBox="1"/>
          <p:nvPr/>
        </p:nvSpPr>
        <p:spPr>
          <a:xfrm>
            <a:off x="533400" y="0"/>
            <a:ext cx="11190514" cy="13233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1" i="0" lang="en-GB" sz="4000" u="none" cap="none" strike="noStrike">
                <a:solidFill>
                  <a:srgbClr val="000000"/>
                </a:solidFill>
                <a:latin typeface="Calibri"/>
                <a:ea typeface="Calibri"/>
                <a:cs typeface="Calibri"/>
                <a:sym typeface="Calibri"/>
              </a:rPr>
              <a:t>Exploring the Pathways of Social Isolation Development</a:t>
            </a:r>
            <a:endParaRPr b="0" i="0" sz="1400" u="none" cap="none" strike="noStrike">
              <a:solidFill>
                <a:srgbClr val="000000"/>
              </a:solidFill>
              <a:latin typeface="Arial"/>
              <a:ea typeface="Arial"/>
              <a:cs typeface="Arial"/>
              <a:sym typeface="Arial"/>
            </a:endParaRPr>
          </a:p>
        </p:txBody>
      </p:sp>
      <p:pic>
        <p:nvPicPr>
          <p:cNvPr descr="Text&#10;&#10;Description automatically generated with medium confidence" id="312" name="Google Shape;312;p45"/>
          <p:cNvPicPr preferRelativeResize="0"/>
          <p:nvPr/>
        </p:nvPicPr>
        <p:blipFill rotWithShape="1">
          <a:blip r:embed="rId3">
            <a:alphaModFix/>
          </a:blip>
          <a:srcRect b="0" l="0" r="0" t="0"/>
          <a:stretch/>
        </p:blipFill>
        <p:spPr>
          <a:xfrm>
            <a:off x="9692533" y="6032201"/>
            <a:ext cx="2499467" cy="524376"/>
          </a:xfrm>
          <a:prstGeom prst="rect">
            <a:avLst/>
          </a:prstGeom>
          <a:noFill/>
          <a:ln>
            <a:noFill/>
          </a:ln>
        </p:spPr>
      </p:pic>
      <p:sp>
        <p:nvSpPr>
          <p:cNvPr id="313" name="Google Shape;313;p45"/>
          <p:cNvSpPr txBox="1"/>
          <p:nvPr/>
        </p:nvSpPr>
        <p:spPr>
          <a:xfrm>
            <a:off x="3049172" y="3240817"/>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314" name="Google Shape;314;p45"/>
          <p:cNvSpPr txBox="1"/>
          <p:nvPr/>
        </p:nvSpPr>
        <p:spPr>
          <a:xfrm>
            <a:off x="3049172" y="3240817"/>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315" name="Google Shape;315;p45"/>
          <p:cNvSpPr txBox="1"/>
          <p:nvPr/>
        </p:nvSpPr>
        <p:spPr>
          <a:xfrm>
            <a:off x="3049172" y="3508769"/>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316" name="Google Shape;316;p45"/>
          <p:cNvSpPr txBox="1"/>
          <p:nvPr/>
        </p:nvSpPr>
        <p:spPr>
          <a:xfrm>
            <a:off x="1447800" y="1265058"/>
            <a:ext cx="10678886" cy="64629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3600"/>
              <a:buFont typeface="Arial"/>
              <a:buNone/>
            </a:pPr>
            <a:r>
              <a:rPr b="0" i="0" lang="en-GB" sz="3600" u="none" cap="none" strike="noStrike">
                <a:solidFill>
                  <a:srgbClr val="000000"/>
                </a:solidFill>
                <a:latin typeface="Calibri"/>
                <a:ea typeface="Calibri"/>
                <a:cs typeface="Calibri"/>
                <a:sym typeface="Calibri"/>
              </a:rPr>
              <a:t>EMS: Emotional Deprivation&amp; Social Isolation</a:t>
            </a:r>
            <a:endParaRPr b="0" i="0" sz="1400" u="none" cap="none" strike="noStrike">
              <a:solidFill>
                <a:srgbClr val="000000"/>
              </a:solidFill>
              <a:latin typeface="Arial"/>
              <a:ea typeface="Arial"/>
              <a:cs typeface="Arial"/>
              <a:sym typeface="Arial"/>
            </a:endParaRPr>
          </a:p>
        </p:txBody>
      </p:sp>
      <p:pic>
        <p:nvPicPr>
          <p:cNvPr id="317" name="Google Shape;317;p45"/>
          <p:cNvPicPr preferRelativeResize="0"/>
          <p:nvPr/>
        </p:nvPicPr>
        <p:blipFill rotWithShape="1">
          <a:blip r:embed="rId4">
            <a:alphaModFix/>
          </a:blip>
          <a:srcRect b="0" l="0" r="0" t="0"/>
          <a:stretch/>
        </p:blipFill>
        <p:spPr>
          <a:xfrm>
            <a:off x="215249" y="5419323"/>
            <a:ext cx="1438675" cy="1438675"/>
          </a:xfrm>
          <a:prstGeom prst="rect">
            <a:avLst/>
          </a:prstGeom>
          <a:noFill/>
          <a:ln>
            <a:noFill/>
          </a:ln>
        </p:spPr>
      </p:pic>
      <p:sp>
        <p:nvSpPr>
          <p:cNvPr id="318" name="Google Shape;318;p45"/>
          <p:cNvSpPr txBox="1"/>
          <p:nvPr/>
        </p:nvSpPr>
        <p:spPr>
          <a:xfrm>
            <a:off x="1447800" y="2057400"/>
            <a:ext cx="9720943" cy="3361924"/>
          </a:xfrm>
          <a:prstGeom prst="rect">
            <a:avLst/>
          </a:prstGeom>
          <a:noFill/>
          <a:ln>
            <a:noFill/>
          </a:ln>
        </p:spPr>
        <p:txBody>
          <a:bodyPr anchorCtr="0" anchor="t" bIns="45700" lIns="91425" spcFirstLastPara="1" rIns="91425" wrap="square" tIns="45700">
            <a:noAutofit/>
          </a:bodyPr>
          <a:lstStyle/>
          <a:p>
            <a:pPr indent="-342900" lvl="0" marL="342900" marR="0" rtl="0" algn="just">
              <a:lnSpc>
                <a:spcPct val="90000"/>
              </a:lnSpc>
              <a:spcBef>
                <a:spcPts val="1000"/>
              </a:spcBef>
              <a:spcAft>
                <a:spcPts val="0"/>
              </a:spcAft>
              <a:buClr>
                <a:schemeClr val="dk1"/>
              </a:buClr>
              <a:buSzPts val="2400"/>
              <a:buFont typeface="Arial"/>
              <a:buChar char="•"/>
            </a:pPr>
            <a:r>
              <a:rPr b="0" i="0" lang="en-GB" sz="2400" u="none" cap="none" strike="noStrike">
                <a:solidFill>
                  <a:schemeClr val="dk1"/>
                </a:solidFill>
                <a:latin typeface="Calibri"/>
                <a:ea typeface="Calibri"/>
                <a:cs typeface="Calibri"/>
                <a:sym typeface="Calibri"/>
              </a:rPr>
              <a:t>Emotional Deprivation Schema: Often forms in childhood due to unmet emotional needs → later difficulties in expressing emotions and forming relationships.</a:t>
            </a:r>
            <a:endParaRPr b="0" i="0" sz="1400" u="none" cap="none" strike="noStrike">
              <a:solidFill>
                <a:srgbClr val="000000"/>
              </a:solidFill>
              <a:latin typeface="Arial"/>
              <a:ea typeface="Arial"/>
              <a:cs typeface="Arial"/>
              <a:sym typeface="Arial"/>
            </a:endParaRPr>
          </a:p>
          <a:p>
            <a:pPr indent="-342900" lvl="0" marL="342900" marR="0" rtl="0" algn="just">
              <a:lnSpc>
                <a:spcPct val="90000"/>
              </a:lnSpc>
              <a:spcBef>
                <a:spcPts val="1000"/>
              </a:spcBef>
              <a:spcAft>
                <a:spcPts val="0"/>
              </a:spcAft>
              <a:buClr>
                <a:schemeClr val="dk1"/>
              </a:buClr>
              <a:buSzPts val="2400"/>
              <a:buFont typeface="Arial"/>
              <a:buChar char="•"/>
            </a:pPr>
            <a:r>
              <a:rPr b="0" i="0" lang="en-GB" sz="2400" u="none" cap="none" strike="noStrike">
                <a:solidFill>
                  <a:schemeClr val="dk1"/>
                </a:solidFill>
                <a:latin typeface="Calibri"/>
                <a:ea typeface="Calibri"/>
                <a:cs typeface="Calibri"/>
                <a:sym typeface="Calibri"/>
              </a:rPr>
              <a:t>Social Isolation Schema: Develops when caregivers fail to meet emotional needs or when the child feels different or excluded.</a:t>
            </a:r>
            <a:endParaRPr b="0" i="0" sz="1400" u="none" cap="none" strike="noStrike">
              <a:solidFill>
                <a:srgbClr val="000000"/>
              </a:solidFill>
              <a:latin typeface="Arial"/>
              <a:ea typeface="Arial"/>
              <a:cs typeface="Arial"/>
              <a:sym typeface="Arial"/>
            </a:endParaRPr>
          </a:p>
          <a:p>
            <a:pPr indent="-342900" lvl="0" marL="342900" marR="0" rtl="0" algn="just">
              <a:lnSpc>
                <a:spcPct val="90000"/>
              </a:lnSpc>
              <a:spcBef>
                <a:spcPts val="1000"/>
              </a:spcBef>
              <a:spcAft>
                <a:spcPts val="0"/>
              </a:spcAft>
              <a:buClr>
                <a:schemeClr val="dk1"/>
              </a:buClr>
              <a:buSzPts val="2400"/>
              <a:buFont typeface="Arial"/>
              <a:buChar char="•"/>
            </a:pPr>
            <a:r>
              <a:rPr b="1" i="0" lang="en-GB" sz="2400" u="none" cap="none" strike="noStrike">
                <a:solidFill>
                  <a:schemeClr val="dk1"/>
                </a:solidFill>
                <a:latin typeface="Calibri"/>
                <a:ea typeface="Calibri"/>
                <a:cs typeface="Calibri"/>
                <a:sym typeface="Calibri"/>
              </a:rPr>
              <a:t>Contributing Factors:</a:t>
            </a:r>
            <a:endParaRPr b="0" i="0" sz="1400" u="none" cap="none" strike="noStrike">
              <a:solidFill>
                <a:srgbClr val="000000"/>
              </a:solidFill>
              <a:latin typeface="Arial"/>
              <a:ea typeface="Arial"/>
              <a:cs typeface="Arial"/>
              <a:sym typeface="Arial"/>
            </a:endParaRPr>
          </a:p>
          <a:p>
            <a:pPr indent="-342900" lvl="0" marL="342900" marR="0" rtl="0" algn="just">
              <a:lnSpc>
                <a:spcPct val="90000"/>
              </a:lnSpc>
              <a:spcBef>
                <a:spcPts val="1000"/>
              </a:spcBef>
              <a:spcAft>
                <a:spcPts val="0"/>
              </a:spcAft>
              <a:buClr>
                <a:schemeClr val="dk1"/>
              </a:buClr>
              <a:buSzPts val="2400"/>
              <a:buFont typeface="Arial"/>
              <a:buChar char="•"/>
            </a:pPr>
            <a:r>
              <a:rPr b="0" i="0" lang="en-GB" sz="2400" u="none" cap="none" strike="noStrike">
                <a:solidFill>
                  <a:schemeClr val="dk1"/>
                </a:solidFill>
                <a:latin typeface="Calibri"/>
                <a:ea typeface="Calibri"/>
                <a:cs typeface="Calibri"/>
                <a:sym typeface="Calibri"/>
              </a:rPr>
              <a:t>Personal circumstances, Social norms &amp; cultural influences, family dynamics.</a:t>
            </a:r>
            <a:endParaRPr b="0" i="0" sz="1400" u="none" cap="none" strike="noStrike">
              <a:solidFill>
                <a:srgbClr val="000000"/>
              </a:solidFill>
              <a:latin typeface="Arial"/>
              <a:ea typeface="Arial"/>
              <a:cs typeface="Arial"/>
              <a:sym typeface="Arial"/>
            </a:endParaRPr>
          </a:p>
          <a:p>
            <a:pPr indent="0" lvl="0" marL="0" marR="0" rtl="0" algn="ctr">
              <a:lnSpc>
                <a:spcPct val="90000"/>
              </a:lnSpc>
              <a:spcBef>
                <a:spcPts val="1000"/>
              </a:spcBef>
              <a:spcAft>
                <a:spcPts val="0"/>
              </a:spcAft>
              <a:buClr>
                <a:schemeClr val="dk1"/>
              </a:buClr>
              <a:buSzPts val="2400"/>
              <a:buFont typeface="Arial"/>
              <a:buNone/>
            </a:pPr>
            <a:r>
              <a:rPr b="0" i="1" lang="en-GB" sz="2400" u="none" cap="none" strike="noStrike">
                <a:solidFill>
                  <a:schemeClr val="dk1"/>
                </a:solidFill>
                <a:latin typeface="Calibri"/>
                <a:ea typeface="Calibri"/>
                <a:cs typeface="Calibri"/>
                <a:sym typeface="Calibri"/>
              </a:rPr>
              <a:t>These factors can make it challenging to establish meaningful connections later in life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46"/>
          <p:cNvSpPr txBox="1"/>
          <p:nvPr/>
        </p:nvSpPr>
        <p:spPr>
          <a:xfrm>
            <a:off x="533400" y="0"/>
            <a:ext cx="11190514" cy="13233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1" i="0" lang="en-GB" sz="4000" u="none" cap="none" strike="noStrike">
                <a:solidFill>
                  <a:srgbClr val="000000"/>
                </a:solidFill>
                <a:latin typeface="Calibri"/>
                <a:ea typeface="Calibri"/>
                <a:cs typeface="Calibri"/>
                <a:sym typeface="Calibri"/>
              </a:rPr>
              <a:t>Exploring the Pathways of Social Isolation Development</a:t>
            </a:r>
            <a:endParaRPr b="0" i="0" sz="1400" u="none" cap="none" strike="noStrike">
              <a:solidFill>
                <a:srgbClr val="000000"/>
              </a:solidFill>
              <a:latin typeface="Arial"/>
              <a:ea typeface="Arial"/>
              <a:cs typeface="Arial"/>
              <a:sym typeface="Arial"/>
            </a:endParaRPr>
          </a:p>
        </p:txBody>
      </p:sp>
      <p:pic>
        <p:nvPicPr>
          <p:cNvPr descr="Text&#10;&#10;Description automatically generated with medium confidence" id="324" name="Google Shape;324;p46"/>
          <p:cNvPicPr preferRelativeResize="0"/>
          <p:nvPr/>
        </p:nvPicPr>
        <p:blipFill rotWithShape="1">
          <a:blip r:embed="rId3">
            <a:alphaModFix/>
          </a:blip>
          <a:srcRect b="0" l="0" r="0" t="0"/>
          <a:stretch/>
        </p:blipFill>
        <p:spPr>
          <a:xfrm>
            <a:off x="9692533" y="6032201"/>
            <a:ext cx="2499467" cy="524376"/>
          </a:xfrm>
          <a:prstGeom prst="rect">
            <a:avLst/>
          </a:prstGeom>
          <a:noFill/>
          <a:ln>
            <a:noFill/>
          </a:ln>
        </p:spPr>
      </p:pic>
      <p:sp>
        <p:nvSpPr>
          <p:cNvPr id="325" name="Google Shape;325;p46"/>
          <p:cNvSpPr txBox="1"/>
          <p:nvPr/>
        </p:nvSpPr>
        <p:spPr>
          <a:xfrm>
            <a:off x="3049172" y="3240817"/>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326" name="Google Shape;326;p46"/>
          <p:cNvSpPr txBox="1"/>
          <p:nvPr/>
        </p:nvSpPr>
        <p:spPr>
          <a:xfrm>
            <a:off x="3049172" y="3240817"/>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327" name="Google Shape;327;p46"/>
          <p:cNvSpPr txBox="1"/>
          <p:nvPr/>
        </p:nvSpPr>
        <p:spPr>
          <a:xfrm>
            <a:off x="3049172" y="3508769"/>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328" name="Google Shape;328;p46"/>
          <p:cNvSpPr txBox="1"/>
          <p:nvPr/>
        </p:nvSpPr>
        <p:spPr>
          <a:xfrm>
            <a:off x="680357" y="1367887"/>
            <a:ext cx="10678886" cy="58473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0" i="0" lang="en-GB" sz="3200" u="none" cap="none" strike="noStrike">
                <a:solidFill>
                  <a:srgbClr val="000000"/>
                </a:solidFill>
                <a:latin typeface="Arial"/>
                <a:ea typeface="Arial"/>
                <a:cs typeface="Arial"/>
                <a:sym typeface="Arial"/>
              </a:rPr>
              <a:t>The Cycle of the Social Isolation Schema</a:t>
            </a:r>
            <a:endParaRPr b="0" i="0" sz="3200" u="none" cap="none" strike="noStrike">
              <a:solidFill>
                <a:srgbClr val="000000"/>
              </a:solidFill>
              <a:latin typeface="Calibri"/>
              <a:ea typeface="Calibri"/>
              <a:cs typeface="Calibri"/>
              <a:sym typeface="Calibri"/>
            </a:endParaRPr>
          </a:p>
        </p:txBody>
      </p:sp>
      <p:pic>
        <p:nvPicPr>
          <p:cNvPr id="329" name="Google Shape;329;p46"/>
          <p:cNvPicPr preferRelativeResize="0"/>
          <p:nvPr/>
        </p:nvPicPr>
        <p:blipFill rotWithShape="1">
          <a:blip r:embed="rId4">
            <a:alphaModFix/>
          </a:blip>
          <a:srcRect b="0" l="0" r="0" t="0"/>
          <a:stretch/>
        </p:blipFill>
        <p:spPr>
          <a:xfrm>
            <a:off x="215249" y="5419323"/>
            <a:ext cx="1438675" cy="1438675"/>
          </a:xfrm>
          <a:prstGeom prst="rect">
            <a:avLst/>
          </a:prstGeom>
          <a:noFill/>
          <a:ln>
            <a:noFill/>
          </a:ln>
        </p:spPr>
      </p:pic>
      <p:sp>
        <p:nvSpPr>
          <p:cNvPr id="330" name="Google Shape;330;p46"/>
          <p:cNvSpPr txBox="1"/>
          <p:nvPr/>
        </p:nvSpPr>
        <p:spPr>
          <a:xfrm>
            <a:off x="1653924" y="2140430"/>
            <a:ext cx="9503933" cy="3977341"/>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1000"/>
              </a:spcBef>
              <a:spcAft>
                <a:spcPts val="0"/>
              </a:spcAft>
              <a:buClr>
                <a:schemeClr val="dk1"/>
              </a:buClr>
              <a:buSzPts val="2400"/>
              <a:buFont typeface="Arial"/>
              <a:buNone/>
            </a:pPr>
            <a:r>
              <a:rPr b="0" i="0" lang="en-GB" sz="2400" u="none" cap="none" strike="noStrike">
                <a:solidFill>
                  <a:schemeClr val="dk1"/>
                </a:solidFill>
                <a:latin typeface="Calibri"/>
                <a:ea typeface="Calibri"/>
                <a:cs typeface="Calibri"/>
                <a:sym typeface="Calibri"/>
              </a:rPr>
              <a:t>The schema consists of </a:t>
            </a:r>
            <a:r>
              <a:rPr b="1" i="0" lang="en-GB" sz="2400" u="none" cap="none" strike="noStrike">
                <a:solidFill>
                  <a:schemeClr val="dk1"/>
                </a:solidFill>
                <a:latin typeface="Calibri"/>
                <a:ea typeface="Calibri"/>
                <a:cs typeface="Calibri"/>
                <a:sym typeface="Calibri"/>
              </a:rPr>
              <a:t>three main phases</a:t>
            </a:r>
            <a:r>
              <a:rPr b="0" i="0" lang="en-GB" sz="2400" u="none" cap="none" strike="noStrike">
                <a:solidFill>
                  <a:schemeClr val="dk1"/>
                </a:solidFill>
                <a:latin typeface="Calibri"/>
                <a:ea typeface="Calibri"/>
                <a:cs typeface="Calibri"/>
                <a:sym typeface="Calibri"/>
              </a:rPr>
              <a:t> that explain how it develops and persists over time</a:t>
            </a:r>
            <a:endParaRPr b="0" i="0" sz="1400" u="none" cap="none" strike="noStrike">
              <a:solidFill>
                <a:srgbClr val="000000"/>
              </a:solidFill>
              <a:latin typeface="Arial"/>
              <a:ea typeface="Arial"/>
              <a:cs typeface="Arial"/>
              <a:sym typeface="Arial"/>
            </a:endParaRPr>
          </a:p>
        </p:txBody>
      </p:sp>
      <p:pic>
        <p:nvPicPr>
          <p:cNvPr id="331" name="Google Shape;331;p46"/>
          <p:cNvPicPr preferRelativeResize="0"/>
          <p:nvPr/>
        </p:nvPicPr>
        <p:blipFill rotWithShape="1">
          <a:blip r:embed="rId5">
            <a:alphaModFix/>
          </a:blip>
          <a:srcRect b="0" l="0" r="0" t="0"/>
          <a:stretch/>
        </p:blipFill>
        <p:spPr>
          <a:xfrm>
            <a:off x="3802903" y="2970489"/>
            <a:ext cx="5205974" cy="286425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9"/>
          <p:cNvSpPr txBox="1"/>
          <p:nvPr>
            <p:ph type="title"/>
          </p:nvPr>
        </p:nvSpPr>
        <p:spPr>
          <a:xfrm>
            <a:off x="838200" y="79437"/>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b="1" lang="en-GB" sz="4000"/>
              <a:t>Guide at a glance</a:t>
            </a:r>
            <a:endParaRPr b="1" sz="4000"/>
          </a:p>
        </p:txBody>
      </p:sp>
      <p:sp>
        <p:nvSpPr>
          <p:cNvPr id="105" name="Google Shape;105;p19"/>
          <p:cNvSpPr txBox="1"/>
          <p:nvPr>
            <p:ph idx="1" type="body"/>
          </p:nvPr>
        </p:nvSpPr>
        <p:spPr>
          <a:xfrm>
            <a:off x="838200" y="1231264"/>
            <a:ext cx="10515600" cy="5251832"/>
          </a:xfrm>
          <a:prstGeom prst="rect">
            <a:avLst/>
          </a:prstGeom>
          <a:noFill/>
          <a:ln>
            <a:noFill/>
          </a:ln>
        </p:spPr>
        <p:txBody>
          <a:bodyPr anchorCtr="0" anchor="t" bIns="45700" lIns="91425" spcFirstLastPara="1" rIns="91425" wrap="square" tIns="45700">
            <a:normAutofit/>
          </a:bodyPr>
          <a:lstStyle/>
          <a:p>
            <a:pPr indent="0" lvl="0" marL="114300" rtl="0" algn="l">
              <a:lnSpc>
                <a:spcPct val="90000"/>
              </a:lnSpc>
              <a:spcBef>
                <a:spcPts val="1000"/>
              </a:spcBef>
              <a:spcAft>
                <a:spcPts val="0"/>
              </a:spcAft>
              <a:buSzPts val="1800"/>
              <a:buNone/>
            </a:pPr>
            <a:r>
              <a:rPr b="1" lang="en-GB" sz="2500"/>
              <a:t>Structure and Core Chapters</a:t>
            </a:r>
            <a:endParaRPr/>
          </a:p>
          <a:p>
            <a:pPr indent="0" lvl="0" marL="114300" rtl="0" algn="l">
              <a:lnSpc>
                <a:spcPct val="90000"/>
              </a:lnSpc>
              <a:spcBef>
                <a:spcPts val="1000"/>
              </a:spcBef>
              <a:spcAft>
                <a:spcPts val="0"/>
              </a:spcAft>
              <a:buSzPts val="1800"/>
              <a:buNone/>
            </a:pPr>
            <a:r>
              <a:rPr lang="en-GB" sz="2500"/>
              <a:t>The guide is organised into four comprehensive chapters:</a:t>
            </a:r>
            <a:endParaRPr/>
          </a:p>
          <a:p>
            <a:pPr indent="0" lvl="0" marL="114300" rtl="0" algn="l">
              <a:lnSpc>
                <a:spcPct val="90000"/>
              </a:lnSpc>
              <a:spcBef>
                <a:spcPts val="1000"/>
              </a:spcBef>
              <a:spcAft>
                <a:spcPts val="0"/>
              </a:spcAft>
              <a:buSzPts val="1800"/>
              <a:buNone/>
            </a:pPr>
            <a:r>
              <a:rPr b="1" lang="en-GB" sz="2500"/>
              <a:t>1. Understanding the Social Isolation Schema</a:t>
            </a:r>
            <a:endParaRPr sz="2500"/>
          </a:p>
          <a:p>
            <a:pPr indent="-342900" lvl="1" marL="914400" rtl="0" algn="l">
              <a:lnSpc>
                <a:spcPct val="90000"/>
              </a:lnSpc>
              <a:spcBef>
                <a:spcPts val="500"/>
              </a:spcBef>
              <a:spcAft>
                <a:spcPts val="0"/>
              </a:spcAft>
              <a:buSzPts val="1800"/>
              <a:buChar char="•"/>
            </a:pPr>
            <a:r>
              <a:rPr lang="en-GB" sz="2500"/>
              <a:t>Foundations, symptoms, and distinction from social death.</a:t>
            </a:r>
            <a:endParaRPr/>
          </a:p>
          <a:p>
            <a:pPr indent="0" lvl="0" marL="114300" rtl="0" algn="l">
              <a:lnSpc>
                <a:spcPct val="90000"/>
              </a:lnSpc>
              <a:spcBef>
                <a:spcPts val="1000"/>
              </a:spcBef>
              <a:spcAft>
                <a:spcPts val="0"/>
              </a:spcAft>
              <a:buSzPts val="1800"/>
              <a:buNone/>
            </a:pPr>
            <a:r>
              <a:rPr b="1" lang="en-GB" sz="2500"/>
              <a:t>2. Social Deprivation Pathway Development</a:t>
            </a:r>
            <a:endParaRPr sz="2500"/>
          </a:p>
          <a:p>
            <a:pPr indent="-342900" lvl="1" marL="914400" rtl="0" algn="l">
              <a:lnSpc>
                <a:spcPct val="90000"/>
              </a:lnSpc>
              <a:spcBef>
                <a:spcPts val="500"/>
              </a:spcBef>
              <a:spcAft>
                <a:spcPts val="0"/>
              </a:spcAft>
              <a:buSzPts val="1800"/>
              <a:buChar char="•"/>
            </a:pPr>
            <a:r>
              <a:rPr lang="en-GB" sz="2500"/>
              <a:t>How isolation develops through childhood and into adulthood.</a:t>
            </a:r>
            <a:endParaRPr/>
          </a:p>
          <a:p>
            <a:pPr indent="0" lvl="0" marL="114300" rtl="0" algn="l">
              <a:lnSpc>
                <a:spcPct val="90000"/>
              </a:lnSpc>
              <a:spcBef>
                <a:spcPts val="1000"/>
              </a:spcBef>
              <a:spcAft>
                <a:spcPts val="0"/>
              </a:spcAft>
              <a:buSzPts val="1800"/>
              <a:buNone/>
            </a:pPr>
            <a:r>
              <a:rPr b="1" lang="en-GB" sz="2500"/>
              <a:t>3. Knowledge, Skills, and Competences</a:t>
            </a:r>
            <a:endParaRPr sz="2500"/>
          </a:p>
          <a:p>
            <a:pPr indent="-342900" lvl="1" marL="914400" rtl="0" algn="l">
              <a:lnSpc>
                <a:spcPct val="90000"/>
              </a:lnSpc>
              <a:spcBef>
                <a:spcPts val="500"/>
              </a:spcBef>
              <a:spcAft>
                <a:spcPts val="0"/>
              </a:spcAft>
              <a:buSzPts val="1800"/>
              <a:buChar char="•"/>
            </a:pPr>
            <a:r>
              <a:rPr lang="en-GB" sz="2500"/>
              <a:t>Building practical abilities to recognise and address isolation.</a:t>
            </a:r>
            <a:endParaRPr/>
          </a:p>
          <a:p>
            <a:pPr indent="0" lvl="0" marL="114300" rtl="0" algn="l">
              <a:lnSpc>
                <a:spcPct val="90000"/>
              </a:lnSpc>
              <a:spcBef>
                <a:spcPts val="1000"/>
              </a:spcBef>
              <a:spcAft>
                <a:spcPts val="0"/>
              </a:spcAft>
              <a:buSzPts val="1800"/>
              <a:buNone/>
            </a:pPr>
            <a:r>
              <a:rPr b="1" lang="en-GB" sz="2500"/>
              <a:t>4. Social Connectedness &amp; Scenarios</a:t>
            </a:r>
            <a:endParaRPr sz="2500"/>
          </a:p>
          <a:p>
            <a:pPr indent="-342900" lvl="1" marL="914400" rtl="0" algn="l">
              <a:lnSpc>
                <a:spcPct val="90000"/>
              </a:lnSpc>
              <a:spcBef>
                <a:spcPts val="500"/>
              </a:spcBef>
              <a:spcAft>
                <a:spcPts val="0"/>
              </a:spcAft>
              <a:buSzPts val="1800"/>
              <a:buChar char="•"/>
            </a:pPr>
            <a:r>
              <a:rPr lang="en-GB" sz="2500"/>
              <a:t>Evidence-based recommendations and interactive branching scenarios for practice.</a:t>
            </a:r>
            <a:endParaRPr/>
          </a:p>
          <a:p>
            <a:pPr indent="0" lvl="0" marL="114300" rtl="0" algn="l">
              <a:lnSpc>
                <a:spcPct val="150000"/>
              </a:lnSpc>
              <a:spcBef>
                <a:spcPts val="1000"/>
              </a:spcBef>
              <a:spcAft>
                <a:spcPts val="0"/>
              </a:spcAft>
              <a:buSzPts val="1800"/>
              <a:buNone/>
            </a:pPr>
            <a:r>
              <a:t/>
            </a:r>
            <a:endParaRPr b="1" sz="20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47"/>
          <p:cNvSpPr txBox="1"/>
          <p:nvPr/>
        </p:nvSpPr>
        <p:spPr>
          <a:xfrm>
            <a:off x="533400" y="0"/>
            <a:ext cx="11190514" cy="13233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1" i="0" lang="en-GB" sz="4000" u="none" cap="none" strike="noStrike">
                <a:solidFill>
                  <a:srgbClr val="000000"/>
                </a:solidFill>
                <a:latin typeface="Calibri"/>
                <a:ea typeface="Calibri"/>
                <a:cs typeface="Calibri"/>
                <a:sym typeface="Calibri"/>
              </a:rPr>
              <a:t>Exploring the Pathways of Social Isolation Development</a:t>
            </a:r>
            <a:endParaRPr b="0" i="0" sz="1400" u="none" cap="none" strike="noStrike">
              <a:solidFill>
                <a:srgbClr val="000000"/>
              </a:solidFill>
              <a:latin typeface="Arial"/>
              <a:ea typeface="Arial"/>
              <a:cs typeface="Arial"/>
              <a:sym typeface="Arial"/>
            </a:endParaRPr>
          </a:p>
        </p:txBody>
      </p:sp>
      <p:pic>
        <p:nvPicPr>
          <p:cNvPr descr="Text&#10;&#10;Description automatically generated with medium confidence" id="337" name="Google Shape;337;p47"/>
          <p:cNvPicPr preferRelativeResize="0"/>
          <p:nvPr/>
        </p:nvPicPr>
        <p:blipFill rotWithShape="1">
          <a:blip r:embed="rId3">
            <a:alphaModFix/>
          </a:blip>
          <a:srcRect b="0" l="0" r="0" t="0"/>
          <a:stretch/>
        </p:blipFill>
        <p:spPr>
          <a:xfrm>
            <a:off x="9692533" y="6032201"/>
            <a:ext cx="2499467" cy="524376"/>
          </a:xfrm>
          <a:prstGeom prst="rect">
            <a:avLst/>
          </a:prstGeom>
          <a:noFill/>
          <a:ln>
            <a:noFill/>
          </a:ln>
        </p:spPr>
      </p:pic>
      <p:sp>
        <p:nvSpPr>
          <p:cNvPr id="338" name="Google Shape;338;p47"/>
          <p:cNvSpPr txBox="1"/>
          <p:nvPr/>
        </p:nvSpPr>
        <p:spPr>
          <a:xfrm>
            <a:off x="3049172" y="3240817"/>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339" name="Google Shape;339;p47"/>
          <p:cNvSpPr txBox="1"/>
          <p:nvPr/>
        </p:nvSpPr>
        <p:spPr>
          <a:xfrm>
            <a:off x="3049172" y="3240817"/>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340" name="Google Shape;340;p47"/>
          <p:cNvSpPr txBox="1"/>
          <p:nvPr/>
        </p:nvSpPr>
        <p:spPr>
          <a:xfrm>
            <a:off x="3049172" y="3508769"/>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341" name="Google Shape;341;p47"/>
          <p:cNvSpPr txBox="1"/>
          <p:nvPr/>
        </p:nvSpPr>
        <p:spPr>
          <a:xfrm>
            <a:off x="696686" y="1262404"/>
            <a:ext cx="10608128" cy="64629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GB" sz="3600" u="none" cap="none" strike="noStrike">
                <a:solidFill>
                  <a:srgbClr val="000000"/>
                </a:solidFill>
                <a:latin typeface="Arial"/>
                <a:ea typeface="Arial"/>
                <a:cs typeface="Arial"/>
                <a:sym typeface="Arial"/>
              </a:rPr>
              <a:t>Phases of the Social Isolation Schema</a:t>
            </a:r>
            <a:endParaRPr b="0" i="0" sz="3600" u="none" cap="none" strike="noStrike">
              <a:solidFill>
                <a:srgbClr val="000000"/>
              </a:solidFill>
              <a:latin typeface="Calibri"/>
              <a:ea typeface="Calibri"/>
              <a:cs typeface="Calibri"/>
              <a:sym typeface="Calibri"/>
            </a:endParaRPr>
          </a:p>
        </p:txBody>
      </p:sp>
      <p:pic>
        <p:nvPicPr>
          <p:cNvPr id="342" name="Google Shape;342;p47"/>
          <p:cNvPicPr preferRelativeResize="0"/>
          <p:nvPr/>
        </p:nvPicPr>
        <p:blipFill rotWithShape="1">
          <a:blip r:embed="rId4">
            <a:alphaModFix/>
          </a:blip>
          <a:srcRect b="0" l="0" r="0" t="0"/>
          <a:stretch/>
        </p:blipFill>
        <p:spPr>
          <a:xfrm>
            <a:off x="215249" y="5419323"/>
            <a:ext cx="1438675" cy="1438675"/>
          </a:xfrm>
          <a:prstGeom prst="rect">
            <a:avLst/>
          </a:prstGeom>
          <a:noFill/>
          <a:ln>
            <a:noFill/>
          </a:ln>
        </p:spPr>
      </p:pic>
      <p:sp>
        <p:nvSpPr>
          <p:cNvPr id="343" name="Google Shape;343;p47"/>
          <p:cNvSpPr txBox="1"/>
          <p:nvPr/>
        </p:nvSpPr>
        <p:spPr>
          <a:xfrm>
            <a:off x="1556657" y="1908695"/>
            <a:ext cx="9556953" cy="3947820"/>
          </a:xfrm>
          <a:prstGeom prst="rect">
            <a:avLst/>
          </a:prstGeom>
          <a:noFill/>
          <a:ln>
            <a:noFill/>
          </a:ln>
        </p:spPr>
        <p:txBody>
          <a:bodyPr anchorCtr="0" anchor="t" bIns="45700" lIns="91425" spcFirstLastPara="1" rIns="91425" wrap="square" tIns="45700">
            <a:noAutofit/>
          </a:bodyPr>
          <a:lstStyle/>
          <a:p>
            <a:pPr indent="-406400" lvl="0" marL="457200" marR="0" rtl="0" algn="just">
              <a:lnSpc>
                <a:spcPct val="90000"/>
              </a:lnSpc>
              <a:spcBef>
                <a:spcPts val="1000"/>
              </a:spcBef>
              <a:spcAft>
                <a:spcPts val="0"/>
              </a:spcAft>
              <a:buClr>
                <a:schemeClr val="dk1"/>
              </a:buClr>
              <a:buSzPts val="2400"/>
              <a:buFont typeface="Arial"/>
              <a:buNone/>
            </a:pPr>
            <a:r>
              <a:rPr b="1" i="0" lang="en-GB" sz="2000" u="none" cap="none" strike="noStrike">
                <a:solidFill>
                  <a:schemeClr val="dk1"/>
                </a:solidFill>
                <a:latin typeface="Calibri"/>
                <a:ea typeface="Calibri"/>
                <a:cs typeface="Calibri"/>
                <a:sym typeface="Calibri"/>
              </a:rPr>
              <a:t>Phase 1 – Initial Development:</a:t>
            </a:r>
            <a:r>
              <a:rPr b="0" i="0" lang="en-GB" sz="2000" u="none" cap="none" strike="noStrike">
                <a:solidFill>
                  <a:schemeClr val="dk1"/>
                </a:solidFill>
                <a:latin typeface="Calibri"/>
                <a:ea typeface="Calibri"/>
                <a:cs typeface="Calibri"/>
                <a:sym typeface="Calibri"/>
              </a:rPr>
              <a:t> Triggered by negative experiences such as:</a:t>
            </a:r>
            <a:endParaRPr b="0" i="0" sz="1400" u="none" cap="none" strike="noStrike">
              <a:solidFill>
                <a:srgbClr val="000000"/>
              </a:solidFill>
              <a:latin typeface="Arial"/>
              <a:ea typeface="Arial"/>
              <a:cs typeface="Arial"/>
              <a:sym typeface="Arial"/>
            </a:endParaRPr>
          </a:p>
          <a:p>
            <a:pPr indent="-381000" lvl="1" marL="914400" marR="0" rtl="0" algn="just">
              <a:lnSpc>
                <a:spcPct val="90000"/>
              </a:lnSpc>
              <a:spcBef>
                <a:spcPts val="500"/>
              </a:spcBef>
              <a:spcAft>
                <a:spcPts val="0"/>
              </a:spcAft>
              <a:buClr>
                <a:schemeClr val="dk1"/>
              </a:buClr>
              <a:buSzPts val="2000"/>
              <a:buFont typeface="Arial"/>
              <a:buNone/>
            </a:pPr>
            <a:r>
              <a:rPr b="1" i="0" lang="en-GB" sz="1800" u="none" cap="none" strike="noStrike">
                <a:solidFill>
                  <a:schemeClr val="dk1"/>
                </a:solidFill>
                <a:latin typeface="Calibri"/>
                <a:ea typeface="Calibri"/>
                <a:cs typeface="Calibri"/>
                <a:sym typeface="Calibri"/>
              </a:rPr>
              <a:t>Discrimination:</a:t>
            </a:r>
            <a:r>
              <a:rPr b="0" i="0" lang="en-GB" sz="1800" u="none" cap="none" strike="noStrike">
                <a:solidFill>
                  <a:schemeClr val="dk1"/>
                </a:solidFill>
                <a:latin typeface="Calibri"/>
                <a:ea typeface="Calibri"/>
                <a:cs typeface="Calibri"/>
                <a:sym typeface="Calibri"/>
              </a:rPr>
              <a:t> Feeling different due to factors like ethnicity, religion, or socioeconomic status</a:t>
            </a:r>
            <a:endParaRPr b="0" i="0" sz="1400" u="none" cap="none" strike="noStrike">
              <a:solidFill>
                <a:srgbClr val="000000"/>
              </a:solidFill>
              <a:latin typeface="Arial"/>
              <a:ea typeface="Arial"/>
              <a:cs typeface="Arial"/>
              <a:sym typeface="Arial"/>
            </a:endParaRPr>
          </a:p>
          <a:p>
            <a:pPr indent="-381000" lvl="1" marL="914400" marR="0" rtl="0" algn="just">
              <a:lnSpc>
                <a:spcPct val="90000"/>
              </a:lnSpc>
              <a:spcBef>
                <a:spcPts val="500"/>
              </a:spcBef>
              <a:spcAft>
                <a:spcPts val="0"/>
              </a:spcAft>
              <a:buClr>
                <a:schemeClr val="dk1"/>
              </a:buClr>
              <a:buSzPts val="2000"/>
              <a:buFont typeface="Arial"/>
              <a:buNone/>
            </a:pPr>
            <a:r>
              <a:rPr b="1" i="0" lang="en-GB" sz="1800" u="none" cap="none" strike="noStrike">
                <a:solidFill>
                  <a:schemeClr val="dk1"/>
                </a:solidFill>
                <a:latin typeface="Calibri"/>
                <a:ea typeface="Calibri"/>
                <a:cs typeface="Calibri"/>
                <a:sym typeface="Calibri"/>
              </a:rPr>
              <a:t>Relocation:</a:t>
            </a:r>
            <a:r>
              <a:rPr b="0" i="0" lang="en-GB" sz="1800" u="none" cap="none" strike="noStrike">
                <a:solidFill>
                  <a:schemeClr val="dk1"/>
                </a:solidFill>
                <a:latin typeface="Calibri"/>
                <a:ea typeface="Calibri"/>
                <a:cs typeface="Calibri"/>
                <a:sym typeface="Calibri"/>
              </a:rPr>
              <a:t> Frequent moves during childhood</a:t>
            </a:r>
            <a:endParaRPr b="0" i="0" sz="1400" u="none" cap="none" strike="noStrike">
              <a:solidFill>
                <a:srgbClr val="000000"/>
              </a:solidFill>
              <a:latin typeface="Arial"/>
              <a:ea typeface="Arial"/>
              <a:cs typeface="Arial"/>
              <a:sym typeface="Arial"/>
            </a:endParaRPr>
          </a:p>
          <a:p>
            <a:pPr indent="-381000" lvl="1" marL="914400" marR="0" rtl="0" algn="just">
              <a:lnSpc>
                <a:spcPct val="90000"/>
              </a:lnSpc>
              <a:spcBef>
                <a:spcPts val="500"/>
              </a:spcBef>
              <a:spcAft>
                <a:spcPts val="0"/>
              </a:spcAft>
              <a:buClr>
                <a:schemeClr val="dk1"/>
              </a:buClr>
              <a:buSzPts val="2000"/>
              <a:buFont typeface="Arial"/>
              <a:buNone/>
            </a:pPr>
            <a:r>
              <a:rPr b="1" i="0" lang="en-GB" sz="1800" u="none" cap="none" strike="noStrike">
                <a:solidFill>
                  <a:schemeClr val="dk1"/>
                </a:solidFill>
                <a:latin typeface="Calibri"/>
                <a:ea typeface="Calibri"/>
                <a:cs typeface="Calibri"/>
                <a:sym typeface="Calibri"/>
              </a:rPr>
              <a:t>Injustice:</a:t>
            </a:r>
            <a:r>
              <a:rPr b="0" i="0" lang="en-GB" sz="1800" u="none" cap="none" strike="noStrike">
                <a:solidFill>
                  <a:schemeClr val="dk1"/>
                </a:solidFill>
                <a:latin typeface="Calibri"/>
                <a:ea typeface="Calibri"/>
                <a:cs typeface="Calibri"/>
                <a:sym typeface="Calibri"/>
              </a:rPr>
              <a:t> Unequal or unfair treatment</a:t>
            </a:r>
            <a:endParaRPr b="0" i="0" sz="1400" u="none" cap="none" strike="noStrike">
              <a:solidFill>
                <a:srgbClr val="000000"/>
              </a:solidFill>
              <a:latin typeface="Arial"/>
              <a:ea typeface="Arial"/>
              <a:cs typeface="Arial"/>
              <a:sym typeface="Arial"/>
            </a:endParaRPr>
          </a:p>
          <a:p>
            <a:pPr indent="-381000" lvl="1" marL="914400" marR="0" rtl="0" algn="just">
              <a:lnSpc>
                <a:spcPct val="90000"/>
              </a:lnSpc>
              <a:spcBef>
                <a:spcPts val="500"/>
              </a:spcBef>
              <a:spcAft>
                <a:spcPts val="0"/>
              </a:spcAft>
              <a:buClr>
                <a:schemeClr val="dk1"/>
              </a:buClr>
              <a:buSzPts val="2000"/>
              <a:buFont typeface="Arial"/>
              <a:buNone/>
            </a:pPr>
            <a:r>
              <a:rPr b="1" i="0" lang="en-GB" sz="1800" u="none" cap="none" strike="noStrike">
                <a:solidFill>
                  <a:schemeClr val="dk1"/>
                </a:solidFill>
                <a:latin typeface="Calibri"/>
                <a:ea typeface="Calibri"/>
                <a:cs typeface="Calibri"/>
                <a:sym typeface="Calibri"/>
              </a:rPr>
              <a:t>Trauma:</a:t>
            </a:r>
            <a:r>
              <a:rPr b="0" i="0" lang="en-GB" sz="1800" u="none" cap="none" strike="noStrike">
                <a:solidFill>
                  <a:schemeClr val="dk1"/>
                </a:solidFill>
                <a:latin typeface="Calibri"/>
                <a:ea typeface="Calibri"/>
                <a:cs typeface="Calibri"/>
                <a:sym typeface="Calibri"/>
              </a:rPr>
              <a:t> Experiences of bullying or abuse</a:t>
            </a:r>
            <a:endParaRPr b="0" i="0" sz="1400" u="none" cap="none" strike="noStrike">
              <a:solidFill>
                <a:srgbClr val="000000"/>
              </a:solidFill>
              <a:latin typeface="Arial"/>
              <a:ea typeface="Arial"/>
              <a:cs typeface="Arial"/>
              <a:sym typeface="Arial"/>
            </a:endParaRPr>
          </a:p>
          <a:p>
            <a:pPr indent="-406400" lvl="0" marL="457200" marR="0" rtl="0" algn="just">
              <a:lnSpc>
                <a:spcPct val="90000"/>
              </a:lnSpc>
              <a:spcBef>
                <a:spcPts val="1000"/>
              </a:spcBef>
              <a:spcAft>
                <a:spcPts val="0"/>
              </a:spcAft>
              <a:buClr>
                <a:schemeClr val="dk1"/>
              </a:buClr>
              <a:buSzPts val="2400"/>
              <a:buFont typeface="Arial"/>
              <a:buNone/>
            </a:pPr>
            <a:r>
              <a:rPr b="1" i="0" lang="en-GB" sz="2000" u="none" cap="none" strike="noStrike">
                <a:solidFill>
                  <a:schemeClr val="dk1"/>
                </a:solidFill>
                <a:latin typeface="Calibri"/>
                <a:ea typeface="Calibri"/>
                <a:cs typeface="Calibri"/>
                <a:sym typeface="Calibri"/>
              </a:rPr>
              <a:t>Phase 2 – Coping Responses:</a:t>
            </a:r>
            <a:r>
              <a:rPr b="0" i="0" lang="en-GB" sz="2000" u="none" cap="none" strike="noStrike">
                <a:solidFill>
                  <a:schemeClr val="dk1"/>
                </a:solidFill>
                <a:latin typeface="Calibri"/>
                <a:ea typeface="Calibri"/>
                <a:cs typeface="Calibri"/>
                <a:sym typeface="Calibri"/>
              </a:rPr>
              <a:t> Individuals may:</a:t>
            </a:r>
            <a:endParaRPr b="0" i="0" sz="1400" u="none" cap="none" strike="noStrike">
              <a:solidFill>
                <a:srgbClr val="000000"/>
              </a:solidFill>
              <a:latin typeface="Arial"/>
              <a:ea typeface="Arial"/>
              <a:cs typeface="Arial"/>
              <a:sym typeface="Arial"/>
            </a:endParaRPr>
          </a:p>
          <a:p>
            <a:pPr indent="-381000" lvl="1" marL="914400" marR="0" rtl="0" algn="just">
              <a:lnSpc>
                <a:spcPct val="90000"/>
              </a:lnSpc>
              <a:spcBef>
                <a:spcPts val="500"/>
              </a:spcBef>
              <a:spcAft>
                <a:spcPts val="0"/>
              </a:spcAft>
              <a:buClr>
                <a:schemeClr val="dk1"/>
              </a:buClr>
              <a:buSzPts val="2000"/>
              <a:buFont typeface="Arial"/>
              <a:buNone/>
            </a:pPr>
            <a:r>
              <a:rPr b="0" i="0" lang="en-GB" sz="1800" u="none" cap="none" strike="noStrike">
                <a:solidFill>
                  <a:schemeClr val="dk1"/>
                </a:solidFill>
                <a:latin typeface="Calibri"/>
                <a:ea typeface="Calibri"/>
                <a:cs typeface="Calibri"/>
                <a:sym typeface="Calibri"/>
              </a:rPr>
              <a:t>Surrender: abandon aspects of their identity</a:t>
            </a:r>
            <a:endParaRPr b="0" i="0" sz="1400" u="none" cap="none" strike="noStrike">
              <a:solidFill>
                <a:srgbClr val="000000"/>
              </a:solidFill>
              <a:latin typeface="Arial"/>
              <a:ea typeface="Arial"/>
              <a:cs typeface="Arial"/>
              <a:sym typeface="Arial"/>
            </a:endParaRPr>
          </a:p>
          <a:p>
            <a:pPr indent="-381000" lvl="1" marL="914400" marR="0" rtl="0" algn="just">
              <a:lnSpc>
                <a:spcPct val="90000"/>
              </a:lnSpc>
              <a:spcBef>
                <a:spcPts val="500"/>
              </a:spcBef>
              <a:spcAft>
                <a:spcPts val="0"/>
              </a:spcAft>
              <a:buClr>
                <a:schemeClr val="dk1"/>
              </a:buClr>
              <a:buSzPts val="2000"/>
              <a:buFont typeface="Arial"/>
              <a:buNone/>
            </a:pPr>
            <a:r>
              <a:rPr b="0" i="0" lang="en-GB" sz="1800" u="none" cap="none" strike="noStrike">
                <a:solidFill>
                  <a:schemeClr val="dk1"/>
                </a:solidFill>
                <a:latin typeface="Calibri"/>
                <a:ea typeface="Calibri"/>
                <a:cs typeface="Calibri"/>
                <a:sym typeface="Calibri"/>
              </a:rPr>
              <a:t>Avoid social situations</a:t>
            </a:r>
            <a:endParaRPr b="0" i="0" sz="1400" u="none" cap="none" strike="noStrike">
              <a:solidFill>
                <a:srgbClr val="000000"/>
              </a:solidFill>
              <a:latin typeface="Arial"/>
              <a:ea typeface="Arial"/>
              <a:cs typeface="Arial"/>
              <a:sym typeface="Arial"/>
            </a:endParaRPr>
          </a:p>
          <a:p>
            <a:pPr indent="-381000" lvl="1" marL="914400" marR="0" rtl="0" algn="just">
              <a:lnSpc>
                <a:spcPct val="90000"/>
              </a:lnSpc>
              <a:spcBef>
                <a:spcPts val="500"/>
              </a:spcBef>
              <a:spcAft>
                <a:spcPts val="0"/>
              </a:spcAft>
              <a:buClr>
                <a:schemeClr val="dk1"/>
              </a:buClr>
              <a:buSzPts val="2000"/>
              <a:buFont typeface="Arial"/>
              <a:buNone/>
            </a:pPr>
            <a:r>
              <a:rPr b="0" i="0" lang="en-GB" sz="1800" u="none" cap="none" strike="noStrike">
                <a:solidFill>
                  <a:schemeClr val="dk1"/>
                </a:solidFill>
                <a:latin typeface="Calibri"/>
                <a:ea typeface="Calibri"/>
                <a:cs typeface="Calibri"/>
                <a:sym typeface="Calibri"/>
              </a:rPr>
              <a:t>Overcompensate by becoming overly social, yet still feel unsafe</a:t>
            </a:r>
            <a:endParaRPr b="0" i="0" sz="1400" u="none" cap="none" strike="noStrike">
              <a:solidFill>
                <a:srgbClr val="000000"/>
              </a:solidFill>
              <a:latin typeface="Arial"/>
              <a:ea typeface="Arial"/>
              <a:cs typeface="Arial"/>
              <a:sym typeface="Arial"/>
            </a:endParaRPr>
          </a:p>
          <a:p>
            <a:pPr indent="-406400" lvl="0" marL="457200" marR="0" rtl="0" algn="just">
              <a:lnSpc>
                <a:spcPct val="90000"/>
              </a:lnSpc>
              <a:spcBef>
                <a:spcPts val="1000"/>
              </a:spcBef>
              <a:spcAft>
                <a:spcPts val="0"/>
              </a:spcAft>
              <a:buClr>
                <a:schemeClr val="dk1"/>
              </a:buClr>
              <a:buSzPts val="2400"/>
              <a:buFont typeface="Arial"/>
              <a:buNone/>
            </a:pPr>
            <a:r>
              <a:rPr b="1" i="0" lang="en-GB" sz="2000" u="none" cap="none" strike="noStrike">
                <a:solidFill>
                  <a:schemeClr val="dk1"/>
                </a:solidFill>
                <a:latin typeface="Calibri"/>
                <a:ea typeface="Calibri"/>
                <a:cs typeface="Calibri"/>
                <a:sym typeface="Calibri"/>
              </a:rPr>
              <a:t>Phase 3 – Consolidation:</a:t>
            </a:r>
            <a:endParaRPr b="0" i="0" sz="2000" u="none" cap="none" strike="noStrike">
              <a:solidFill>
                <a:schemeClr val="dk1"/>
              </a:solidFill>
              <a:latin typeface="Calibri"/>
              <a:ea typeface="Calibri"/>
              <a:cs typeface="Calibri"/>
              <a:sym typeface="Calibri"/>
            </a:endParaRPr>
          </a:p>
          <a:p>
            <a:pPr indent="-381000" lvl="1" marL="914400" marR="0" rtl="0" algn="just">
              <a:lnSpc>
                <a:spcPct val="90000"/>
              </a:lnSpc>
              <a:spcBef>
                <a:spcPts val="500"/>
              </a:spcBef>
              <a:spcAft>
                <a:spcPts val="0"/>
              </a:spcAft>
              <a:buClr>
                <a:schemeClr val="dk1"/>
              </a:buClr>
              <a:buSzPts val="2000"/>
              <a:buFont typeface="Arial"/>
              <a:buNone/>
            </a:pPr>
            <a:r>
              <a:rPr b="0" i="0" lang="en-GB" sz="1800" u="none" cap="none" strike="noStrike">
                <a:solidFill>
                  <a:schemeClr val="dk1"/>
                </a:solidFill>
                <a:latin typeface="Calibri"/>
                <a:ea typeface="Calibri"/>
                <a:cs typeface="Calibri"/>
                <a:sym typeface="Calibri"/>
              </a:rPr>
              <a:t>Belief that they will always be excluded </a:t>
            </a:r>
            <a:r>
              <a:rPr b="0" i="0" lang="en-GB" sz="1600" u="none" cap="none" strike="noStrike">
                <a:solidFill>
                  <a:schemeClr val="dk1"/>
                </a:solidFill>
                <a:latin typeface="Calibri"/>
                <a:ea typeface="Calibri"/>
                <a:cs typeface="Calibri"/>
                <a:sym typeface="Calibri"/>
              </a:rPr>
              <a:t>→</a:t>
            </a:r>
            <a:r>
              <a:rPr b="0" i="0" lang="en-GB" sz="1800" u="none" cap="none" strike="noStrike">
                <a:solidFill>
                  <a:schemeClr val="dk1"/>
                </a:solidFill>
                <a:latin typeface="Calibri"/>
                <a:ea typeface="Calibri"/>
                <a:cs typeface="Calibri"/>
                <a:sym typeface="Calibri"/>
              </a:rPr>
              <a:t> </a:t>
            </a:r>
            <a:r>
              <a:rPr b="1" i="0" lang="en-GB" sz="1800" u="none" cap="none" strike="noStrike">
                <a:solidFill>
                  <a:schemeClr val="dk1"/>
                </a:solidFill>
                <a:latin typeface="Calibri"/>
                <a:ea typeface="Calibri"/>
                <a:cs typeface="Calibri"/>
                <a:sym typeface="Calibri"/>
              </a:rPr>
              <a:t>Vicious Cycle of Social Isolation</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48"/>
          <p:cNvSpPr txBox="1"/>
          <p:nvPr/>
        </p:nvSpPr>
        <p:spPr>
          <a:xfrm>
            <a:off x="533400" y="0"/>
            <a:ext cx="11190514" cy="13233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1" i="0" lang="en-GB" sz="4000" u="none" cap="none" strike="noStrike">
                <a:solidFill>
                  <a:srgbClr val="000000"/>
                </a:solidFill>
                <a:latin typeface="Calibri"/>
                <a:ea typeface="Calibri"/>
                <a:cs typeface="Calibri"/>
                <a:sym typeface="Calibri"/>
              </a:rPr>
              <a:t>Exploring the Pathways of Social Isolation Development</a:t>
            </a:r>
            <a:endParaRPr b="0" i="0" sz="1400" u="none" cap="none" strike="noStrike">
              <a:solidFill>
                <a:srgbClr val="000000"/>
              </a:solidFill>
              <a:latin typeface="Arial"/>
              <a:ea typeface="Arial"/>
              <a:cs typeface="Arial"/>
              <a:sym typeface="Arial"/>
            </a:endParaRPr>
          </a:p>
        </p:txBody>
      </p:sp>
      <p:pic>
        <p:nvPicPr>
          <p:cNvPr descr="Text&#10;&#10;Description automatically generated with medium confidence" id="349" name="Google Shape;349;p48"/>
          <p:cNvPicPr preferRelativeResize="0"/>
          <p:nvPr/>
        </p:nvPicPr>
        <p:blipFill rotWithShape="1">
          <a:blip r:embed="rId3">
            <a:alphaModFix/>
          </a:blip>
          <a:srcRect b="0" l="0" r="0" t="0"/>
          <a:stretch/>
        </p:blipFill>
        <p:spPr>
          <a:xfrm>
            <a:off x="9692533" y="6032201"/>
            <a:ext cx="2499467" cy="524376"/>
          </a:xfrm>
          <a:prstGeom prst="rect">
            <a:avLst/>
          </a:prstGeom>
          <a:noFill/>
          <a:ln>
            <a:noFill/>
          </a:ln>
        </p:spPr>
      </p:pic>
      <p:sp>
        <p:nvSpPr>
          <p:cNvPr id="350" name="Google Shape;350;p48"/>
          <p:cNvSpPr txBox="1"/>
          <p:nvPr/>
        </p:nvSpPr>
        <p:spPr>
          <a:xfrm>
            <a:off x="3049172" y="3240817"/>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351" name="Google Shape;351;p48"/>
          <p:cNvSpPr txBox="1"/>
          <p:nvPr/>
        </p:nvSpPr>
        <p:spPr>
          <a:xfrm>
            <a:off x="3049172" y="3240817"/>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352" name="Google Shape;352;p48"/>
          <p:cNvSpPr txBox="1"/>
          <p:nvPr/>
        </p:nvSpPr>
        <p:spPr>
          <a:xfrm>
            <a:off x="3049172" y="3508769"/>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353" name="Google Shape;353;p48"/>
          <p:cNvSpPr txBox="1"/>
          <p:nvPr/>
        </p:nvSpPr>
        <p:spPr>
          <a:xfrm>
            <a:off x="1126671" y="1506561"/>
            <a:ext cx="10678886" cy="64629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rgbClr val="000000"/>
              </a:buClr>
              <a:buSzPts val="3600"/>
              <a:buFont typeface="Arial"/>
              <a:buNone/>
            </a:pPr>
            <a:r>
              <a:rPr b="0" i="0" lang="en-GB" sz="3600" u="none" cap="none" strike="noStrike">
                <a:solidFill>
                  <a:srgbClr val="000000"/>
                </a:solidFill>
                <a:latin typeface="Calibri"/>
                <a:ea typeface="Calibri"/>
                <a:cs typeface="Calibri"/>
                <a:sym typeface="Calibri"/>
              </a:rPr>
              <a:t>Case Study: Mark – Workplace Social Isolation</a:t>
            </a:r>
            <a:endParaRPr b="0" i="0" sz="1400" u="none" cap="none" strike="noStrike">
              <a:solidFill>
                <a:srgbClr val="000000"/>
              </a:solidFill>
              <a:latin typeface="Arial"/>
              <a:ea typeface="Arial"/>
              <a:cs typeface="Arial"/>
              <a:sym typeface="Arial"/>
            </a:endParaRPr>
          </a:p>
        </p:txBody>
      </p:sp>
      <p:pic>
        <p:nvPicPr>
          <p:cNvPr id="354" name="Google Shape;354;p48"/>
          <p:cNvPicPr preferRelativeResize="0"/>
          <p:nvPr/>
        </p:nvPicPr>
        <p:blipFill rotWithShape="1">
          <a:blip r:embed="rId4">
            <a:alphaModFix/>
          </a:blip>
          <a:srcRect b="0" l="0" r="0" t="0"/>
          <a:stretch/>
        </p:blipFill>
        <p:spPr>
          <a:xfrm>
            <a:off x="215249" y="5419323"/>
            <a:ext cx="1438675" cy="1438675"/>
          </a:xfrm>
          <a:prstGeom prst="rect">
            <a:avLst/>
          </a:prstGeom>
          <a:noFill/>
          <a:ln>
            <a:noFill/>
          </a:ln>
        </p:spPr>
      </p:pic>
      <p:sp>
        <p:nvSpPr>
          <p:cNvPr id="355" name="Google Shape;355;p48"/>
          <p:cNvSpPr txBox="1"/>
          <p:nvPr/>
        </p:nvSpPr>
        <p:spPr>
          <a:xfrm>
            <a:off x="1502230" y="2569933"/>
            <a:ext cx="9655628" cy="3547838"/>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100000"/>
              </a:lnSpc>
              <a:spcBef>
                <a:spcPts val="0"/>
              </a:spcBef>
              <a:spcAft>
                <a:spcPts val="0"/>
              </a:spcAft>
              <a:buClr>
                <a:schemeClr val="dk1"/>
              </a:buClr>
              <a:buSzPts val="2400"/>
              <a:buFont typeface="Arial"/>
              <a:buChar char="•"/>
            </a:pPr>
            <a:r>
              <a:rPr b="1" i="0" lang="en-GB" sz="2400" u="none" cap="none" strike="noStrike">
                <a:solidFill>
                  <a:schemeClr val="dk1"/>
                </a:solidFill>
                <a:latin typeface="Calibri"/>
                <a:ea typeface="Calibri"/>
                <a:cs typeface="Calibri"/>
                <a:sym typeface="Calibri"/>
              </a:rPr>
              <a:t>Description:</a:t>
            </a:r>
            <a:r>
              <a:rPr b="0" i="0" lang="en-GB" sz="2400" u="none" cap="none" strike="noStrike">
                <a:solidFill>
                  <a:schemeClr val="dk1"/>
                </a:solidFill>
                <a:latin typeface="Calibri"/>
                <a:ea typeface="Calibri"/>
                <a:cs typeface="Calibri"/>
                <a:sym typeface="Calibri"/>
              </a:rPr>
              <a:t> Dedicated law firm employee, feels neglected and excluded despite hard work.</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Arial"/>
              <a:buChar char="•"/>
            </a:pPr>
            <a:r>
              <a:rPr b="1" i="0" lang="en-GB" sz="2400" u="none" cap="none" strike="noStrike">
                <a:solidFill>
                  <a:schemeClr val="dk1"/>
                </a:solidFill>
                <a:latin typeface="Calibri"/>
                <a:ea typeface="Calibri"/>
                <a:cs typeface="Calibri"/>
                <a:sym typeface="Calibri"/>
              </a:rPr>
              <a:t>Exclusion Factors:</a:t>
            </a:r>
            <a:r>
              <a:rPr b="0" i="0" lang="en-GB" sz="2400" u="none" cap="none" strike="noStrike">
                <a:solidFill>
                  <a:schemeClr val="dk1"/>
                </a:solidFill>
                <a:latin typeface="Calibri"/>
                <a:ea typeface="Calibri"/>
                <a:cs typeface="Calibri"/>
                <a:sym typeface="Calibri"/>
              </a:rPr>
              <a:t> Only openly gay team member; faces subtle hints and homophobic comments → isolation &amp; anxiety.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Arial"/>
              <a:buChar char="•"/>
            </a:pPr>
            <a:r>
              <a:rPr b="1" i="0" lang="en-GB" sz="2400" u="none" cap="none" strike="noStrike">
                <a:solidFill>
                  <a:schemeClr val="dk1"/>
                </a:solidFill>
                <a:latin typeface="Calibri"/>
                <a:ea typeface="Calibri"/>
                <a:cs typeface="Calibri"/>
                <a:sym typeface="Calibri"/>
              </a:rPr>
              <a:t>Impact:</a:t>
            </a:r>
            <a:r>
              <a:rPr b="0" i="0" lang="en-GB" sz="2400" u="none" cap="none" strike="noStrike">
                <a:solidFill>
                  <a:schemeClr val="dk1"/>
                </a:solidFill>
                <a:latin typeface="Calibri"/>
                <a:ea typeface="Calibri"/>
                <a:cs typeface="Calibri"/>
                <a:sym typeface="Calibri"/>
              </a:rPr>
              <a:t> Pressure leads to mistakes, reduced performance, and physical symptoms.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Arial"/>
              <a:buChar char="•"/>
            </a:pPr>
            <a:r>
              <a:rPr b="1" i="0" lang="en-GB" sz="2400" u="none" cap="none" strike="noStrike">
                <a:solidFill>
                  <a:schemeClr val="dk1"/>
                </a:solidFill>
                <a:latin typeface="Calibri"/>
                <a:ea typeface="Calibri"/>
                <a:cs typeface="Calibri"/>
                <a:sym typeface="Calibri"/>
              </a:rPr>
              <a:t>Response:</a:t>
            </a:r>
            <a:r>
              <a:rPr b="0" i="0" lang="en-GB" sz="2400" u="none" cap="none" strike="noStrike">
                <a:solidFill>
                  <a:schemeClr val="dk1"/>
                </a:solidFill>
                <a:latin typeface="Calibri"/>
                <a:ea typeface="Calibri"/>
                <a:cs typeface="Calibri"/>
                <a:sym typeface="Calibri"/>
              </a:rPr>
              <a:t> New HR director </a:t>
            </a:r>
            <a:r>
              <a:rPr b="0" i="0" lang="en-GB" sz="2200" u="none" cap="none" strike="noStrike">
                <a:solidFill>
                  <a:schemeClr val="dk1"/>
                </a:solidFill>
                <a:latin typeface="Calibri"/>
                <a:ea typeface="Calibri"/>
                <a:cs typeface="Calibri"/>
                <a:sym typeface="Calibri"/>
              </a:rPr>
              <a:t>aims</a:t>
            </a:r>
            <a:r>
              <a:rPr b="0" i="0" lang="en-GB" sz="2400" u="none" cap="none" strike="noStrike">
                <a:solidFill>
                  <a:schemeClr val="dk1"/>
                </a:solidFill>
                <a:latin typeface="Calibri"/>
                <a:ea typeface="Calibri"/>
                <a:cs typeface="Calibri"/>
                <a:sym typeface="Calibri"/>
              </a:rPr>
              <a:t> to improve climate and inclusivity, but Mark avoids related sessions.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400"/>
              <a:buFont typeface="Arial"/>
              <a:buChar char="•"/>
            </a:pPr>
            <a:r>
              <a:rPr b="1" i="0" lang="en-GB" sz="2400" u="none" cap="none" strike="noStrike">
                <a:solidFill>
                  <a:schemeClr val="dk1"/>
                </a:solidFill>
                <a:latin typeface="Calibri"/>
                <a:ea typeface="Calibri"/>
                <a:cs typeface="Calibri"/>
                <a:sym typeface="Calibri"/>
              </a:rPr>
              <a:t>Schema Consolidation:</a:t>
            </a:r>
            <a:r>
              <a:rPr b="0" i="0" lang="en-GB" sz="2400" u="none" cap="none" strike="noStrike">
                <a:solidFill>
                  <a:schemeClr val="dk1"/>
                </a:solidFill>
                <a:latin typeface="Calibri"/>
                <a:ea typeface="Calibri"/>
                <a:cs typeface="Calibri"/>
                <a:sym typeface="Calibri"/>
              </a:rPr>
              <a:t> Ongoing disconnection leaves him emotionally drained and uncertain about his future</a:t>
            </a:r>
            <a:endParaRPr b="0" i="0" sz="2400" u="none" cap="none" strike="noStrike">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49"/>
          <p:cNvSpPr txBox="1"/>
          <p:nvPr/>
        </p:nvSpPr>
        <p:spPr>
          <a:xfrm>
            <a:off x="533400" y="0"/>
            <a:ext cx="11190514" cy="13233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1" i="0" lang="en-GB" sz="4000" u="none" cap="none" strike="noStrike">
                <a:solidFill>
                  <a:srgbClr val="000000"/>
                </a:solidFill>
                <a:latin typeface="Calibri"/>
                <a:ea typeface="Calibri"/>
                <a:cs typeface="Calibri"/>
                <a:sym typeface="Calibri"/>
              </a:rPr>
              <a:t>Exploring the Pathways of Social Isolation Development</a:t>
            </a:r>
            <a:endParaRPr b="0" i="0" sz="1400" u="none" cap="none" strike="noStrike">
              <a:solidFill>
                <a:srgbClr val="000000"/>
              </a:solidFill>
              <a:latin typeface="Arial"/>
              <a:ea typeface="Arial"/>
              <a:cs typeface="Arial"/>
              <a:sym typeface="Arial"/>
            </a:endParaRPr>
          </a:p>
        </p:txBody>
      </p:sp>
      <p:pic>
        <p:nvPicPr>
          <p:cNvPr descr="Text&#10;&#10;Description automatically generated with medium confidence" id="361" name="Google Shape;361;p49"/>
          <p:cNvPicPr preferRelativeResize="0"/>
          <p:nvPr/>
        </p:nvPicPr>
        <p:blipFill rotWithShape="1">
          <a:blip r:embed="rId3">
            <a:alphaModFix/>
          </a:blip>
          <a:srcRect b="0" l="0" r="0" t="0"/>
          <a:stretch/>
        </p:blipFill>
        <p:spPr>
          <a:xfrm>
            <a:off x="9692533" y="6032201"/>
            <a:ext cx="2499467" cy="524376"/>
          </a:xfrm>
          <a:prstGeom prst="rect">
            <a:avLst/>
          </a:prstGeom>
          <a:noFill/>
          <a:ln>
            <a:noFill/>
          </a:ln>
        </p:spPr>
      </p:pic>
      <p:sp>
        <p:nvSpPr>
          <p:cNvPr id="362" name="Google Shape;362;p49"/>
          <p:cNvSpPr txBox="1"/>
          <p:nvPr/>
        </p:nvSpPr>
        <p:spPr>
          <a:xfrm>
            <a:off x="3049172" y="3240817"/>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363" name="Google Shape;363;p49"/>
          <p:cNvSpPr txBox="1"/>
          <p:nvPr/>
        </p:nvSpPr>
        <p:spPr>
          <a:xfrm>
            <a:off x="3049172" y="3240817"/>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364" name="Google Shape;364;p49"/>
          <p:cNvSpPr txBox="1"/>
          <p:nvPr/>
        </p:nvSpPr>
        <p:spPr>
          <a:xfrm>
            <a:off x="3049172" y="3508769"/>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365" name="Google Shape;365;p49"/>
          <p:cNvSpPr txBox="1"/>
          <p:nvPr/>
        </p:nvSpPr>
        <p:spPr>
          <a:xfrm>
            <a:off x="718456" y="1415144"/>
            <a:ext cx="10586357" cy="64629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GB" sz="3600" u="none" cap="none" strike="noStrike">
                <a:solidFill>
                  <a:srgbClr val="000000"/>
                </a:solidFill>
                <a:latin typeface="Calibri"/>
                <a:ea typeface="Calibri"/>
                <a:cs typeface="Calibri"/>
                <a:sym typeface="Calibri"/>
              </a:rPr>
              <a:t> Workplace Social Isolation </a:t>
            </a:r>
            <a:endParaRPr b="0" i="0" sz="1400" u="none" cap="none" strike="noStrike">
              <a:solidFill>
                <a:srgbClr val="000000"/>
              </a:solidFill>
              <a:latin typeface="Arial"/>
              <a:ea typeface="Arial"/>
              <a:cs typeface="Arial"/>
              <a:sym typeface="Arial"/>
            </a:endParaRPr>
          </a:p>
        </p:txBody>
      </p:sp>
      <p:pic>
        <p:nvPicPr>
          <p:cNvPr id="366" name="Google Shape;366;p49"/>
          <p:cNvPicPr preferRelativeResize="0"/>
          <p:nvPr/>
        </p:nvPicPr>
        <p:blipFill rotWithShape="1">
          <a:blip r:embed="rId4">
            <a:alphaModFix/>
          </a:blip>
          <a:srcRect b="0" l="0" r="0" t="0"/>
          <a:stretch/>
        </p:blipFill>
        <p:spPr>
          <a:xfrm>
            <a:off x="215249" y="5419323"/>
            <a:ext cx="1438675" cy="1438675"/>
          </a:xfrm>
          <a:prstGeom prst="rect">
            <a:avLst/>
          </a:prstGeom>
          <a:noFill/>
          <a:ln>
            <a:noFill/>
          </a:ln>
        </p:spPr>
      </p:pic>
      <p:sp>
        <p:nvSpPr>
          <p:cNvPr id="367" name="Google Shape;367;p49"/>
          <p:cNvSpPr txBox="1"/>
          <p:nvPr/>
        </p:nvSpPr>
        <p:spPr>
          <a:xfrm>
            <a:off x="1298119" y="2028022"/>
            <a:ext cx="9427029" cy="4004179"/>
          </a:xfrm>
          <a:prstGeom prst="rect">
            <a:avLst/>
          </a:prstGeom>
          <a:noFill/>
          <a:ln>
            <a:noFill/>
          </a:ln>
        </p:spPr>
        <p:txBody>
          <a:bodyPr anchorCtr="0" anchor="t" bIns="45700" lIns="91425" spcFirstLastPara="1" rIns="91425" wrap="square" tIns="45700">
            <a:noAutofit/>
          </a:bodyPr>
          <a:lstStyle/>
          <a:p>
            <a:pPr indent="-406400" lvl="0" marL="457200" marR="0" rtl="0" algn="just">
              <a:lnSpc>
                <a:spcPct val="90000"/>
              </a:lnSpc>
              <a:spcBef>
                <a:spcPts val="1000"/>
              </a:spcBef>
              <a:spcAft>
                <a:spcPts val="0"/>
              </a:spcAft>
              <a:buClr>
                <a:schemeClr val="dk1"/>
              </a:buClr>
              <a:buSzPts val="2400"/>
              <a:buFont typeface="Arial"/>
              <a:buNone/>
            </a:pPr>
            <a:r>
              <a:rPr b="1" i="0" lang="en-GB" sz="2200" u="none" cap="none" strike="noStrike">
                <a:solidFill>
                  <a:schemeClr val="dk1"/>
                </a:solidFill>
                <a:latin typeface="Calibri"/>
                <a:ea typeface="Calibri"/>
                <a:cs typeface="Calibri"/>
                <a:sym typeface="Calibri"/>
              </a:rPr>
              <a:t>Research Insights</a:t>
            </a:r>
            <a:endParaRPr b="0" i="0" sz="1400" u="none" cap="none" strike="noStrike">
              <a:solidFill>
                <a:srgbClr val="000000"/>
              </a:solidFill>
              <a:latin typeface="Arial"/>
              <a:ea typeface="Arial"/>
              <a:cs typeface="Arial"/>
              <a:sym typeface="Arial"/>
            </a:endParaRPr>
          </a:p>
          <a:p>
            <a:pPr indent="-406400" lvl="0" marL="457200" marR="0" rtl="0" algn="just">
              <a:lnSpc>
                <a:spcPct val="90000"/>
              </a:lnSpc>
              <a:spcBef>
                <a:spcPts val="1000"/>
              </a:spcBef>
              <a:spcAft>
                <a:spcPts val="0"/>
              </a:spcAft>
              <a:buClr>
                <a:schemeClr val="dk1"/>
              </a:buClr>
              <a:buSzPts val="2400"/>
              <a:buFont typeface="Arial"/>
              <a:buChar char="•"/>
            </a:pPr>
            <a:r>
              <a:rPr b="0" i="0" lang="en-GB" sz="2200" u="none" cap="none" strike="noStrike">
                <a:solidFill>
                  <a:schemeClr val="dk1"/>
                </a:solidFill>
                <a:latin typeface="Calibri"/>
                <a:ea typeface="Calibri"/>
                <a:cs typeface="Calibri"/>
                <a:sym typeface="Calibri"/>
              </a:rPr>
              <a:t>Such phenomena are linked to similarities between family and work environments (e.g., power dynamics with parents or siblings).</a:t>
            </a:r>
            <a:endParaRPr b="0" i="0" sz="1400" u="none" cap="none" strike="noStrike">
              <a:solidFill>
                <a:srgbClr val="000000"/>
              </a:solidFill>
              <a:latin typeface="Arial"/>
              <a:ea typeface="Arial"/>
              <a:cs typeface="Arial"/>
              <a:sym typeface="Arial"/>
            </a:endParaRPr>
          </a:p>
          <a:p>
            <a:pPr indent="-190500" lvl="0" marL="393700" marR="0" rtl="0" algn="just">
              <a:lnSpc>
                <a:spcPct val="90000"/>
              </a:lnSpc>
              <a:spcBef>
                <a:spcPts val="1000"/>
              </a:spcBef>
              <a:spcAft>
                <a:spcPts val="0"/>
              </a:spcAft>
              <a:buClr>
                <a:schemeClr val="dk1"/>
              </a:buClr>
              <a:buSzPts val="2400"/>
              <a:buFont typeface="Arial"/>
              <a:buNone/>
            </a:pPr>
            <a:r>
              <a:t/>
            </a:r>
            <a:endParaRPr b="0" i="0" sz="2200" u="none" cap="none" strike="noStrike">
              <a:solidFill>
                <a:schemeClr val="dk1"/>
              </a:solidFill>
              <a:latin typeface="Calibri"/>
              <a:ea typeface="Calibri"/>
              <a:cs typeface="Calibri"/>
              <a:sym typeface="Calibri"/>
            </a:endParaRPr>
          </a:p>
          <a:p>
            <a:pPr indent="-406400" lvl="0" marL="457200" marR="0" rtl="0" algn="just">
              <a:lnSpc>
                <a:spcPct val="90000"/>
              </a:lnSpc>
              <a:spcBef>
                <a:spcPts val="1000"/>
              </a:spcBef>
              <a:spcAft>
                <a:spcPts val="0"/>
              </a:spcAft>
              <a:buClr>
                <a:schemeClr val="dk1"/>
              </a:buClr>
              <a:buSzPts val="2400"/>
              <a:buFont typeface="Arial"/>
              <a:buChar char="•"/>
            </a:pPr>
            <a:r>
              <a:rPr b="0" i="0" lang="en-GB" sz="2200" u="none" cap="none" strike="noStrike">
                <a:solidFill>
                  <a:schemeClr val="dk1"/>
                </a:solidFill>
                <a:latin typeface="Calibri"/>
                <a:ea typeface="Calibri"/>
                <a:cs typeface="Calibri"/>
                <a:sym typeface="Calibri"/>
              </a:rPr>
              <a:t>Recognizing schemas highlights individual vulnerabilities and helps identify unhelpful behavioral patterns → supports personal growth &amp; understanding.</a:t>
            </a:r>
            <a:endParaRPr b="0" i="0" sz="1400" u="none" cap="none" strike="noStrike">
              <a:solidFill>
                <a:srgbClr val="000000"/>
              </a:solidFill>
              <a:latin typeface="Arial"/>
              <a:ea typeface="Arial"/>
              <a:cs typeface="Arial"/>
              <a:sym typeface="Arial"/>
            </a:endParaRPr>
          </a:p>
          <a:p>
            <a:pPr indent="-190500" lvl="0" marL="546100" marR="0" rtl="0" algn="just">
              <a:lnSpc>
                <a:spcPct val="90000"/>
              </a:lnSpc>
              <a:spcBef>
                <a:spcPts val="1000"/>
              </a:spcBef>
              <a:spcAft>
                <a:spcPts val="0"/>
              </a:spcAft>
              <a:buClr>
                <a:schemeClr val="dk1"/>
              </a:buClr>
              <a:buSzPts val="2400"/>
              <a:buFont typeface="Arial"/>
              <a:buNone/>
            </a:pPr>
            <a:r>
              <a:t/>
            </a:r>
            <a:endParaRPr b="0" i="0" sz="2200" u="none" cap="none" strike="noStrike">
              <a:solidFill>
                <a:schemeClr val="dk1"/>
              </a:solidFill>
              <a:latin typeface="Calibri"/>
              <a:ea typeface="Calibri"/>
              <a:cs typeface="Calibri"/>
              <a:sym typeface="Calibri"/>
            </a:endParaRPr>
          </a:p>
          <a:p>
            <a:pPr indent="-406400" lvl="0" marL="457200" marR="0" rtl="0" algn="just">
              <a:lnSpc>
                <a:spcPct val="90000"/>
              </a:lnSpc>
              <a:spcBef>
                <a:spcPts val="1000"/>
              </a:spcBef>
              <a:spcAft>
                <a:spcPts val="0"/>
              </a:spcAft>
              <a:buClr>
                <a:schemeClr val="dk1"/>
              </a:buClr>
              <a:buSzPts val="2400"/>
              <a:buFont typeface="Arial"/>
              <a:buChar char="•"/>
            </a:pPr>
            <a:r>
              <a:rPr b="0" i="0" lang="en-GB" sz="2200" u="none" cap="none" strike="noStrike">
                <a:solidFill>
                  <a:schemeClr val="dk1"/>
                </a:solidFill>
                <a:latin typeface="Calibri"/>
                <a:ea typeface="Calibri"/>
                <a:cs typeface="Calibri"/>
                <a:sym typeface="Calibri"/>
              </a:rPr>
              <a:t>Fostering a culture of open communication, support, and continuous learning promotes a healthier and more productive workplace.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50"/>
          <p:cNvSpPr txBox="1"/>
          <p:nvPr/>
        </p:nvSpPr>
        <p:spPr>
          <a:xfrm>
            <a:off x="533400" y="0"/>
            <a:ext cx="11190514" cy="13233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000"/>
              <a:buFont typeface="Arial"/>
              <a:buNone/>
            </a:pPr>
            <a:r>
              <a:rPr b="1" i="0" lang="en-GB" sz="4000" u="none" cap="none" strike="noStrike">
                <a:solidFill>
                  <a:srgbClr val="000000"/>
                </a:solidFill>
                <a:latin typeface="Calibri"/>
                <a:ea typeface="Calibri"/>
                <a:cs typeface="Calibri"/>
                <a:sym typeface="Calibri"/>
              </a:rPr>
              <a:t>Exploring the Pathways of Social Isolation Development</a:t>
            </a:r>
            <a:endParaRPr b="0" i="0" sz="1400" u="none" cap="none" strike="noStrike">
              <a:solidFill>
                <a:srgbClr val="000000"/>
              </a:solidFill>
              <a:latin typeface="Arial"/>
              <a:ea typeface="Arial"/>
              <a:cs typeface="Arial"/>
              <a:sym typeface="Arial"/>
            </a:endParaRPr>
          </a:p>
        </p:txBody>
      </p:sp>
      <p:pic>
        <p:nvPicPr>
          <p:cNvPr descr="Text&#10;&#10;Description automatically generated with medium confidence" id="373" name="Google Shape;373;p50"/>
          <p:cNvPicPr preferRelativeResize="0"/>
          <p:nvPr/>
        </p:nvPicPr>
        <p:blipFill rotWithShape="1">
          <a:blip r:embed="rId3">
            <a:alphaModFix/>
          </a:blip>
          <a:srcRect b="0" l="0" r="0" t="0"/>
          <a:stretch/>
        </p:blipFill>
        <p:spPr>
          <a:xfrm>
            <a:off x="9692533" y="6032201"/>
            <a:ext cx="2499467" cy="524376"/>
          </a:xfrm>
          <a:prstGeom prst="rect">
            <a:avLst/>
          </a:prstGeom>
          <a:noFill/>
          <a:ln>
            <a:noFill/>
          </a:ln>
        </p:spPr>
      </p:pic>
      <p:sp>
        <p:nvSpPr>
          <p:cNvPr id="374" name="Google Shape;374;p50"/>
          <p:cNvSpPr txBox="1"/>
          <p:nvPr/>
        </p:nvSpPr>
        <p:spPr>
          <a:xfrm>
            <a:off x="3049172" y="3240817"/>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375" name="Google Shape;375;p50"/>
          <p:cNvSpPr txBox="1"/>
          <p:nvPr/>
        </p:nvSpPr>
        <p:spPr>
          <a:xfrm>
            <a:off x="3049172" y="3240817"/>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376" name="Google Shape;376;p50"/>
          <p:cNvSpPr txBox="1"/>
          <p:nvPr/>
        </p:nvSpPr>
        <p:spPr>
          <a:xfrm>
            <a:off x="3049172" y="3508769"/>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377" name="Google Shape;377;p50"/>
          <p:cNvSpPr txBox="1"/>
          <p:nvPr/>
        </p:nvSpPr>
        <p:spPr>
          <a:xfrm>
            <a:off x="718456" y="1415144"/>
            <a:ext cx="10586357" cy="64629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en-GB" sz="3600" u="none" cap="none" strike="noStrike">
                <a:solidFill>
                  <a:srgbClr val="000000"/>
                </a:solidFill>
                <a:latin typeface="Calibri"/>
                <a:ea typeface="Calibri"/>
                <a:cs typeface="Calibri"/>
                <a:sym typeface="Calibri"/>
              </a:rPr>
              <a:t>Practical Strategies for Employees &amp; Organizations</a:t>
            </a:r>
            <a:endParaRPr b="0" i="0" sz="1400" u="none" cap="none" strike="noStrike">
              <a:solidFill>
                <a:srgbClr val="000000"/>
              </a:solidFill>
              <a:latin typeface="Arial"/>
              <a:ea typeface="Arial"/>
              <a:cs typeface="Arial"/>
              <a:sym typeface="Arial"/>
            </a:endParaRPr>
          </a:p>
        </p:txBody>
      </p:sp>
      <p:pic>
        <p:nvPicPr>
          <p:cNvPr id="378" name="Google Shape;378;p50"/>
          <p:cNvPicPr preferRelativeResize="0"/>
          <p:nvPr/>
        </p:nvPicPr>
        <p:blipFill rotWithShape="1">
          <a:blip r:embed="rId4">
            <a:alphaModFix/>
          </a:blip>
          <a:srcRect b="0" l="0" r="0" t="0"/>
          <a:stretch/>
        </p:blipFill>
        <p:spPr>
          <a:xfrm>
            <a:off x="215249" y="5419323"/>
            <a:ext cx="1438675" cy="1438675"/>
          </a:xfrm>
          <a:prstGeom prst="rect">
            <a:avLst/>
          </a:prstGeom>
          <a:noFill/>
          <a:ln>
            <a:noFill/>
          </a:ln>
        </p:spPr>
      </p:pic>
      <p:sp>
        <p:nvSpPr>
          <p:cNvPr id="379" name="Google Shape;379;p50"/>
          <p:cNvSpPr txBox="1"/>
          <p:nvPr/>
        </p:nvSpPr>
        <p:spPr>
          <a:xfrm>
            <a:off x="1653924" y="2061435"/>
            <a:ext cx="9427030" cy="4095924"/>
          </a:xfrm>
          <a:prstGeom prst="rect">
            <a:avLst/>
          </a:prstGeom>
          <a:noFill/>
          <a:ln>
            <a:noFill/>
          </a:ln>
        </p:spPr>
        <p:txBody>
          <a:bodyPr anchorCtr="0" anchor="t" bIns="45700" lIns="91425" spcFirstLastPara="1" rIns="91425" wrap="square" tIns="45700">
            <a:noAutofit/>
          </a:bodyPr>
          <a:lstStyle/>
          <a:p>
            <a:pPr indent="-406400" lvl="0" marL="457200" marR="0" rtl="0" algn="ctr">
              <a:lnSpc>
                <a:spcPct val="90000"/>
              </a:lnSpc>
              <a:spcBef>
                <a:spcPts val="1000"/>
              </a:spcBef>
              <a:spcAft>
                <a:spcPts val="0"/>
              </a:spcAft>
              <a:buClr>
                <a:schemeClr val="dk1"/>
              </a:buClr>
              <a:buSzPts val="2400"/>
              <a:buFont typeface="Arial"/>
              <a:buNone/>
            </a:pPr>
            <a:r>
              <a:rPr b="1" i="0" lang="en-GB" sz="2200" u="none" cap="none" strike="noStrike">
                <a:solidFill>
                  <a:schemeClr val="dk1"/>
                </a:solidFill>
                <a:latin typeface="Calibri"/>
                <a:ea typeface="Calibri"/>
                <a:cs typeface="Calibri"/>
                <a:sym typeface="Calibri"/>
              </a:rPr>
              <a:t>Social Interaction Practices</a:t>
            </a:r>
            <a:endParaRPr b="0" i="0" sz="1400" u="none" cap="none" strike="noStrike">
              <a:solidFill>
                <a:srgbClr val="000000"/>
              </a:solidFill>
              <a:latin typeface="Arial"/>
              <a:ea typeface="Arial"/>
              <a:cs typeface="Arial"/>
              <a:sym typeface="Arial"/>
            </a:endParaRPr>
          </a:p>
          <a:p>
            <a:pPr indent="-406400" lvl="0" marL="457200" marR="0" rtl="0" algn="ctr">
              <a:lnSpc>
                <a:spcPct val="90000"/>
              </a:lnSpc>
              <a:spcBef>
                <a:spcPts val="1000"/>
              </a:spcBef>
              <a:spcAft>
                <a:spcPts val="0"/>
              </a:spcAft>
              <a:buClr>
                <a:schemeClr val="dk1"/>
              </a:buClr>
              <a:buSzPts val="2400"/>
              <a:buFont typeface="Arial"/>
              <a:buNone/>
            </a:pPr>
            <a:r>
              <a:rPr b="1" i="0" lang="en-GB" sz="22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a:p>
            <a:pPr indent="-406400" lvl="0" marL="457200" marR="0" rtl="0" algn="just">
              <a:lnSpc>
                <a:spcPct val="90000"/>
              </a:lnSpc>
              <a:spcBef>
                <a:spcPts val="1000"/>
              </a:spcBef>
              <a:spcAft>
                <a:spcPts val="0"/>
              </a:spcAft>
              <a:buClr>
                <a:schemeClr val="dk1"/>
              </a:buClr>
              <a:buSzPts val="2400"/>
              <a:buFont typeface="Arial"/>
              <a:buNone/>
            </a:pPr>
            <a:r>
              <a:t/>
            </a:r>
            <a:endParaRPr b="0" i="0" sz="2200" u="none" cap="none" strike="noStrike">
              <a:solidFill>
                <a:schemeClr val="dk1"/>
              </a:solidFill>
              <a:latin typeface="Calibri"/>
              <a:ea typeface="Calibri"/>
              <a:cs typeface="Calibri"/>
              <a:sym typeface="Calibri"/>
            </a:endParaRPr>
          </a:p>
        </p:txBody>
      </p:sp>
      <p:pic>
        <p:nvPicPr>
          <p:cNvPr id="380" name="Google Shape;380;p50"/>
          <p:cNvPicPr preferRelativeResize="0"/>
          <p:nvPr/>
        </p:nvPicPr>
        <p:blipFill rotWithShape="1">
          <a:blip r:embed="rId5">
            <a:alphaModFix/>
          </a:blip>
          <a:srcRect b="0" l="0" r="0" t="0"/>
          <a:stretch/>
        </p:blipFill>
        <p:spPr>
          <a:xfrm>
            <a:off x="2208233" y="2562386"/>
            <a:ext cx="8132745" cy="2455928"/>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5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b="1" lang="en-GB" sz="4000"/>
              <a:t>Key Takeaways</a:t>
            </a:r>
            <a:endParaRPr b="1" sz="4000"/>
          </a:p>
        </p:txBody>
      </p:sp>
      <p:sp>
        <p:nvSpPr>
          <p:cNvPr id="386" name="Google Shape;386;p5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77500" lnSpcReduction="20000"/>
          </a:bodyPr>
          <a:lstStyle/>
          <a:p>
            <a:pPr indent="-342900" lvl="0" marL="457200" rtl="0" algn="l">
              <a:lnSpc>
                <a:spcPct val="90000"/>
              </a:lnSpc>
              <a:spcBef>
                <a:spcPts val="1000"/>
              </a:spcBef>
              <a:spcAft>
                <a:spcPts val="0"/>
              </a:spcAft>
              <a:buClr>
                <a:schemeClr val="dk1"/>
              </a:buClr>
              <a:buSzPct val="82949"/>
              <a:buChar char="•"/>
            </a:pPr>
            <a:r>
              <a:rPr b="1" lang="en-GB"/>
              <a:t>Human connection is fundamental</a:t>
            </a:r>
            <a:r>
              <a:rPr lang="en-GB"/>
              <a:t>: secure attachments in early life build emotional stability and resilience.</a:t>
            </a:r>
            <a:endParaRPr/>
          </a:p>
          <a:p>
            <a:pPr indent="-342900" lvl="0" marL="457200" rtl="0" algn="l">
              <a:lnSpc>
                <a:spcPct val="90000"/>
              </a:lnSpc>
              <a:spcBef>
                <a:spcPts val="1000"/>
              </a:spcBef>
              <a:spcAft>
                <a:spcPts val="0"/>
              </a:spcAft>
              <a:buClr>
                <a:schemeClr val="dk1"/>
              </a:buClr>
              <a:buSzPct val="82949"/>
              <a:buChar char="•"/>
            </a:pPr>
            <a:r>
              <a:rPr b="1" lang="en-GB"/>
              <a:t>Unmet emotional needs </a:t>
            </a:r>
            <a:r>
              <a:rPr lang="en-GB"/>
              <a:t>in childhood can form </a:t>
            </a:r>
            <a:r>
              <a:rPr b="1" lang="en-GB"/>
              <a:t>Early Maladaptive Schemas</a:t>
            </a:r>
            <a:r>
              <a:rPr lang="en-GB"/>
              <a:t>, shaping how individuals view themselves and others.</a:t>
            </a:r>
            <a:endParaRPr/>
          </a:p>
          <a:p>
            <a:pPr indent="-342900" lvl="0" marL="457200" rtl="0" algn="l">
              <a:lnSpc>
                <a:spcPct val="90000"/>
              </a:lnSpc>
              <a:spcBef>
                <a:spcPts val="1000"/>
              </a:spcBef>
              <a:spcAft>
                <a:spcPts val="0"/>
              </a:spcAft>
              <a:buClr>
                <a:schemeClr val="dk1"/>
              </a:buClr>
              <a:buSzPct val="82949"/>
              <a:buChar char="•"/>
            </a:pPr>
            <a:r>
              <a:rPr b="1" lang="en-GB"/>
              <a:t>Social deprivation pathways </a:t>
            </a:r>
            <a:r>
              <a:rPr lang="en-GB"/>
              <a:t>emerge through a mix of factors:</a:t>
            </a:r>
            <a:endParaRPr/>
          </a:p>
          <a:p>
            <a:pPr indent="-342900" lvl="1" marL="914400" rtl="0" algn="l">
              <a:lnSpc>
                <a:spcPct val="90000"/>
              </a:lnSpc>
              <a:spcBef>
                <a:spcPts val="500"/>
              </a:spcBef>
              <a:spcAft>
                <a:spcPts val="0"/>
              </a:spcAft>
              <a:buSzPct val="96774"/>
              <a:buChar char="•"/>
            </a:pPr>
            <a:r>
              <a:rPr lang="en-GB"/>
              <a:t>Caregiver neglect or emotional unavailability</a:t>
            </a:r>
            <a:endParaRPr/>
          </a:p>
          <a:p>
            <a:pPr indent="-342900" lvl="1" marL="914400" rtl="0" algn="l">
              <a:lnSpc>
                <a:spcPct val="90000"/>
              </a:lnSpc>
              <a:spcBef>
                <a:spcPts val="500"/>
              </a:spcBef>
              <a:spcAft>
                <a:spcPts val="0"/>
              </a:spcAft>
              <a:buSzPct val="96774"/>
              <a:buChar char="•"/>
            </a:pPr>
            <a:r>
              <a:rPr lang="en-GB"/>
              <a:t>Personal differences (e.g., identity, ability, or appearance)</a:t>
            </a:r>
            <a:endParaRPr/>
          </a:p>
          <a:p>
            <a:pPr indent="-342900" lvl="1" marL="914400" rtl="0" algn="l">
              <a:lnSpc>
                <a:spcPct val="90000"/>
              </a:lnSpc>
              <a:spcBef>
                <a:spcPts val="500"/>
              </a:spcBef>
              <a:spcAft>
                <a:spcPts val="0"/>
              </a:spcAft>
              <a:buSzPct val="96774"/>
              <a:buChar char="•"/>
            </a:pPr>
            <a:r>
              <a:rPr lang="en-GB"/>
              <a:t>Societal and cultural exclusion or discrimination</a:t>
            </a:r>
            <a:endParaRPr/>
          </a:p>
          <a:p>
            <a:pPr indent="-342900" lvl="0" marL="457200" rtl="0" algn="l">
              <a:lnSpc>
                <a:spcPct val="90000"/>
              </a:lnSpc>
              <a:spcBef>
                <a:spcPts val="1000"/>
              </a:spcBef>
              <a:spcAft>
                <a:spcPts val="0"/>
              </a:spcAft>
              <a:buClr>
                <a:schemeClr val="dk1"/>
              </a:buClr>
              <a:buSzPct val="82949"/>
              <a:buChar char="•"/>
            </a:pPr>
            <a:r>
              <a:rPr lang="en-GB"/>
              <a:t>The </a:t>
            </a:r>
            <a:r>
              <a:rPr b="1" lang="en-GB"/>
              <a:t>Cycle of Social Isolation </a:t>
            </a:r>
            <a:r>
              <a:rPr lang="en-GB"/>
              <a:t>includes:</a:t>
            </a:r>
            <a:endParaRPr/>
          </a:p>
          <a:p>
            <a:pPr indent="-342900" lvl="1" marL="914400" rtl="0" algn="l">
              <a:lnSpc>
                <a:spcPct val="90000"/>
              </a:lnSpc>
              <a:spcBef>
                <a:spcPts val="500"/>
              </a:spcBef>
              <a:spcAft>
                <a:spcPts val="0"/>
              </a:spcAft>
              <a:buSzPct val="96774"/>
              <a:buChar char="•"/>
            </a:pPr>
            <a:r>
              <a:rPr lang="en-GB"/>
              <a:t>Early negative experiences</a:t>
            </a:r>
            <a:endParaRPr/>
          </a:p>
          <a:p>
            <a:pPr indent="-342900" lvl="1" marL="914400" rtl="0" algn="l">
              <a:lnSpc>
                <a:spcPct val="90000"/>
              </a:lnSpc>
              <a:spcBef>
                <a:spcPts val="500"/>
              </a:spcBef>
              <a:spcAft>
                <a:spcPts val="0"/>
              </a:spcAft>
              <a:buSzPct val="96774"/>
              <a:buChar char="•"/>
            </a:pPr>
            <a:r>
              <a:rPr lang="en-GB"/>
              <a:t>Coping responses (avoidance, surrender, or overcompensation)</a:t>
            </a:r>
            <a:endParaRPr/>
          </a:p>
          <a:p>
            <a:pPr indent="-342900" lvl="1" marL="914400" rtl="0" algn="l">
              <a:lnSpc>
                <a:spcPct val="90000"/>
              </a:lnSpc>
              <a:spcBef>
                <a:spcPts val="500"/>
              </a:spcBef>
              <a:spcAft>
                <a:spcPts val="0"/>
              </a:spcAft>
              <a:buSzPct val="96774"/>
              <a:buChar char="•"/>
            </a:pPr>
            <a:r>
              <a:rPr lang="en-GB"/>
              <a:t>Reinforced beliefs of not belonging</a:t>
            </a:r>
            <a:endParaRPr/>
          </a:p>
          <a:p>
            <a:pPr indent="-342900" lvl="0" marL="457200" rtl="0" algn="l">
              <a:lnSpc>
                <a:spcPct val="90000"/>
              </a:lnSpc>
              <a:spcBef>
                <a:spcPts val="1000"/>
              </a:spcBef>
              <a:spcAft>
                <a:spcPts val="0"/>
              </a:spcAft>
              <a:buClr>
                <a:schemeClr val="dk1"/>
              </a:buClr>
              <a:buSzPct val="82949"/>
              <a:buChar char="•"/>
            </a:pPr>
            <a:r>
              <a:rPr b="1" lang="en-GB"/>
              <a:t>Workplace and community awareness </a:t>
            </a:r>
            <a:r>
              <a:rPr lang="en-GB"/>
              <a:t>can break this cycle through empathy, inclusion, and emotional intelligence.</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0" name="Shape 390"/>
        <p:cNvGrpSpPr/>
        <p:nvPr/>
      </p:nvGrpSpPr>
      <p:grpSpPr>
        <a:xfrm>
          <a:off x="0" y="0"/>
          <a:ext cx="0" cy="0"/>
          <a:chOff x="0" y="0"/>
          <a:chExt cx="0" cy="0"/>
        </a:xfrm>
      </p:grpSpPr>
      <p:sp>
        <p:nvSpPr>
          <p:cNvPr id="391" name="Google Shape;391;p52"/>
          <p:cNvSpPr txBox="1"/>
          <p:nvPr/>
        </p:nvSpPr>
        <p:spPr>
          <a:xfrm>
            <a:off x="1625601" y="5161853"/>
            <a:ext cx="8552873" cy="507791"/>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Clr>
                <a:srgbClr val="000000"/>
              </a:buClr>
              <a:buSzPts val="1800"/>
              <a:buFont typeface="Arial"/>
              <a:buNone/>
            </a:pPr>
            <a:r>
              <a:rPr b="1" i="0" lang="en-GB" sz="1800" u="none" cap="none" strike="noStrike">
                <a:solidFill>
                  <a:schemeClr val="dk1"/>
                </a:solidFill>
                <a:latin typeface="Calibri"/>
                <a:ea typeface="Calibri"/>
                <a:cs typeface="Calibri"/>
                <a:sym typeface="Calibri"/>
              </a:rPr>
              <a:t>CARE: Social Death Awareness Initiative</a:t>
            </a:r>
            <a:endParaRPr b="0" i="0" sz="1800" u="none" cap="none" strike="noStrike">
              <a:solidFill>
                <a:srgbClr val="000000"/>
              </a:solidFill>
              <a:latin typeface="Arial"/>
              <a:ea typeface="Arial"/>
              <a:cs typeface="Arial"/>
              <a:sym typeface="Arial"/>
            </a:endParaRPr>
          </a:p>
        </p:txBody>
      </p:sp>
      <p:pic>
        <p:nvPicPr>
          <p:cNvPr descr="Text&#10;&#10;Description automatically generated with medium confidence" id="392" name="Google Shape;392;p52"/>
          <p:cNvPicPr preferRelativeResize="0"/>
          <p:nvPr/>
        </p:nvPicPr>
        <p:blipFill rotWithShape="1">
          <a:blip r:embed="rId3">
            <a:alphaModFix/>
          </a:blip>
          <a:srcRect b="0" l="0" r="0" t="0"/>
          <a:stretch/>
        </p:blipFill>
        <p:spPr>
          <a:xfrm>
            <a:off x="9239880" y="5690194"/>
            <a:ext cx="2952120" cy="580981"/>
          </a:xfrm>
          <a:prstGeom prst="rect">
            <a:avLst/>
          </a:prstGeom>
          <a:noFill/>
          <a:ln>
            <a:noFill/>
          </a:ln>
        </p:spPr>
      </p:pic>
      <p:sp>
        <p:nvSpPr>
          <p:cNvPr id="393" name="Google Shape;393;p52"/>
          <p:cNvSpPr txBox="1"/>
          <p:nvPr/>
        </p:nvSpPr>
        <p:spPr>
          <a:xfrm>
            <a:off x="3049172" y="3240817"/>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394" name="Google Shape;394;p52"/>
          <p:cNvSpPr txBox="1"/>
          <p:nvPr/>
        </p:nvSpPr>
        <p:spPr>
          <a:xfrm>
            <a:off x="3049172" y="3256183"/>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395" name="Google Shape;395;p52"/>
          <p:cNvSpPr txBox="1"/>
          <p:nvPr/>
        </p:nvSpPr>
        <p:spPr>
          <a:xfrm>
            <a:off x="3049172" y="3457598"/>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pic>
        <p:nvPicPr>
          <p:cNvPr id="396" name="Google Shape;396;p52"/>
          <p:cNvPicPr preferRelativeResize="0"/>
          <p:nvPr/>
        </p:nvPicPr>
        <p:blipFill rotWithShape="1">
          <a:blip r:embed="rId4">
            <a:alphaModFix/>
          </a:blip>
          <a:srcRect b="0" l="0" r="0" t="0"/>
          <a:stretch/>
        </p:blipFill>
        <p:spPr>
          <a:xfrm>
            <a:off x="1015018" y="124342"/>
            <a:ext cx="1852873" cy="1045458"/>
          </a:xfrm>
          <a:prstGeom prst="rect">
            <a:avLst/>
          </a:prstGeom>
          <a:noFill/>
          <a:ln>
            <a:noFill/>
          </a:ln>
        </p:spPr>
      </p:pic>
      <p:sp>
        <p:nvSpPr>
          <p:cNvPr id="397" name="Google Shape;397;p52"/>
          <p:cNvSpPr txBox="1"/>
          <p:nvPr/>
        </p:nvSpPr>
        <p:spPr>
          <a:xfrm>
            <a:off x="3262744" y="5886425"/>
            <a:ext cx="5604300" cy="769500"/>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Clr>
                <a:srgbClr val="000000"/>
              </a:buClr>
              <a:buSzPts val="800"/>
              <a:buFont typeface="Arial"/>
              <a:buNone/>
            </a:pPr>
            <a:r>
              <a:rPr b="0" i="0" lang="en-GB" sz="800" u="none" cap="none" strike="noStrike">
                <a:solidFill>
                  <a:schemeClr val="dk1"/>
                </a:solidFill>
                <a:latin typeface="Roboto"/>
                <a:ea typeface="Roboto"/>
                <a:cs typeface="Roboto"/>
                <a:sym typeface="Roboto"/>
              </a:rPr>
              <a:t>Funded by the European Union. Views and opinions expressed are however those of the author(s) only and do not necessarily reflect those of the European Union or Education Development Agency Republic of Latvia (VIAA). Neither the European Union nor the granting authority VIAA can be held responsible for them. Project N°: 2023-2-LV01-KA210-ADU-000176412</a:t>
            </a:r>
            <a:endParaRPr b="0" i="0" sz="3200" u="none" cap="none" strike="noStrike">
              <a:solidFill>
                <a:schemeClr val="dk1"/>
              </a:solidFill>
              <a:latin typeface="Calibri"/>
              <a:ea typeface="Calibri"/>
              <a:cs typeface="Calibri"/>
              <a:sym typeface="Calibri"/>
            </a:endParaRPr>
          </a:p>
        </p:txBody>
      </p:sp>
      <p:pic>
        <p:nvPicPr>
          <p:cNvPr id="398" name="Google Shape;398;p52"/>
          <p:cNvPicPr preferRelativeResize="0"/>
          <p:nvPr/>
        </p:nvPicPr>
        <p:blipFill rotWithShape="1">
          <a:blip r:embed="rId5">
            <a:alphaModFix/>
          </a:blip>
          <a:srcRect b="0" l="0" r="0" t="0"/>
          <a:stretch/>
        </p:blipFill>
        <p:spPr>
          <a:xfrm>
            <a:off x="27981" y="5255491"/>
            <a:ext cx="1597620" cy="1602509"/>
          </a:xfrm>
          <a:prstGeom prst="rect">
            <a:avLst/>
          </a:prstGeom>
          <a:noFill/>
          <a:ln>
            <a:noFill/>
          </a:ln>
        </p:spPr>
      </p:pic>
      <p:pic>
        <p:nvPicPr>
          <p:cNvPr id="399" name="Google Shape;399;p52"/>
          <p:cNvPicPr preferRelativeResize="0"/>
          <p:nvPr/>
        </p:nvPicPr>
        <p:blipFill rotWithShape="1">
          <a:blip r:embed="rId6">
            <a:alphaModFix/>
          </a:blip>
          <a:srcRect b="0" l="0" r="0" t="0"/>
          <a:stretch/>
        </p:blipFill>
        <p:spPr>
          <a:xfrm>
            <a:off x="9624291" y="228433"/>
            <a:ext cx="2234475" cy="716783"/>
          </a:xfrm>
          <a:prstGeom prst="rect">
            <a:avLst/>
          </a:prstGeom>
          <a:noFill/>
          <a:ln>
            <a:noFill/>
          </a:ln>
        </p:spPr>
      </p:pic>
      <p:pic>
        <p:nvPicPr>
          <p:cNvPr id="400" name="Google Shape;400;p52"/>
          <p:cNvPicPr preferRelativeResize="0"/>
          <p:nvPr/>
        </p:nvPicPr>
        <p:blipFill rotWithShape="1">
          <a:blip r:embed="rId7">
            <a:alphaModFix/>
          </a:blip>
          <a:srcRect b="36749" l="0" r="0" t="26274"/>
          <a:stretch/>
        </p:blipFill>
        <p:spPr>
          <a:xfrm>
            <a:off x="3994490" y="10891"/>
            <a:ext cx="3441200" cy="1272359"/>
          </a:xfrm>
          <a:prstGeom prst="rect">
            <a:avLst/>
          </a:prstGeom>
          <a:noFill/>
          <a:ln>
            <a:noFill/>
          </a:ln>
        </p:spPr>
      </p:pic>
      <p:sp>
        <p:nvSpPr>
          <p:cNvPr id="401" name="Google Shape;401;p52"/>
          <p:cNvSpPr/>
          <p:nvPr/>
        </p:nvSpPr>
        <p:spPr>
          <a:xfrm>
            <a:off x="452582" y="2240447"/>
            <a:ext cx="10898909" cy="2492950"/>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Clr>
                <a:srgbClr val="000000"/>
              </a:buClr>
              <a:buSzPts val="4000"/>
              <a:buFont typeface="Arial"/>
              <a:buNone/>
            </a:pPr>
            <a:r>
              <a:rPr b="1" i="0" lang="en-GB" sz="4000" u="none" cap="none" strike="noStrike">
                <a:solidFill>
                  <a:srgbClr val="000000"/>
                </a:solidFill>
                <a:latin typeface="Calibri"/>
                <a:ea typeface="Calibri"/>
                <a:cs typeface="Calibri"/>
                <a:sym typeface="Calibri"/>
              </a:rPr>
              <a:t>Identifying Knowledge, Skills, and Competencies for Recognising Social Isolation</a:t>
            </a:r>
            <a:endParaRPr/>
          </a:p>
          <a:p>
            <a:pPr indent="0" lvl="0" marL="0" marR="0" rtl="0" algn="ctr">
              <a:lnSpc>
                <a:spcPct val="150000"/>
              </a:lnSpc>
              <a:spcBef>
                <a:spcPts val="0"/>
              </a:spcBef>
              <a:spcAft>
                <a:spcPts val="0"/>
              </a:spcAft>
              <a:buNone/>
            </a:pPr>
            <a:r>
              <a:rPr b="0" i="1" lang="en-GB" sz="2400" u="none" cap="none" strike="noStrike">
                <a:solidFill>
                  <a:srgbClr val="000000"/>
                </a:solidFill>
                <a:latin typeface="Calibri"/>
                <a:ea typeface="Calibri"/>
                <a:cs typeface="Calibri"/>
                <a:sym typeface="Calibri"/>
              </a:rPr>
              <a:t>Chapter 3 From the Digital Guide: Understanding the Schema</a:t>
            </a:r>
            <a:endParaRPr b="1" i="0" sz="3200" u="none" cap="none" strike="noStrike">
              <a:solidFill>
                <a:schemeClr val="dk1"/>
              </a:solidFill>
              <a:latin typeface="Calibri"/>
              <a:ea typeface="Calibri"/>
              <a:cs typeface="Calibri"/>
              <a:sym typeface="Calibri"/>
            </a:endParaRPr>
          </a:p>
        </p:txBody>
      </p:sp>
      <p:sp>
        <p:nvSpPr>
          <p:cNvPr id="402" name="Google Shape;402;p52"/>
          <p:cNvSpPr/>
          <p:nvPr/>
        </p:nvSpPr>
        <p:spPr>
          <a:xfrm>
            <a:off x="3048000" y="3059668"/>
            <a:ext cx="6096000" cy="738664"/>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ctr">
              <a:lnSpc>
                <a:spcPct val="150000"/>
              </a:lnSpc>
              <a:spcBef>
                <a:spcPts val="0"/>
              </a:spcBef>
              <a:spcAft>
                <a:spcPts val="0"/>
              </a:spcAft>
              <a:buClr>
                <a:srgbClr val="000000"/>
              </a:buClr>
              <a:buSzPts val="1400"/>
              <a:buFont typeface="Arial"/>
              <a:buNone/>
            </a:pPr>
            <a:r>
              <a:t/>
            </a:r>
            <a:endParaRPr b="1" i="0" sz="1400" u="none" cap="none" strike="noStrike">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53"/>
          <p:cNvSpPr txBox="1"/>
          <p:nvPr>
            <p:ph type="title"/>
          </p:nvPr>
        </p:nvSpPr>
        <p:spPr>
          <a:xfrm>
            <a:off x="833283" y="437799"/>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2000"/>
              <a:buNone/>
            </a:pPr>
            <a:r>
              <a:rPr b="1" lang="en-GB" sz="4000"/>
              <a:t>Purpose of Chapter 3</a:t>
            </a:r>
            <a:br>
              <a:rPr lang="en-GB" sz="4000"/>
            </a:br>
            <a:br>
              <a:rPr lang="en-GB" sz="4000"/>
            </a:br>
            <a:r>
              <a:rPr lang="en-GB" sz="4000"/>
              <a:t> </a:t>
            </a:r>
            <a:endParaRPr b="1" sz="4000"/>
          </a:p>
        </p:txBody>
      </p:sp>
      <p:sp>
        <p:nvSpPr>
          <p:cNvPr id="408" name="Google Shape;408;p53"/>
          <p:cNvSpPr txBox="1"/>
          <p:nvPr>
            <p:ph idx="1" type="body"/>
          </p:nvPr>
        </p:nvSpPr>
        <p:spPr>
          <a:xfrm>
            <a:off x="245275" y="1512292"/>
            <a:ext cx="11691616" cy="3907030"/>
          </a:xfrm>
          <a:prstGeom prst="rect">
            <a:avLst/>
          </a:prstGeom>
          <a:noFill/>
          <a:ln>
            <a:noFill/>
          </a:ln>
        </p:spPr>
        <p:txBody>
          <a:bodyPr anchorCtr="0" anchor="t" bIns="45700" lIns="91425" spcFirstLastPara="1" rIns="91425" wrap="square" tIns="45700">
            <a:noAutofit/>
          </a:bodyPr>
          <a:lstStyle/>
          <a:p>
            <a:pPr indent="0" lvl="0" marL="114300" rtl="0" algn="l">
              <a:lnSpc>
                <a:spcPct val="90000"/>
              </a:lnSpc>
              <a:spcBef>
                <a:spcPts val="1000"/>
              </a:spcBef>
              <a:spcAft>
                <a:spcPts val="0"/>
              </a:spcAft>
              <a:buSzPts val="1800"/>
              <a:buNone/>
            </a:pPr>
            <a:r>
              <a:rPr b="1" lang="en-GB"/>
              <a:t>Moving from Theory to Practice</a:t>
            </a:r>
            <a:endParaRPr/>
          </a:p>
          <a:p>
            <a:pPr indent="-342900" lvl="0" marL="457200" rtl="0" algn="l">
              <a:lnSpc>
                <a:spcPct val="90000"/>
              </a:lnSpc>
              <a:spcBef>
                <a:spcPts val="1000"/>
              </a:spcBef>
              <a:spcAft>
                <a:spcPts val="0"/>
              </a:spcAft>
              <a:buClr>
                <a:schemeClr val="dk1"/>
              </a:buClr>
              <a:buSzPts val="1800"/>
              <a:buChar char="•"/>
            </a:pPr>
            <a:r>
              <a:rPr lang="en-GB"/>
              <a:t>This chapter provides a practical toolkit to move from understanding social isolation to effectively addressing it.</a:t>
            </a:r>
            <a:endParaRPr/>
          </a:p>
          <a:p>
            <a:pPr indent="0" lvl="0" marL="114300" rtl="0" algn="l">
              <a:lnSpc>
                <a:spcPct val="90000"/>
              </a:lnSpc>
              <a:spcBef>
                <a:spcPts val="1000"/>
              </a:spcBef>
              <a:spcAft>
                <a:spcPts val="0"/>
              </a:spcAft>
              <a:buSzPts val="1800"/>
              <a:buNone/>
            </a:pPr>
            <a:r>
              <a:t/>
            </a:r>
            <a:endParaRPr/>
          </a:p>
          <a:p>
            <a:pPr indent="0" lvl="0" marL="114300" rtl="0" algn="l">
              <a:lnSpc>
                <a:spcPct val="90000"/>
              </a:lnSpc>
              <a:spcBef>
                <a:spcPts val="1000"/>
              </a:spcBef>
              <a:spcAft>
                <a:spcPts val="0"/>
              </a:spcAft>
              <a:buSzPts val="1800"/>
              <a:buNone/>
            </a:pPr>
            <a:r>
              <a:rPr b="1" lang="en-GB"/>
              <a:t>Objective:</a:t>
            </a:r>
            <a:r>
              <a:rPr lang="en-GB"/>
              <a:t> To equip educators, employers, and professionals with the essential knowledge, skills, and competences to recognise signs of social isolation and take meaningful action to foster inclusive environments.</a:t>
            </a:r>
            <a:endParaRPr/>
          </a:p>
          <a:p>
            <a:pPr indent="0" lvl="0" marL="114300" rtl="0" algn="l">
              <a:lnSpc>
                <a:spcPct val="150000"/>
              </a:lnSpc>
              <a:spcBef>
                <a:spcPts val="1000"/>
              </a:spcBef>
              <a:spcAft>
                <a:spcPts val="0"/>
              </a:spcAft>
              <a:buSzPts val="1800"/>
              <a:buNone/>
            </a:pPr>
            <a:br>
              <a:rPr lang="en-GB" sz="2000"/>
            </a:br>
            <a:br>
              <a:rPr lang="en-GB" sz="2000"/>
            </a:br>
            <a:endParaRPr sz="20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54"/>
          <p:cNvSpPr txBox="1"/>
          <p:nvPr>
            <p:ph type="title"/>
          </p:nvPr>
        </p:nvSpPr>
        <p:spPr>
          <a:xfrm>
            <a:off x="838200" y="53774"/>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b="1" lang="en-GB" sz="4000"/>
              <a:t>The Foundation: Essential Knowledge</a:t>
            </a:r>
            <a:endParaRPr b="1" sz="4000"/>
          </a:p>
        </p:txBody>
      </p:sp>
      <p:sp>
        <p:nvSpPr>
          <p:cNvPr id="414" name="Google Shape;414;p54"/>
          <p:cNvSpPr txBox="1"/>
          <p:nvPr>
            <p:ph idx="1" type="body"/>
          </p:nvPr>
        </p:nvSpPr>
        <p:spPr>
          <a:xfrm>
            <a:off x="215249" y="1046548"/>
            <a:ext cx="11671951" cy="5390828"/>
          </a:xfrm>
          <a:prstGeom prst="rect">
            <a:avLst/>
          </a:prstGeom>
          <a:noFill/>
          <a:ln>
            <a:noFill/>
          </a:ln>
        </p:spPr>
        <p:txBody>
          <a:bodyPr anchorCtr="0" anchor="t" bIns="45700" lIns="91425" spcFirstLastPara="1" rIns="91425" wrap="square" tIns="45700">
            <a:normAutofit fontScale="62500" lnSpcReduction="20000"/>
          </a:bodyPr>
          <a:lstStyle/>
          <a:p>
            <a:pPr indent="0" lvl="0" marL="114300" rtl="0" algn="l">
              <a:lnSpc>
                <a:spcPct val="90000"/>
              </a:lnSpc>
              <a:spcBef>
                <a:spcPts val="1000"/>
              </a:spcBef>
              <a:spcAft>
                <a:spcPts val="0"/>
              </a:spcAft>
              <a:buSzPct val="102856"/>
              <a:buNone/>
            </a:pPr>
            <a:r>
              <a:t/>
            </a:r>
            <a:endParaRPr b="1"/>
          </a:p>
          <a:p>
            <a:pPr indent="0" lvl="0" marL="114300" rtl="0" algn="l">
              <a:lnSpc>
                <a:spcPct val="90000"/>
              </a:lnSpc>
              <a:spcBef>
                <a:spcPts val="1000"/>
              </a:spcBef>
              <a:spcAft>
                <a:spcPts val="0"/>
              </a:spcAft>
              <a:buSzPct val="77837"/>
              <a:buNone/>
            </a:pPr>
            <a:r>
              <a:rPr b="1" lang="en-GB" sz="3700"/>
              <a:t>Going Beyond Basic Empathy</a:t>
            </a:r>
            <a:endParaRPr/>
          </a:p>
          <a:p>
            <a:pPr indent="-342924" lvl="0" marL="457200" rtl="0" algn="l">
              <a:lnSpc>
                <a:spcPct val="90000"/>
              </a:lnSpc>
              <a:spcBef>
                <a:spcPts val="1000"/>
              </a:spcBef>
              <a:spcAft>
                <a:spcPts val="0"/>
              </a:spcAft>
              <a:buClr>
                <a:schemeClr val="dk1"/>
              </a:buClr>
              <a:buSzPct val="77837"/>
              <a:buChar char="•"/>
            </a:pPr>
            <a:r>
              <a:rPr lang="en-GB" sz="3700"/>
              <a:t>Addressing isolation requires a </a:t>
            </a:r>
            <a:r>
              <a:rPr b="1" lang="en-GB" sz="3700"/>
              <a:t>solid, interdisciplinary knowledge base</a:t>
            </a:r>
            <a:r>
              <a:rPr lang="en-GB" sz="3700"/>
              <a:t>.</a:t>
            </a:r>
            <a:endParaRPr b="1" sz="3700"/>
          </a:p>
          <a:p>
            <a:pPr indent="0" lvl="0" marL="114300" rtl="0" algn="l">
              <a:lnSpc>
                <a:spcPct val="90000"/>
              </a:lnSpc>
              <a:spcBef>
                <a:spcPts val="1000"/>
              </a:spcBef>
              <a:spcAft>
                <a:spcPts val="0"/>
              </a:spcAft>
              <a:buSzPct val="77837"/>
              <a:buNone/>
            </a:pPr>
            <a:r>
              <a:rPr b="1" lang="en-GB" sz="3700"/>
              <a:t>Key Knowledge Areas:</a:t>
            </a:r>
            <a:endParaRPr sz="3700"/>
          </a:p>
          <a:p>
            <a:pPr indent="-342924" lvl="0" marL="457200" rtl="0" algn="l">
              <a:lnSpc>
                <a:spcPct val="90000"/>
              </a:lnSpc>
              <a:spcBef>
                <a:spcPts val="1000"/>
              </a:spcBef>
              <a:spcAft>
                <a:spcPts val="0"/>
              </a:spcAft>
              <a:buClr>
                <a:schemeClr val="dk1"/>
              </a:buClr>
              <a:buSzPct val="77837"/>
              <a:buChar char="•"/>
            </a:pPr>
            <a:r>
              <a:rPr b="1" lang="en-GB" sz="3700"/>
              <a:t>Psychological &amp; Neuroscientific Insights:</a:t>
            </a:r>
            <a:r>
              <a:rPr lang="en-GB" sz="3700"/>
              <a:t> Understanding that social pain mirrors physical pain in the brain.</a:t>
            </a:r>
            <a:endParaRPr/>
          </a:p>
          <a:p>
            <a:pPr indent="-342924" lvl="0" marL="457200" rtl="0" algn="l">
              <a:lnSpc>
                <a:spcPct val="90000"/>
              </a:lnSpc>
              <a:spcBef>
                <a:spcPts val="1000"/>
              </a:spcBef>
              <a:spcAft>
                <a:spcPts val="0"/>
              </a:spcAft>
              <a:buClr>
                <a:schemeClr val="dk1"/>
              </a:buClr>
              <a:buSzPct val="77837"/>
              <a:buChar char="•"/>
            </a:pPr>
            <a:r>
              <a:rPr b="1" lang="en-GB" sz="3700"/>
              <a:t>Recognising Common Indicators:</a:t>
            </a:r>
            <a:r>
              <a:rPr lang="en-GB" sz="3700"/>
              <a:t> Identifying behavioural, emotional, and physical signs across different settings.</a:t>
            </a:r>
            <a:endParaRPr/>
          </a:p>
          <a:p>
            <a:pPr indent="-342924" lvl="0" marL="457200" rtl="0" algn="l">
              <a:lnSpc>
                <a:spcPct val="90000"/>
              </a:lnSpc>
              <a:spcBef>
                <a:spcPts val="1000"/>
              </a:spcBef>
              <a:spcAft>
                <a:spcPts val="0"/>
              </a:spcAft>
              <a:buClr>
                <a:schemeClr val="dk1"/>
              </a:buClr>
              <a:buSzPct val="77837"/>
              <a:buChar char="•"/>
            </a:pPr>
            <a:r>
              <a:rPr b="1" lang="en-GB" sz="3700"/>
              <a:t>Structural &amp; Systemic Barriers:</a:t>
            </a:r>
            <a:r>
              <a:rPr lang="en-GB" sz="3700"/>
              <a:t> Seeing how poverty, discrimination, and policy failures contribute to isolation.</a:t>
            </a:r>
            <a:endParaRPr/>
          </a:p>
          <a:p>
            <a:pPr indent="-342924" lvl="0" marL="457200" rtl="0" algn="l">
              <a:lnSpc>
                <a:spcPct val="90000"/>
              </a:lnSpc>
              <a:spcBef>
                <a:spcPts val="1000"/>
              </a:spcBef>
              <a:spcAft>
                <a:spcPts val="0"/>
              </a:spcAft>
              <a:buClr>
                <a:schemeClr val="dk1"/>
              </a:buClr>
              <a:buSzPct val="77837"/>
              <a:buChar char="•"/>
            </a:pPr>
            <a:r>
              <a:rPr b="1" lang="en-GB" sz="3700"/>
              <a:t>Cultural &amp; Social Awareness:</a:t>
            </a:r>
            <a:r>
              <a:rPr lang="en-GB" sz="3700"/>
              <a:t> Knowing how isolation manifests differently across cultures.</a:t>
            </a:r>
            <a:endParaRPr/>
          </a:p>
          <a:p>
            <a:pPr indent="-342924" lvl="0" marL="457200" rtl="0" algn="l">
              <a:lnSpc>
                <a:spcPct val="90000"/>
              </a:lnSpc>
              <a:spcBef>
                <a:spcPts val="1000"/>
              </a:spcBef>
              <a:spcAft>
                <a:spcPts val="0"/>
              </a:spcAft>
              <a:buClr>
                <a:schemeClr val="dk1"/>
              </a:buClr>
              <a:buSzPct val="77837"/>
              <a:buChar char="•"/>
            </a:pPr>
            <a:r>
              <a:rPr b="1" lang="en-GB" sz="3700"/>
              <a:t>Organisational Policies:</a:t>
            </a:r>
            <a:r>
              <a:rPr lang="en-GB" sz="3700"/>
              <a:t> Learning how inclusive workplace and institutional policies can prevent isolation.</a:t>
            </a:r>
            <a:endParaRPr/>
          </a:p>
          <a:p>
            <a:pPr indent="0" lvl="0" marL="114300" rtl="0" algn="l">
              <a:lnSpc>
                <a:spcPct val="90000"/>
              </a:lnSpc>
              <a:spcBef>
                <a:spcPts val="1000"/>
              </a:spcBef>
              <a:spcAft>
                <a:spcPts val="0"/>
              </a:spcAft>
              <a:buSzPct val="102856"/>
              <a:buNone/>
            </a:pPr>
            <a:br>
              <a:rPr lang="en-GB"/>
            </a:br>
            <a:br>
              <a:rPr lang="en-GB"/>
            </a:b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55"/>
          <p:cNvSpPr txBox="1"/>
          <p:nvPr>
            <p:ph type="title"/>
          </p:nvPr>
        </p:nvSpPr>
        <p:spPr>
          <a:xfrm>
            <a:off x="775447" y="13291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b="1" lang="en-GB" sz="4000"/>
              <a:t>The Bridge to Action: Core Skills</a:t>
            </a:r>
            <a:br>
              <a:rPr b="1" lang="en-GB" sz="4000"/>
            </a:br>
            <a:endParaRPr sz="4000"/>
          </a:p>
        </p:txBody>
      </p:sp>
      <p:sp>
        <p:nvSpPr>
          <p:cNvPr id="420" name="Google Shape;420;p55"/>
          <p:cNvSpPr txBox="1"/>
          <p:nvPr>
            <p:ph idx="1" type="body"/>
          </p:nvPr>
        </p:nvSpPr>
        <p:spPr>
          <a:xfrm>
            <a:off x="521208" y="1019246"/>
            <a:ext cx="10832592" cy="4805363"/>
          </a:xfrm>
          <a:prstGeom prst="rect">
            <a:avLst/>
          </a:prstGeom>
          <a:noFill/>
          <a:ln>
            <a:noFill/>
          </a:ln>
        </p:spPr>
        <p:txBody>
          <a:bodyPr anchorCtr="0" anchor="t" bIns="45700" lIns="91425" spcFirstLastPara="1" rIns="91425" wrap="square" tIns="45700">
            <a:normAutofit fontScale="85000" lnSpcReduction="20000"/>
          </a:bodyPr>
          <a:lstStyle/>
          <a:p>
            <a:pPr indent="0" lvl="0" marL="114300" rtl="0" algn="l">
              <a:lnSpc>
                <a:spcPct val="90000"/>
              </a:lnSpc>
              <a:spcBef>
                <a:spcPts val="1000"/>
              </a:spcBef>
              <a:spcAft>
                <a:spcPts val="0"/>
              </a:spcAft>
              <a:buSzPct val="75630"/>
              <a:buNone/>
            </a:pPr>
            <a:r>
              <a:rPr b="1" lang="en-GB"/>
              <a:t>Applying Awareness in Real-Life Situations</a:t>
            </a:r>
            <a:endParaRPr/>
          </a:p>
          <a:p>
            <a:pPr indent="0" lvl="0" marL="0" rtl="0" algn="l">
              <a:lnSpc>
                <a:spcPct val="90000"/>
              </a:lnSpc>
              <a:spcBef>
                <a:spcPts val="1000"/>
              </a:spcBef>
              <a:spcAft>
                <a:spcPts val="0"/>
              </a:spcAft>
              <a:buSzPct val="75630"/>
              <a:buNone/>
            </a:pPr>
            <a:r>
              <a:rPr lang="en-GB"/>
              <a:t>Skills form the bridge between knowing what to do and actually doing it.</a:t>
            </a:r>
            <a:endParaRPr/>
          </a:p>
          <a:p>
            <a:pPr indent="0" lvl="0" marL="114300" rtl="0" algn="l">
              <a:lnSpc>
                <a:spcPct val="90000"/>
              </a:lnSpc>
              <a:spcBef>
                <a:spcPts val="1000"/>
              </a:spcBef>
              <a:spcAft>
                <a:spcPts val="0"/>
              </a:spcAft>
              <a:buSzPct val="75630"/>
              <a:buNone/>
            </a:pPr>
            <a:r>
              <a:rPr b="1" lang="en-GB"/>
              <a:t>1. Cognitive Skills:</a:t>
            </a:r>
            <a:endParaRPr/>
          </a:p>
          <a:p>
            <a:pPr indent="-342900" lvl="0" marL="457200" rtl="0" algn="l">
              <a:lnSpc>
                <a:spcPct val="90000"/>
              </a:lnSpc>
              <a:spcBef>
                <a:spcPts val="1000"/>
              </a:spcBef>
              <a:spcAft>
                <a:spcPts val="0"/>
              </a:spcAft>
              <a:buClr>
                <a:schemeClr val="dk1"/>
              </a:buClr>
              <a:buSzPct val="75630"/>
              <a:buChar char="•"/>
            </a:pPr>
            <a:r>
              <a:rPr b="1" lang="en-GB"/>
              <a:t>Critical Thinking:</a:t>
            </a:r>
            <a:r>
              <a:rPr lang="en-GB"/>
              <a:t> Analyzing root causes of isolation.</a:t>
            </a:r>
            <a:endParaRPr/>
          </a:p>
          <a:p>
            <a:pPr indent="-342900" lvl="0" marL="457200" rtl="0" algn="l">
              <a:lnSpc>
                <a:spcPct val="90000"/>
              </a:lnSpc>
              <a:spcBef>
                <a:spcPts val="1000"/>
              </a:spcBef>
              <a:spcAft>
                <a:spcPts val="0"/>
              </a:spcAft>
              <a:buClr>
                <a:schemeClr val="dk1"/>
              </a:buClr>
              <a:buSzPct val="75630"/>
              <a:buChar char="•"/>
            </a:pPr>
            <a:r>
              <a:rPr b="1" lang="en-GB"/>
              <a:t>Awareness &amp; Recognition:</a:t>
            </a:r>
            <a:r>
              <a:rPr lang="en-GB"/>
              <a:t> Spotting subtle signs of withdrawal or disengagement.</a:t>
            </a:r>
            <a:endParaRPr/>
          </a:p>
          <a:p>
            <a:pPr indent="0" lvl="0" marL="114300" rtl="0" algn="l">
              <a:lnSpc>
                <a:spcPct val="90000"/>
              </a:lnSpc>
              <a:spcBef>
                <a:spcPts val="1000"/>
              </a:spcBef>
              <a:spcAft>
                <a:spcPts val="0"/>
              </a:spcAft>
              <a:buSzPct val="75630"/>
              <a:buNone/>
            </a:pPr>
            <a:r>
              <a:rPr b="1" lang="en-GB"/>
              <a:t>2. Emotional Skills:</a:t>
            </a:r>
            <a:endParaRPr/>
          </a:p>
          <a:p>
            <a:pPr indent="-342900" lvl="0" marL="457200" rtl="0" algn="l">
              <a:lnSpc>
                <a:spcPct val="90000"/>
              </a:lnSpc>
              <a:spcBef>
                <a:spcPts val="1000"/>
              </a:spcBef>
              <a:spcAft>
                <a:spcPts val="0"/>
              </a:spcAft>
              <a:buClr>
                <a:schemeClr val="dk1"/>
              </a:buClr>
              <a:buSzPct val="75630"/>
              <a:buChar char="•"/>
            </a:pPr>
            <a:r>
              <a:rPr b="1" lang="en-GB"/>
              <a:t>Empathy &amp; Compassion:</a:t>
            </a:r>
            <a:r>
              <a:rPr lang="en-GB"/>
              <a:t> Listening without judgment.</a:t>
            </a:r>
            <a:endParaRPr/>
          </a:p>
          <a:p>
            <a:pPr indent="-342900" lvl="0" marL="457200" rtl="0" algn="l">
              <a:lnSpc>
                <a:spcPct val="90000"/>
              </a:lnSpc>
              <a:spcBef>
                <a:spcPts val="1000"/>
              </a:spcBef>
              <a:spcAft>
                <a:spcPts val="0"/>
              </a:spcAft>
              <a:buClr>
                <a:schemeClr val="dk1"/>
              </a:buClr>
              <a:buSzPct val="75630"/>
              <a:buChar char="•"/>
            </a:pPr>
            <a:r>
              <a:rPr b="1" lang="en-GB"/>
              <a:t>Emotional Regulation:</a:t>
            </a:r>
            <a:r>
              <a:rPr lang="en-GB"/>
              <a:t> Managing personal bias and fatigue.</a:t>
            </a:r>
            <a:endParaRPr/>
          </a:p>
          <a:p>
            <a:pPr indent="0" lvl="0" marL="114300" rtl="0" algn="l">
              <a:lnSpc>
                <a:spcPct val="90000"/>
              </a:lnSpc>
              <a:spcBef>
                <a:spcPts val="1000"/>
              </a:spcBef>
              <a:spcAft>
                <a:spcPts val="0"/>
              </a:spcAft>
              <a:buSzPct val="75630"/>
              <a:buNone/>
            </a:pPr>
            <a:r>
              <a:rPr b="1" lang="en-GB"/>
              <a:t>3. Behavioral Skills:</a:t>
            </a:r>
            <a:endParaRPr/>
          </a:p>
          <a:p>
            <a:pPr indent="-342900" lvl="0" marL="457200" rtl="0" algn="l">
              <a:lnSpc>
                <a:spcPct val="90000"/>
              </a:lnSpc>
              <a:spcBef>
                <a:spcPts val="1000"/>
              </a:spcBef>
              <a:spcAft>
                <a:spcPts val="0"/>
              </a:spcAft>
              <a:buClr>
                <a:schemeClr val="dk1"/>
              </a:buClr>
              <a:buSzPct val="75630"/>
              <a:buChar char="•"/>
            </a:pPr>
            <a:r>
              <a:rPr b="1" lang="en-GB"/>
              <a:t>Effective Communication &amp; Active Listening:</a:t>
            </a:r>
            <a:r>
              <a:rPr lang="en-GB"/>
              <a:t> Building trust and making people feel heard.</a:t>
            </a:r>
            <a:endParaRPr/>
          </a:p>
          <a:p>
            <a:pPr indent="-342900" lvl="0" marL="457200" rtl="0" algn="l">
              <a:lnSpc>
                <a:spcPct val="90000"/>
              </a:lnSpc>
              <a:spcBef>
                <a:spcPts val="1000"/>
              </a:spcBef>
              <a:spcAft>
                <a:spcPts val="0"/>
              </a:spcAft>
              <a:buClr>
                <a:schemeClr val="dk1"/>
              </a:buClr>
              <a:buSzPct val="75630"/>
              <a:buChar char="•"/>
            </a:pPr>
            <a:r>
              <a:rPr b="1" lang="en-GB"/>
              <a:t>Advocacy &amp; Allyship:</a:t>
            </a:r>
            <a:r>
              <a:rPr lang="en-GB"/>
              <a:t> Challenging exclusionary behaviors and policies.</a:t>
            </a:r>
            <a:endParaRPr/>
          </a:p>
          <a:p>
            <a:pPr indent="0" lvl="0" marL="114300" rtl="0" algn="l">
              <a:lnSpc>
                <a:spcPct val="90000"/>
              </a:lnSpc>
              <a:spcBef>
                <a:spcPts val="1000"/>
              </a:spcBef>
              <a:spcAft>
                <a:spcPts val="0"/>
              </a:spcAft>
              <a:buSzPct val="75630"/>
              <a:buNone/>
            </a:pPr>
            <a:r>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5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2000"/>
              <a:buNone/>
            </a:pPr>
            <a:r>
              <a:rPr b="1" lang="en-GB" sz="4000"/>
              <a:t>Integrating Abilities: Key Competences</a:t>
            </a:r>
            <a:br>
              <a:rPr b="1" lang="en-GB" sz="4000"/>
            </a:br>
            <a:br>
              <a:rPr b="1" lang="en-GB" sz="4000"/>
            </a:br>
            <a:endParaRPr sz="4000"/>
          </a:p>
        </p:txBody>
      </p:sp>
      <p:sp>
        <p:nvSpPr>
          <p:cNvPr id="426" name="Google Shape;426;p56"/>
          <p:cNvSpPr txBox="1"/>
          <p:nvPr>
            <p:ph idx="1" type="body"/>
          </p:nvPr>
        </p:nvSpPr>
        <p:spPr>
          <a:xfrm>
            <a:off x="521208" y="1169660"/>
            <a:ext cx="10832592" cy="4805363"/>
          </a:xfrm>
          <a:prstGeom prst="rect">
            <a:avLst/>
          </a:prstGeom>
          <a:noFill/>
          <a:ln>
            <a:noFill/>
          </a:ln>
        </p:spPr>
        <p:txBody>
          <a:bodyPr anchorCtr="0" anchor="t" bIns="45700" lIns="91425" spcFirstLastPara="1" rIns="91425" wrap="square" tIns="45700">
            <a:normAutofit fontScale="92500"/>
          </a:bodyPr>
          <a:lstStyle/>
          <a:p>
            <a:pPr indent="0" lvl="0" marL="114300" rtl="0" algn="l">
              <a:lnSpc>
                <a:spcPct val="90000"/>
              </a:lnSpc>
              <a:spcBef>
                <a:spcPts val="1000"/>
              </a:spcBef>
              <a:spcAft>
                <a:spcPts val="0"/>
              </a:spcAft>
              <a:buSzPct val="72072"/>
              <a:buNone/>
            </a:pPr>
            <a:r>
              <a:rPr b="1" lang="en-GB" sz="2700"/>
              <a:t>The Ability to Take Effective Action</a:t>
            </a:r>
            <a:endParaRPr/>
          </a:p>
          <a:p>
            <a:pPr indent="0" lvl="0" marL="0" rtl="0" algn="l">
              <a:lnSpc>
                <a:spcPct val="90000"/>
              </a:lnSpc>
              <a:spcBef>
                <a:spcPts val="1000"/>
              </a:spcBef>
              <a:spcAft>
                <a:spcPts val="0"/>
              </a:spcAft>
              <a:buSzPct val="72072"/>
              <a:buNone/>
            </a:pPr>
            <a:r>
              <a:rPr lang="en-GB" sz="2700"/>
              <a:t>Competence is the proven ability to use knowledge and skills to achieve a goal.</a:t>
            </a:r>
            <a:endParaRPr/>
          </a:p>
          <a:p>
            <a:pPr indent="0" lvl="0" marL="114300" rtl="0" algn="l">
              <a:lnSpc>
                <a:spcPct val="90000"/>
              </a:lnSpc>
              <a:spcBef>
                <a:spcPts val="1000"/>
              </a:spcBef>
              <a:spcAft>
                <a:spcPts val="0"/>
              </a:spcAft>
              <a:buSzPct val="72072"/>
              <a:buNone/>
            </a:pPr>
            <a:r>
              <a:rPr b="1" lang="en-GB" sz="2700"/>
              <a:t>Key Competences for Professionals:</a:t>
            </a:r>
            <a:endParaRPr sz="2700"/>
          </a:p>
          <a:p>
            <a:pPr indent="-342922" lvl="0" marL="457200" rtl="0" algn="l">
              <a:lnSpc>
                <a:spcPct val="90000"/>
              </a:lnSpc>
              <a:spcBef>
                <a:spcPts val="1000"/>
              </a:spcBef>
              <a:spcAft>
                <a:spcPts val="0"/>
              </a:spcAft>
              <a:buClr>
                <a:schemeClr val="dk1"/>
              </a:buClr>
              <a:buSzPct val="72072"/>
              <a:buChar char="•"/>
            </a:pPr>
            <a:r>
              <a:rPr b="1" lang="en-GB" sz="2700"/>
              <a:t>Cultural &amp; Social Awareness:</a:t>
            </a:r>
            <a:r>
              <a:rPr lang="en-GB" sz="2700"/>
              <a:t> Adapting interventions to different contexts.</a:t>
            </a:r>
            <a:endParaRPr/>
          </a:p>
          <a:p>
            <a:pPr indent="-342922" lvl="0" marL="457200" rtl="0" algn="l">
              <a:lnSpc>
                <a:spcPct val="90000"/>
              </a:lnSpc>
              <a:spcBef>
                <a:spcPts val="1000"/>
              </a:spcBef>
              <a:spcAft>
                <a:spcPts val="0"/>
              </a:spcAft>
              <a:buClr>
                <a:schemeClr val="dk1"/>
              </a:buClr>
              <a:buSzPct val="72072"/>
              <a:buChar char="•"/>
            </a:pPr>
            <a:r>
              <a:rPr b="1" lang="en-GB" sz="2700"/>
              <a:t>Interdisciplinary Knowledge Application:</a:t>
            </a:r>
            <a:r>
              <a:rPr lang="en-GB" sz="2700"/>
              <a:t> Using insights from sociology, psychology, and public health.</a:t>
            </a:r>
            <a:endParaRPr/>
          </a:p>
          <a:p>
            <a:pPr indent="-342922" lvl="0" marL="457200" rtl="0" algn="l">
              <a:lnSpc>
                <a:spcPct val="90000"/>
              </a:lnSpc>
              <a:spcBef>
                <a:spcPts val="1000"/>
              </a:spcBef>
              <a:spcAft>
                <a:spcPts val="0"/>
              </a:spcAft>
              <a:buClr>
                <a:schemeClr val="dk1"/>
              </a:buClr>
              <a:buSzPct val="72072"/>
              <a:buChar char="•"/>
            </a:pPr>
            <a:r>
              <a:rPr b="1" lang="en-GB" sz="2700"/>
              <a:t>Resilience &amp; Adaptability:</a:t>
            </a:r>
            <a:r>
              <a:rPr lang="en-GB" sz="2700"/>
              <a:t> Persisting through slow progress and resistance.</a:t>
            </a:r>
            <a:endParaRPr/>
          </a:p>
          <a:p>
            <a:pPr indent="-342922" lvl="0" marL="457200" rtl="0" algn="l">
              <a:lnSpc>
                <a:spcPct val="90000"/>
              </a:lnSpc>
              <a:spcBef>
                <a:spcPts val="1000"/>
              </a:spcBef>
              <a:spcAft>
                <a:spcPts val="0"/>
              </a:spcAft>
              <a:buClr>
                <a:schemeClr val="dk1"/>
              </a:buClr>
              <a:buSzPct val="72072"/>
              <a:buChar char="•"/>
            </a:pPr>
            <a:r>
              <a:rPr b="1" lang="en-GB" sz="2700"/>
              <a:t>Ethical &amp; Inclusive Leadership:</a:t>
            </a:r>
            <a:r>
              <a:rPr lang="en-GB" sz="2700"/>
              <a:t> Championing fairness and equity in policies.</a:t>
            </a:r>
            <a:endParaRPr/>
          </a:p>
          <a:p>
            <a:pPr indent="-342922" lvl="0" marL="457200" rtl="0" algn="l">
              <a:lnSpc>
                <a:spcPct val="90000"/>
              </a:lnSpc>
              <a:spcBef>
                <a:spcPts val="1000"/>
              </a:spcBef>
              <a:spcAft>
                <a:spcPts val="0"/>
              </a:spcAft>
              <a:buClr>
                <a:schemeClr val="dk1"/>
              </a:buClr>
              <a:buSzPct val="72072"/>
              <a:buChar char="•"/>
            </a:pPr>
            <a:r>
              <a:rPr b="1" lang="en-GB" sz="2700"/>
              <a:t>Policy &amp; Structural Understanding:</a:t>
            </a:r>
            <a:r>
              <a:rPr lang="en-GB" sz="2700"/>
              <a:t> Advocating for systemic changes that foster inclusion.</a:t>
            </a:r>
            <a:endParaRPr/>
          </a:p>
          <a:p>
            <a:pPr indent="0" lvl="0" marL="114300" rtl="0" algn="l">
              <a:lnSpc>
                <a:spcPct val="90000"/>
              </a:lnSpc>
              <a:spcBef>
                <a:spcPts val="1000"/>
              </a:spcBef>
              <a:spcAft>
                <a:spcPts val="0"/>
              </a:spcAft>
              <a:buSzPct val="69498"/>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b="1" lang="en-GB" sz="3600"/>
              <a:t>Providing a Deeper Perspective</a:t>
            </a:r>
            <a:br>
              <a:rPr b="1" lang="en-GB"/>
            </a:br>
            <a:endParaRPr/>
          </a:p>
        </p:txBody>
      </p:sp>
      <p:sp>
        <p:nvSpPr>
          <p:cNvPr id="111" name="Google Shape;111;p4"/>
          <p:cNvSpPr txBox="1"/>
          <p:nvPr>
            <p:ph idx="1" type="body"/>
          </p:nvPr>
        </p:nvSpPr>
        <p:spPr>
          <a:xfrm>
            <a:off x="521208" y="1169660"/>
            <a:ext cx="10832592" cy="4805363"/>
          </a:xfrm>
          <a:prstGeom prst="rect">
            <a:avLst/>
          </a:prstGeom>
          <a:noFill/>
          <a:ln>
            <a:noFill/>
          </a:ln>
        </p:spPr>
        <p:txBody>
          <a:bodyPr anchorCtr="0" anchor="t" bIns="45700" lIns="91425" spcFirstLastPara="1" rIns="91425" wrap="square" tIns="45700">
            <a:normAutofit/>
          </a:bodyPr>
          <a:lstStyle/>
          <a:p>
            <a:pPr indent="0" lvl="0" marL="114300" rtl="0" algn="l">
              <a:lnSpc>
                <a:spcPct val="90000"/>
              </a:lnSpc>
              <a:spcBef>
                <a:spcPts val="1000"/>
              </a:spcBef>
              <a:spcAft>
                <a:spcPts val="0"/>
              </a:spcAft>
              <a:buSzPts val="1800"/>
              <a:buNone/>
            </a:pPr>
            <a:r>
              <a:rPr b="1" lang="en-GB" sz="2500"/>
              <a:t>The guide moves beyond surface-level solutions to address the root causes of isolation.</a:t>
            </a:r>
            <a:endParaRPr sz="2500"/>
          </a:p>
          <a:p>
            <a:pPr indent="0" lvl="0" marL="114300" rtl="0" algn="l">
              <a:lnSpc>
                <a:spcPct val="90000"/>
              </a:lnSpc>
              <a:spcBef>
                <a:spcPts val="1000"/>
              </a:spcBef>
              <a:spcAft>
                <a:spcPts val="0"/>
              </a:spcAft>
              <a:buSzPts val="1800"/>
              <a:buNone/>
            </a:pPr>
            <a:r>
              <a:rPr lang="en-GB" sz="2500"/>
              <a:t>We explore the </a:t>
            </a:r>
            <a:r>
              <a:rPr b="1" lang="en-GB" sz="2500"/>
              <a:t>"Social Isolation Schema"</a:t>
            </a:r>
            <a:r>
              <a:rPr lang="en-GB" sz="2500"/>
              <a:t> – a deep-seated, self-perpetuating pattern of thinking and feeling that develops from unmet core needs in childhood or adolescence.</a:t>
            </a:r>
            <a:endParaRPr/>
          </a:p>
          <a:p>
            <a:pPr indent="-342900" lvl="0" marL="457200" rtl="0" algn="l">
              <a:lnSpc>
                <a:spcPct val="90000"/>
              </a:lnSpc>
              <a:spcBef>
                <a:spcPts val="1000"/>
              </a:spcBef>
              <a:spcAft>
                <a:spcPts val="0"/>
              </a:spcAft>
              <a:buClr>
                <a:schemeClr val="dk1"/>
              </a:buClr>
              <a:buSzPts val="1800"/>
              <a:buChar char="•"/>
            </a:pPr>
            <a:r>
              <a:rPr b="1" lang="en-GB" sz="2500"/>
              <a:t>It’s More Than Loneliness:</a:t>
            </a:r>
            <a:r>
              <a:rPr lang="en-GB" sz="2500"/>
              <a:t> This is a persistent filter through which individuals see their social world, often leading them to feel fundamentally different and isolated, even in a crowd.</a:t>
            </a:r>
            <a:endParaRPr/>
          </a:p>
          <a:p>
            <a:pPr indent="-342900" lvl="0" marL="457200" rtl="0" algn="l">
              <a:lnSpc>
                <a:spcPct val="90000"/>
              </a:lnSpc>
              <a:spcBef>
                <a:spcPts val="1000"/>
              </a:spcBef>
              <a:spcAft>
                <a:spcPts val="0"/>
              </a:spcAft>
              <a:buClr>
                <a:schemeClr val="dk1"/>
              </a:buClr>
              <a:buSzPts val="1800"/>
              <a:buChar char="•"/>
            </a:pPr>
            <a:r>
              <a:rPr b="1" lang="en-GB" sz="2500"/>
              <a:t>Why This Matters:</a:t>
            </a:r>
            <a:r>
              <a:rPr lang="en-GB" sz="2500"/>
              <a:t> Understanding this psychological pattern is key to creating effective, lasting interventions, as it explains why simple social invitations are often not enough.</a:t>
            </a:r>
            <a:endParaRPr/>
          </a:p>
          <a:p>
            <a:pPr indent="-228600" lvl="0" marL="457200" rtl="0" algn="l">
              <a:lnSpc>
                <a:spcPct val="90000"/>
              </a:lnSpc>
              <a:spcBef>
                <a:spcPts val="1000"/>
              </a:spcBef>
              <a:spcAft>
                <a:spcPts val="0"/>
              </a:spcAft>
              <a:buClr>
                <a:schemeClr val="dk1"/>
              </a:buClr>
              <a:buSzPts val="1800"/>
              <a:buNone/>
            </a:pPr>
            <a:r>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57"/>
          <p:cNvSpPr txBox="1"/>
          <p:nvPr>
            <p:ph type="title"/>
          </p:nvPr>
        </p:nvSpPr>
        <p:spPr>
          <a:xfrm>
            <a:off x="838200" y="336993"/>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b="1" lang="en-GB" sz="4000"/>
              <a:t>How to Develop These Competences</a:t>
            </a:r>
            <a:endParaRPr b="1" sz="4000"/>
          </a:p>
        </p:txBody>
      </p:sp>
      <p:sp>
        <p:nvSpPr>
          <p:cNvPr id="432" name="Google Shape;432;p57"/>
          <p:cNvSpPr txBox="1"/>
          <p:nvPr>
            <p:ph idx="1" type="body"/>
          </p:nvPr>
        </p:nvSpPr>
        <p:spPr>
          <a:xfrm>
            <a:off x="838200" y="1606168"/>
            <a:ext cx="10515600" cy="5251832"/>
          </a:xfrm>
          <a:prstGeom prst="rect">
            <a:avLst/>
          </a:prstGeom>
          <a:noFill/>
          <a:ln>
            <a:noFill/>
          </a:ln>
        </p:spPr>
        <p:txBody>
          <a:bodyPr anchorCtr="0" anchor="t" bIns="45700" lIns="91425" spcFirstLastPara="1" rIns="91425" wrap="square" tIns="45700">
            <a:normAutofit/>
          </a:bodyPr>
          <a:lstStyle/>
          <a:p>
            <a:pPr indent="0" lvl="0" marL="114300" rtl="0" algn="l">
              <a:lnSpc>
                <a:spcPct val="90000"/>
              </a:lnSpc>
              <a:spcBef>
                <a:spcPts val="1000"/>
              </a:spcBef>
              <a:spcAft>
                <a:spcPts val="0"/>
              </a:spcAft>
              <a:buSzPts val="1800"/>
              <a:buNone/>
            </a:pPr>
            <a:r>
              <a:rPr b="1" lang="en-GB" sz="2600"/>
              <a:t>Practical Pathways to Growth</a:t>
            </a:r>
            <a:endParaRPr/>
          </a:p>
          <a:p>
            <a:pPr indent="0" lvl="0" marL="0" rtl="0" algn="l">
              <a:lnSpc>
                <a:spcPct val="90000"/>
              </a:lnSpc>
              <a:spcBef>
                <a:spcPts val="1000"/>
              </a:spcBef>
              <a:spcAft>
                <a:spcPts val="0"/>
              </a:spcAft>
              <a:buSzPts val="1800"/>
              <a:buNone/>
            </a:pPr>
            <a:r>
              <a:rPr lang="en-GB" sz="2600"/>
              <a:t>Competences are built through active engagement and reflection.</a:t>
            </a:r>
            <a:endParaRPr/>
          </a:p>
          <a:p>
            <a:pPr indent="-342900" lvl="0" marL="457200" rtl="0" algn="l">
              <a:lnSpc>
                <a:spcPct val="90000"/>
              </a:lnSpc>
              <a:spcBef>
                <a:spcPts val="1000"/>
              </a:spcBef>
              <a:spcAft>
                <a:spcPts val="0"/>
              </a:spcAft>
              <a:buClr>
                <a:schemeClr val="dk1"/>
              </a:buClr>
              <a:buSzPts val="1800"/>
              <a:buChar char="•"/>
            </a:pPr>
            <a:r>
              <a:rPr b="1" lang="en-GB" sz="2600"/>
              <a:t>Volunteering &amp; Community Engagement:</a:t>
            </a:r>
            <a:r>
              <a:rPr lang="en-GB" sz="2600"/>
              <a:t> Gaining real-world experience.</a:t>
            </a:r>
            <a:endParaRPr/>
          </a:p>
          <a:p>
            <a:pPr indent="-342900" lvl="0" marL="457200" rtl="0" algn="l">
              <a:lnSpc>
                <a:spcPct val="90000"/>
              </a:lnSpc>
              <a:spcBef>
                <a:spcPts val="1000"/>
              </a:spcBef>
              <a:spcAft>
                <a:spcPts val="0"/>
              </a:spcAft>
              <a:buClr>
                <a:schemeClr val="dk1"/>
              </a:buClr>
              <a:buSzPts val="1800"/>
              <a:buChar char="•"/>
            </a:pPr>
            <a:r>
              <a:rPr b="1" lang="en-GB" sz="2600"/>
              <a:t>Shadowing &amp; Mentorship:</a:t>
            </a:r>
            <a:r>
              <a:rPr lang="en-GB" sz="2600"/>
              <a:t> Learning from experienced professionals.</a:t>
            </a:r>
            <a:endParaRPr/>
          </a:p>
          <a:p>
            <a:pPr indent="-342900" lvl="0" marL="457200" rtl="0" algn="l">
              <a:lnSpc>
                <a:spcPct val="90000"/>
              </a:lnSpc>
              <a:spcBef>
                <a:spcPts val="1000"/>
              </a:spcBef>
              <a:spcAft>
                <a:spcPts val="0"/>
              </a:spcAft>
              <a:buClr>
                <a:schemeClr val="dk1"/>
              </a:buClr>
              <a:buSzPts val="1800"/>
              <a:buChar char="•"/>
            </a:pPr>
            <a:r>
              <a:rPr b="1" lang="en-GB" sz="2600"/>
              <a:t>Networking &amp; Knowledge Exchange:</a:t>
            </a:r>
            <a:r>
              <a:rPr lang="en-GB" sz="2600"/>
              <a:t> Sharing best practices with peers.</a:t>
            </a:r>
            <a:endParaRPr/>
          </a:p>
          <a:p>
            <a:pPr indent="-342900" lvl="0" marL="457200" rtl="0" algn="l">
              <a:lnSpc>
                <a:spcPct val="90000"/>
              </a:lnSpc>
              <a:spcBef>
                <a:spcPts val="1000"/>
              </a:spcBef>
              <a:spcAft>
                <a:spcPts val="0"/>
              </a:spcAft>
              <a:buClr>
                <a:schemeClr val="dk1"/>
              </a:buClr>
              <a:buSzPts val="1800"/>
              <a:buChar char="•"/>
            </a:pPr>
            <a:r>
              <a:rPr b="1" lang="en-GB" sz="2600"/>
              <a:t>Advocacy &amp; Policy Involvement:</a:t>
            </a:r>
            <a:r>
              <a:rPr lang="en-GB" sz="2600"/>
              <a:t> Influencing systemic change.</a:t>
            </a:r>
            <a:endParaRPr/>
          </a:p>
          <a:p>
            <a:pPr indent="-342900" lvl="0" marL="457200" rtl="0" algn="l">
              <a:lnSpc>
                <a:spcPct val="90000"/>
              </a:lnSpc>
              <a:spcBef>
                <a:spcPts val="1000"/>
              </a:spcBef>
              <a:spcAft>
                <a:spcPts val="0"/>
              </a:spcAft>
              <a:buClr>
                <a:schemeClr val="dk1"/>
              </a:buClr>
              <a:buSzPts val="1800"/>
              <a:buChar char="•"/>
            </a:pPr>
            <a:r>
              <a:rPr b="1" lang="en-GB" sz="2600"/>
              <a:t>Leading Initiatives:</a:t>
            </a:r>
            <a:r>
              <a:rPr lang="en-GB" sz="2600"/>
              <a:t> Managing projects that promote social inclusion.</a:t>
            </a:r>
            <a:endParaRPr/>
          </a:p>
          <a:p>
            <a:pPr indent="0" lvl="0" marL="114300" rtl="0" algn="l">
              <a:lnSpc>
                <a:spcPct val="90000"/>
              </a:lnSpc>
              <a:spcBef>
                <a:spcPts val="1000"/>
              </a:spcBef>
              <a:spcAft>
                <a:spcPts val="0"/>
              </a:spcAft>
              <a:buSzPts val="1800"/>
              <a:buNone/>
            </a:pPr>
            <a:r>
              <a:t/>
            </a:r>
            <a:endParaRPr b="1" sz="200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sp>
        <p:nvSpPr>
          <p:cNvPr id="437" name="Google Shape;437;p58"/>
          <p:cNvSpPr txBox="1"/>
          <p:nvPr>
            <p:ph type="title"/>
          </p:nvPr>
        </p:nvSpPr>
        <p:spPr>
          <a:xfrm>
            <a:off x="838199" y="30374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b="1" lang="en-GB" sz="4000"/>
              <a:t>The Power of Experience</a:t>
            </a:r>
            <a:endParaRPr b="1" sz="4000"/>
          </a:p>
        </p:txBody>
      </p:sp>
      <p:sp>
        <p:nvSpPr>
          <p:cNvPr id="438" name="Google Shape;438;p58"/>
          <p:cNvSpPr txBox="1"/>
          <p:nvPr>
            <p:ph idx="1" type="body"/>
          </p:nvPr>
        </p:nvSpPr>
        <p:spPr>
          <a:xfrm>
            <a:off x="838199" y="1317700"/>
            <a:ext cx="10841736" cy="4732211"/>
          </a:xfrm>
          <a:prstGeom prst="rect">
            <a:avLst/>
          </a:prstGeom>
          <a:noFill/>
          <a:ln>
            <a:noFill/>
          </a:ln>
        </p:spPr>
        <p:txBody>
          <a:bodyPr anchorCtr="0" anchor="t" bIns="45700" lIns="91425" spcFirstLastPara="1" rIns="91425" wrap="square" tIns="45700">
            <a:normAutofit/>
          </a:bodyPr>
          <a:lstStyle/>
          <a:p>
            <a:pPr indent="0" lvl="0" marL="114300" rtl="0" algn="l">
              <a:lnSpc>
                <a:spcPct val="90000"/>
              </a:lnSpc>
              <a:spcBef>
                <a:spcPts val="1000"/>
              </a:spcBef>
              <a:spcAft>
                <a:spcPts val="0"/>
              </a:spcAft>
              <a:buSzPts val="1800"/>
              <a:buNone/>
            </a:pPr>
            <a:r>
              <a:rPr b="1" lang="en-GB" sz="2400"/>
              <a:t>Learning by Doing</a:t>
            </a:r>
            <a:endParaRPr/>
          </a:p>
          <a:p>
            <a:pPr indent="0" lvl="0" marL="0" rtl="0" algn="l">
              <a:lnSpc>
                <a:spcPct val="90000"/>
              </a:lnSpc>
              <a:spcBef>
                <a:spcPts val="1000"/>
              </a:spcBef>
              <a:spcAft>
                <a:spcPts val="0"/>
              </a:spcAft>
              <a:buSzPts val="1800"/>
              <a:buNone/>
            </a:pPr>
            <a:r>
              <a:rPr lang="en-GB" sz="2400"/>
              <a:t>First-hand experience is crucial for deep understanding and effective action.</a:t>
            </a:r>
            <a:endParaRPr/>
          </a:p>
          <a:p>
            <a:pPr indent="0" lvl="0" marL="114300" rtl="0" algn="l">
              <a:lnSpc>
                <a:spcPct val="90000"/>
              </a:lnSpc>
              <a:spcBef>
                <a:spcPts val="1000"/>
              </a:spcBef>
              <a:spcAft>
                <a:spcPts val="0"/>
              </a:spcAft>
              <a:buSzPts val="1800"/>
              <a:buNone/>
            </a:pPr>
            <a:r>
              <a:rPr b="1" lang="en-GB" sz="2400"/>
              <a:t>For Personal Competence Development:</a:t>
            </a:r>
            <a:endParaRPr sz="2400"/>
          </a:p>
          <a:p>
            <a:pPr indent="-342900" lvl="0" marL="457200" rtl="0" algn="l">
              <a:lnSpc>
                <a:spcPct val="90000"/>
              </a:lnSpc>
              <a:spcBef>
                <a:spcPts val="1000"/>
              </a:spcBef>
              <a:spcAft>
                <a:spcPts val="0"/>
              </a:spcAft>
              <a:buClr>
                <a:schemeClr val="dk1"/>
              </a:buClr>
              <a:buSzPts val="1800"/>
              <a:buChar char="•"/>
            </a:pPr>
            <a:r>
              <a:rPr lang="en-GB" sz="2400"/>
              <a:t>Engage directly with marginalized groups.</a:t>
            </a:r>
            <a:endParaRPr/>
          </a:p>
          <a:p>
            <a:pPr indent="-342900" lvl="0" marL="457200" rtl="0" algn="l">
              <a:lnSpc>
                <a:spcPct val="90000"/>
              </a:lnSpc>
              <a:spcBef>
                <a:spcPts val="1000"/>
              </a:spcBef>
              <a:spcAft>
                <a:spcPts val="0"/>
              </a:spcAft>
              <a:buClr>
                <a:schemeClr val="dk1"/>
              </a:buClr>
              <a:buSzPts val="1800"/>
              <a:buChar char="•"/>
            </a:pPr>
            <a:r>
              <a:rPr lang="en-GB" sz="2400"/>
              <a:t>Facilitate inclusive discussions on diversity and belonging.</a:t>
            </a:r>
            <a:endParaRPr/>
          </a:p>
          <a:p>
            <a:pPr indent="-342900" lvl="0" marL="457200" rtl="0" algn="l">
              <a:lnSpc>
                <a:spcPct val="90000"/>
              </a:lnSpc>
              <a:spcBef>
                <a:spcPts val="1000"/>
              </a:spcBef>
              <a:spcAft>
                <a:spcPts val="0"/>
              </a:spcAft>
              <a:buClr>
                <a:schemeClr val="dk1"/>
              </a:buClr>
              <a:buSzPts val="1800"/>
              <a:buChar char="•"/>
            </a:pPr>
            <a:r>
              <a:rPr lang="en-GB" sz="2400"/>
              <a:t>Design and implement support programs (e.g. peer mentorship).</a:t>
            </a:r>
            <a:endParaRPr/>
          </a:p>
          <a:p>
            <a:pPr indent="0" lvl="0" marL="114300" rtl="0" algn="l">
              <a:lnSpc>
                <a:spcPct val="90000"/>
              </a:lnSpc>
              <a:spcBef>
                <a:spcPts val="1000"/>
              </a:spcBef>
              <a:spcAft>
                <a:spcPts val="0"/>
              </a:spcAft>
              <a:buSzPts val="1800"/>
              <a:buNone/>
            </a:pPr>
            <a:r>
              <a:rPr b="1" lang="en-GB" sz="2400"/>
              <a:t>For Creating Inclusive Environments:</a:t>
            </a:r>
            <a:endParaRPr sz="2400"/>
          </a:p>
          <a:p>
            <a:pPr indent="-342900" lvl="0" marL="457200" rtl="0" algn="l">
              <a:lnSpc>
                <a:spcPct val="90000"/>
              </a:lnSpc>
              <a:spcBef>
                <a:spcPts val="1000"/>
              </a:spcBef>
              <a:spcAft>
                <a:spcPts val="0"/>
              </a:spcAft>
              <a:buClr>
                <a:schemeClr val="dk1"/>
              </a:buClr>
              <a:buSzPts val="1800"/>
              <a:buChar char="•"/>
            </a:pPr>
            <a:r>
              <a:rPr b="1" lang="en-GB" sz="2400"/>
              <a:t>Educators:</a:t>
            </a:r>
            <a:r>
              <a:rPr lang="en-GB" sz="2400"/>
              <a:t> Use role-playing, case studies, and safe classrooms.</a:t>
            </a:r>
            <a:endParaRPr/>
          </a:p>
          <a:p>
            <a:pPr indent="-342900" lvl="0" marL="457200" rtl="0" algn="l">
              <a:lnSpc>
                <a:spcPct val="90000"/>
              </a:lnSpc>
              <a:spcBef>
                <a:spcPts val="1000"/>
              </a:spcBef>
              <a:spcAft>
                <a:spcPts val="0"/>
              </a:spcAft>
              <a:buClr>
                <a:schemeClr val="dk1"/>
              </a:buClr>
              <a:buSzPts val="1800"/>
              <a:buChar char="•"/>
            </a:pPr>
            <a:r>
              <a:rPr b="1" lang="en-GB" sz="2400"/>
              <a:t>Employers:</a:t>
            </a:r>
            <a:r>
              <a:rPr lang="en-GB" sz="2400"/>
              <a:t> Implement wellness programs, inclusion training, and flexible work arrangements.</a:t>
            </a:r>
            <a:endParaRPr/>
          </a:p>
          <a:p>
            <a:pPr indent="0" lvl="0" marL="114300" rtl="0" algn="l">
              <a:lnSpc>
                <a:spcPct val="90000"/>
              </a:lnSpc>
              <a:spcBef>
                <a:spcPts val="1000"/>
              </a:spcBef>
              <a:spcAft>
                <a:spcPts val="0"/>
              </a:spcAft>
              <a:buClr>
                <a:schemeClr val="dk1"/>
              </a:buClr>
              <a:buSzPts val="1800"/>
              <a:buNone/>
            </a:pPr>
            <a:r>
              <a:t/>
            </a:r>
            <a:endParaRPr sz="2500"/>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59"/>
          <p:cNvSpPr txBox="1"/>
          <p:nvPr>
            <p:ph type="title"/>
          </p:nvPr>
        </p:nvSpPr>
        <p:spPr>
          <a:xfrm>
            <a:off x="816428" y="173286"/>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b="1" lang="en-GB" sz="4000"/>
              <a:t>Structured Interventions for Organisations</a:t>
            </a:r>
            <a:endParaRPr b="1" sz="4000"/>
          </a:p>
        </p:txBody>
      </p:sp>
      <p:sp>
        <p:nvSpPr>
          <p:cNvPr id="444" name="Google Shape;444;p59"/>
          <p:cNvSpPr txBox="1"/>
          <p:nvPr>
            <p:ph idx="1" type="body"/>
          </p:nvPr>
        </p:nvSpPr>
        <p:spPr>
          <a:xfrm>
            <a:off x="76246" y="1195737"/>
            <a:ext cx="7562042" cy="5129924"/>
          </a:xfrm>
          <a:prstGeom prst="rect">
            <a:avLst/>
          </a:prstGeom>
          <a:noFill/>
          <a:ln>
            <a:noFill/>
          </a:ln>
        </p:spPr>
        <p:txBody>
          <a:bodyPr anchorCtr="0" anchor="t" bIns="45700" lIns="91425" spcFirstLastPara="1" rIns="91425" wrap="square" tIns="45700">
            <a:normAutofit fontScale="92500" lnSpcReduction="10000"/>
          </a:bodyPr>
          <a:lstStyle/>
          <a:p>
            <a:pPr indent="0" lvl="0" marL="114300" rtl="0" algn="l">
              <a:lnSpc>
                <a:spcPct val="90000"/>
              </a:lnSpc>
              <a:spcBef>
                <a:spcPts val="1000"/>
              </a:spcBef>
              <a:spcAft>
                <a:spcPts val="0"/>
              </a:spcAft>
              <a:buSzPct val="84606"/>
              <a:buNone/>
            </a:pPr>
            <a:r>
              <a:rPr b="1" lang="en-GB" sz="2300"/>
              <a:t>A Multi-Layered Strategy</a:t>
            </a:r>
            <a:endParaRPr/>
          </a:p>
          <a:p>
            <a:pPr indent="0" lvl="0" marL="0" rtl="0" algn="l">
              <a:lnSpc>
                <a:spcPct val="90000"/>
              </a:lnSpc>
              <a:spcBef>
                <a:spcPts val="1000"/>
              </a:spcBef>
              <a:spcAft>
                <a:spcPts val="0"/>
              </a:spcAft>
              <a:buSzPct val="84606"/>
              <a:buNone/>
            </a:pPr>
            <a:r>
              <a:rPr lang="en-GB" sz="2300"/>
              <a:t>Effective action requires structured models tailored to different levels.</a:t>
            </a:r>
            <a:endParaRPr/>
          </a:p>
          <a:p>
            <a:pPr indent="0" lvl="0" marL="114300" rtl="0" algn="l">
              <a:lnSpc>
                <a:spcPct val="90000"/>
              </a:lnSpc>
              <a:spcBef>
                <a:spcPts val="1000"/>
              </a:spcBef>
              <a:spcAft>
                <a:spcPts val="0"/>
              </a:spcAft>
              <a:buSzPct val="84606"/>
              <a:buNone/>
            </a:pPr>
            <a:r>
              <a:rPr b="1" lang="en-GB" sz="2300"/>
              <a:t>The Connection Cascade Model:</a:t>
            </a:r>
            <a:endParaRPr sz="2300"/>
          </a:p>
          <a:p>
            <a:pPr indent="-342926" lvl="0" marL="457200" rtl="0" algn="l">
              <a:lnSpc>
                <a:spcPct val="90000"/>
              </a:lnSpc>
              <a:spcBef>
                <a:spcPts val="1000"/>
              </a:spcBef>
              <a:spcAft>
                <a:spcPts val="0"/>
              </a:spcAft>
              <a:buClr>
                <a:schemeClr val="dk1"/>
              </a:buClr>
              <a:buSzPct val="84606"/>
              <a:buChar char="•"/>
            </a:pPr>
            <a:r>
              <a:rPr b="1" lang="en-GB" sz="2300"/>
              <a:t>Awareness &amp; Engagement:</a:t>
            </a:r>
            <a:r>
              <a:rPr lang="en-GB" sz="2300"/>
              <a:t> Icebreaker activities, informal networking.</a:t>
            </a:r>
            <a:endParaRPr/>
          </a:p>
          <a:p>
            <a:pPr indent="-342926" lvl="0" marL="457200" rtl="0" algn="l">
              <a:lnSpc>
                <a:spcPct val="90000"/>
              </a:lnSpc>
              <a:spcBef>
                <a:spcPts val="1000"/>
              </a:spcBef>
              <a:spcAft>
                <a:spcPts val="0"/>
              </a:spcAft>
              <a:buClr>
                <a:schemeClr val="dk1"/>
              </a:buClr>
              <a:buSzPct val="84606"/>
              <a:buChar char="•"/>
            </a:pPr>
            <a:r>
              <a:rPr b="1" lang="en-GB" sz="2300"/>
              <a:t>Skill-Building:</a:t>
            </a:r>
            <a:r>
              <a:rPr lang="en-GB" sz="2300"/>
              <a:t> Training on emotional intelligence and active listening.</a:t>
            </a:r>
            <a:endParaRPr/>
          </a:p>
          <a:p>
            <a:pPr indent="-342926" lvl="0" marL="457200" rtl="0" algn="l">
              <a:lnSpc>
                <a:spcPct val="90000"/>
              </a:lnSpc>
              <a:spcBef>
                <a:spcPts val="1000"/>
              </a:spcBef>
              <a:spcAft>
                <a:spcPts val="0"/>
              </a:spcAft>
              <a:buClr>
                <a:schemeClr val="dk1"/>
              </a:buClr>
              <a:buSzPct val="84606"/>
              <a:buChar char="•"/>
            </a:pPr>
            <a:r>
              <a:rPr b="1" lang="en-GB" sz="2300"/>
              <a:t>Institutional Change:</a:t>
            </a:r>
            <a:r>
              <a:rPr lang="en-GB" sz="2300"/>
              <a:t> Embedding DEI (Diversity, Equity, Inclusion) in policies.</a:t>
            </a:r>
            <a:endParaRPr/>
          </a:p>
          <a:p>
            <a:pPr indent="-342926" lvl="0" marL="457200" rtl="0" algn="l">
              <a:lnSpc>
                <a:spcPct val="90000"/>
              </a:lnSpc>
              <a:spcBef>
                <a:spcPts val="1000"/>
              </a:spcBef>
              <a:spcAft>
                <a:spcPts val="0"/>
              </a:spcAft>
              <a:buClr>
                <a:schemeClr val="dk1"/>
              </a:buClr>
              <a:buSzPct val="84606"/>
              <a:buChar char="•"/>
            </a:pPr>
            <a:r>
              <a:rPr b="1" lang="en-GB" sz="2300"/>
              <a:t>Systemic Change:</a:t>
            </a:r>
            <a:r>
              <a:rPr lang="en-GB" sz="2300"/>
              <a:t> Implementing national policies for social well-being.</a:t>
            </a:r>
            <a:endParaRPr/>
          </a:p>
          <a:p>
            <a:pPr indent="0" lvl="0" marL="114300" rtl="0" algn="l">
              <a:lnSpc>
                <a:spcPct val="90000"/>
              </a:lnSpc>
              <a:spcBef>
                <a:spcPts val="1000"/>
              </a:spcBef>
              <a:spcAft>
                <a:spcPts val="0"/>
              </a:spcAft>
              <a:buSzPct val="60810"/>
              <a:buNone/>
            </a:pPr>
            <a:br>
              <a:rPr lang="en-GB" sz="3200"/>
            </a:br>
            <a:endParaRPr sz="3200"/>
          </a:p>
        </p:txBody>
      </p:sp>
      <p:pic>
        <p:nvPicPr>
          <p:cNvPr id="445" name="Google Shape;445;p59"/>
          <p:cNvPicPr preferRelativeResize="0"/>
          <p:nvPr/>
        </p:nvPicPr>
        <p:blipFill rotWithShape="1">
          <a:blip r:embed="rId3">
            <a:alphaModFix/>
          </a:blip>
          <a:srcRect b="0" l="0" r="0" t="0"/>
          <a:stretch/>
        </p:blipFill>
        <p:spPr>
          <a:xfrm>
            <a:off x="8064789" y="1498849"/>
            <a:ext cx="2840737" cy="4261106"/>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9" name="Shape 449"/>
        <p:cNvGrpSpPr/>
        <p:nvPr/>
      </p:nvGrpSpPr>
      <p:grpSpPr>
        <a:xfrm>
          <a:off x="0" y="0"/>
          <a:ext cx="0" cy="0"/>
          <a:chOff x="0" y="0"/>
          <a:chExt cx="0" cy="0"/>
        </a:xfrm>
      </p:grpSpPr>
      <p:sp>
        <p:nvSpPr>
          <p:cNvPr id="450" name="Google Shape;450;p60"/>
          <p:cNvSpPr txBox="1"/>
          <p:nvPr>
            <p:ph type="title"/>
          </p:nvPr>
        </p:nvSpPr>
        <p:spPr>
          <a:xfrm>
            <a:off x="816428" y="173286"/>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b="1" lang="en-GB" sz="4000"/>
              <a:t>The Isolation Recovery Tree Model</a:t>
            </a:r>
            <a:br>
              <a:rPr b="1" lang="en-GB" sz="4000"/>
            </a:br>
            <a:endParaRPr b="1" sz="4000"/>
          </a:p>
        </p:txBody>
      </p:sp>
      <p:sp>
        <p:nvSpPr>
          <p:cNvPr id="451" name="Google Shape;451;p60"/>
          <p:cNvSpPr txBox="1"/>
          <p:nvPr>
            <p:ph idx="1" type="body"/>
          </p:nvPr>
        </p:nvSpPr>
        <p:spPr>
          <a:xfrm>
            <a:off x="277414" y="933548"/>
            <a:ext cx="8256986" cy="5314852"/>
          </a:xfrm>
          <a:prstGeom prst="rect">
            <a:avLst/>
          </a:prstGeom>
          <a:noFill/>
          <a:ln>
            <a:noFill/>
          </a:ln>
        </p:spPr>
        <p:txBody>
          <a:bodyPr anchorCtr="0" anchor="t" bIns="45700" lIns="91425" spcFirstLastPara="1" rIns="91425" wrap="square" tIns="45700">
            <a:normAutofit fontScale="92500" lnSpcReduction="20000"/>
          </a:bodyPr>
          <a:lstStyle/>
          <a:p>
            <a:pPr indent="0" lvl="0" marL="114300" rtl="0" algn="l">
              <a:lnSpc>
                <a:spcPct val="90000"/>
              </a:lnSpc>
              <a:spcBef>
                <a:spcPts val="1000"/>
              </a:spcBef>
              <a:spcAft>
                <a:spcPts val="0"/>
              </a:spcAft>
              <a:buSzPct val="88235"/>
              <a:buNone/>
            </a:pPr>
            <a:r>
              <a:rPr b="1" lang="en-GB" sz="2400"/>
              <a:t>A Dual-Focus Approach</a:t>
            </a:r>
            <a:endParaRPr b="1" sz="2400"/>
          </a:p>
          <a:p>
            <a:pPr indent="0" lvl="0" marL="0" rtl="0" algn="l">
              <a:lnSpc>
                <a:spcPct val="90000"/>
              </a:lnSpc>
              <a:spcBef>
                <a:spcPts val="1000"/>
              </a:spcBef>
              <a:spcAft>
                <a:spcPts val="0"/>
              </a:spcAft>
              <a:buSzPct val="81081"/>
              <a:buNone/>
            </a:pPr>
            <a:r>
              <a:rPr lang="en-GB" sz="2400"/>
              <a:t>This model addresses both the </a:t>
            </a:r>
            <a:r>
              <a:rPr b="1" lang="en-GB" sz="2400"/>
              <a:t>root causes</a:t>
            </a:r>
            <a:r>
              <a:rPr lang="en-GB" sz="2400"/>
              <a:t> and the </a:t>
            </a:r>
            <a:r>
              <a:rPr b="1" lang="en-GB" sz="2400"/>
              <a:t>visible symptoms</a:t>
            </a:r>
            <a:r>
              <a:rPr lang="en-GB" sz="2400"/>
              <a:t> of social isolation for a holistic intervention strategy.</a:t>
            </a:r>
            <a:endParaRPr sz="2400"/>
          </a:p>
          <a:p>
            <a:pPr indent="0" lvl="0" marL="114300" rtl="0" algn="l">
              <a:lnSpc>
                <a:spcPct val="90000"/>
              </a:lnSpc>
              <a:spcBef>
                <a:spcPts val="1000"/>
              </a:spcBef>
              <a:spcAft>
                <a:spcPts val="0"/>
              </a:spcAft>
              <a:buSzPct val="88235"/>
              <a:buNone/>
            </a:pPr>
            <a:r>
              <a:rPr b="1" lang="en-GB" sz="2400"/>
              <a:t>Root-Level Interventions (Preventative):</a:t>
            </a:r>
            <a:endParaRPr sz="2400"/>
          </a:p>
          <a:p>
            <a:pPr indent="-342900" lvl="1" marL="914400" rtl="0" algn="l">
              <a:lnSpc>
                <a:spcPct val="90000"/>
              </a:lnSpc>
              <a:spcBef>
                <a:spcPts val="500"/>
              </a:spcBef>
              <a:spcAft>
                <a:spcPts val="0"/>
              </a:spcAft>
              <a:buSzPct val="88235"/>
              <a:buChar char="•"/>
            </a:pPr>
            <a:r>
              <a:rPr lang="en-GB"/>
              <a:t>Target the underlying, systemic causes hidden beneath the surface.</a:t>
            </a:r>
            <a:endParaRPr/>
          </a:p>
          <a:p>
            <a:pPr indent="-342900" lvl="1" marL="914400" rtl="0" algn="l">
              <a:lnSpc>
                <a:spcPct val="90000"/>
              </a:lnSpc>
              <a:spcBef>
                <a:spcPts val="500"/>
              </a:spcBef>
              <a:spcAft>
                <a:spcPts val="0"/>
              </a:spcAft>
              <a:buSzPct val="88235"/>
              <a:buChar char="•"/>
            </a:pPr>
            <a:r>
              <a:rPr b="1" lang="en-GB"/>
              <a:t>Examples:</a:t>
            </a:r>
            <a:r>
              <a:rPr lang="en-GB"/>
              <a:t> Financial wellness programs, anti-stigma campaigns, inclusive hiring policies, social skills training.</a:t>
            </a:r>
            <a:endParaRPr/>
          </a:p>
          <a:p>
            <a:pPr indent="0" lvl="0" marL="114300" rtl="0" algn="l">
              <a:lnSpc>
                <a:spcPct val="90000"/>
              </a:lnSpc>
              <a:spcBef>
                <a:spcPts val="1000"/>
              </a:spcBef>
              <a:spcAft>
                <a:spcPts val="0"/>
              </a:spcAft>
              <a:buSzPct val="88235"/>
              <a:buNone/>
            </a:pPr>
            <a:r>
              <a:rPr b="1" lang="en-GB" sz="2400"/>
              <a:t>Recovery-Level Interventions (Restorative):</a:t>
            </a:r>
            <a:endParaRPr sz="2400"/>
          </a:p>
          <a:p>
            <a:pPr indent="-342900" lvl="1" marL="914400" rtl="0" algn="l">
              <a:lnSpc>
                <a:spcPct val="90000"/>
              </a:lnSpc>
              <a:spcBef>
                <a:spcPts val="500"/>
              </a:spcBef>
              <a:spcAft>
                <a:spcPts val="0"/>
              </a:spcAft>
              <a:buSzPct val="88235"/>
              <a:buChar char="•"/>
            </a:pPr>
            <a:r>
              <a:rPr lang="en-GB"/>
              <a:t>Address the immediate, visible consequences and symptoms.</a:t>
            </a:r>
            <a:endParaRPr/>
          </a:p>
          <a:p>
            <a:pPr indent="-342900" lvl="1" marL="914400" rtl="0" algn="l">
              <a:lnSpc>
                <a:spcPct val="90000"/>
              </a:lnSpc>
              <a:spcBef>
                <a:spcPts val="500"/>
              </a:spcBef>
              <a:spcAft>
                <a:spcPts val="0"/>
              </a:spcAft>
              <a:buSzPct val="88235"/>
              <a:buChar char="•"/>
            </a:pPr>
            <a:r>
              <a:rPr b="1" lang="en-GB"/>
              <a:t>Examples:</a:t>
            </a:r>
            <a:r>
              <a:rPr lang="en-GB"/>
              <a:t> Peer support groups, counseling services, reintegration projects, one-on-one mentoring.</a:t>
            </a:r>
            <a:endParaRPr/>
          </a:p>
          <a:p>
            <a:pPr indent="0" lvl="0" marL="0" rtl="0" algn="l">
              <a:lnSpc>
                <a:spcPct val="90000"/>
              </a:lnSpc>
              <a:spcBef>
                <a:spcPts val="1000"/>
              </a:spcBef>
              <a:spcAft>
                <a:spcPts val="0"/>
              </a:spcAft>
              <a:buSzPct val="81081"/>
              <a:buNone/>
            </a:pPr>
            <a:r>
              <a:rPr lang="en-GB" sz="2400"/>
              <a:t>By combining </a:t>
            </a:r>
            <a:r>
              <a:rPr b="1" lang="en-GB" sz="2400"/>
              <a:t>root-level</a:t>
            </a:r>
            <a:r>
              <a:rPr lang="en-GB" sz="2400"/>
              <a:t> prevention with </a:t>
            </a:r>
            <a:r>
              <a:rPr b="1" lang="en-GB" sz="2400"/>
              <a:t>recovery-level</a:t>
            </a:r>
            <a:r>
              <a:rPr lang="en-GB" sz="2400"/>
              <a:t> support, this model ensures a sustainable approach that helps those affected while working to prevent isolation from taking hold in the first place.</a:t>
            </a:r>
            <a:endParaRPr/>
          </a:p>
          <a:p>
            <a:pPr indent="0" lvl="0" marL="114300" rtl="0" algn="l">
              <a:lnSpc>
                <a:spcPct val="90000"/>
              </a:lnSpc>
              <a:spcBef>
                <a:spcPts val="1000"/>
              </a:spcBef>
              <a:spcAft>
                <a:spcPts val="0"/>
              </a:spcAft>
              <a:buSzPct val="66176"/>
              <a:buNone/>
            </a:pPr>
            <a:br>
              <a:rPr lang="en-GB" sz="3200"/>
            </a:br>
            <a:endParaRPr sz="3200"/>
          </a:p>
        </p:txBody>
      </p:sp>
      <p:pic>
        <p:nvPicPr>
          <p:cNvPr id="452" name="Google Shape;452;p60"/>
          <p:cNvPicPr preferRelativeResize="0"/>
          <p:nvPr/>
        </p:nvPicPr>
        <p:blipFill rotWithShape="1">
          <a:blip r:embed="rId3">
            <a:alphaModFix/>
          </a:blip>
          <a:srcRect b="0" l="0" r="0" t="0"/>
          <a:stretch/>
        </p:blipFill>
        <p:spPr>
          <a:xfrm>
            <a:off x="8942832" y="1347292"/>
            <a:ext cx="2868290" cy="430243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61"/>
          <p:cNvSpPr txBox="1"/>
          <p:nvPr>
            <p:ph type="title"/>
          </p:nvPr>
        </p:nvSpPr>
        <p:spPr>
          <a:xfrm>
            <a:off x="816428" y="173286"/>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b="1" lang="en-GB" sz="4000"/>
              <a:t>The Digital Inclusion Ladder</a:t>
            </a:r>
            <a:endParaRPr b="1" sz="4000"/>
          </a:p>
        </p:txBody>
      </p:sp>
      <p:sp>
        <p:nvSpPr>
          <p:cNvPr id="458" name="Google Shape;458;p61"/>
          <p:cNvSpPr txBox="1"/>
          <p:nvPr>
            <p:ph idx="1" type="body"/>
          </p:nvPr>
        </p:nvSpPr>
        <p:spPr>
          <a:xfrm>
            <a:off x="125014" y="1285489"/>
            <a:ext cx="7830266" cy="5129924"/>
          </a:xfrm>
          <a:prstGeom prst="rect">
            <a:avLst/>
          </a:prstGeom>
          <a:noFill/>
          <a:ln>
            <a:noFill/>
          </a:ln>
        </p:spPr>
        <p:txBody>
          <a:bodyPr anchorCtr="0" anchor="t" bIns="45700" lIns="91425" spcFirstLastPara="1" rIns="91425" wrap="square" tIns="45700">
            <a:normAutofit lnSpcReduction="10000"/>
          </a:bodyPr>
          <a:lstStyle/>
          <a:p>
            <a:pPr indent="0" lvl="0" marL="114300" rtl="0" algn="l">
              <a:lnSpc>
                <a:spcPct val="90000"/>
              </a:lnSpc>
              <a:spcBef>
                <a:spcPts val="1000"/>
              </a:spcBef>
              <a:spcAft>
                <a:spcPts val="0"/>
              </a:spcAft>
              <a:buSzPts val="1800"/>
              <a:buNone/>
            </a:pPr>
            <a:r>
              <a:rPr b="1" lang="en-GB" sz="2400"/>
              <a:t>Using Technology to Connect, Not Isolate</a:t>
            </a:r>
            <a:endParaRPr/>
          </a:p>
          <a:p>
            <a:pPr indent="0" lvl="0" marL="0" rtl="0" algn="l">
              <a:lnSpc>
                <a:spcPct val="90000"/>
              </a:lnSpc>
              <a:spcBef>
                <a:spcPts val="1000"/>
              </a:spcBef>
              <a:spcAft>
                <a:spcPts val="0"/>
              </a:spcAft>
              <a:buSzPts val="1800"/>
              <a:buNone/>
            </a:pPr>
            <a:r>
              <a:rPr lang="en-GB" sz="2400"/>
              <a:t>A model to ensure digital tools bridge social gaps.</a:t>
            </a:r>
            <a:endParaRPr/>
          </a:p>
          <a:p>
            <a:pPr indent="0" lvl="0" marL="114300" rtl="0" algn="l">
              <a:lnSpc>
                <a:spcPct val="90000"/>
              </a:lnSpc>
              <a:spcBef>
                <a:spcPts val="1000"/>
              </a:spcBef>
              <a:spcAft>
                <a:spcPts val="0"/>
              </a:spcAft>
              <a:buSzPts val="1800"/>
              <a:buNone/>
            </a:pPr>
            <a:r>
              <a:rPr b="1" lang="en-GB" sz="2400"/>
              <a:t>Progressive Stages:</a:t>
            </a:r>
            <a:endParaRPr sz="2400"/>
          </a:p>
          <a:p>
            <a:pPr indent="-342900" lvl="0" marL="457200" rtl="0" algn="l">
              <a:lnSpc>
                <a:spcPct val="90000"/>
              </a:lnSpc>
              <a:spcBef>
                <a:spcPts val="1000"/>
              </a:spcBef>
              <a:spcAft>
                <a:spcPts val="0"/>
              </a:spcAft>
              <a:buClr>
                <a:schemeClr val="dk1"/>
              </a:buClr>
              <a:buSzPts val="1800"/>
              <a:buChar char="•"/>
            </a:pPr>
            <a:r>
              <a:rPr b="1" lang="en-GB" sz="2400"/>
              <a:t>Digital Access &amp; Literacy:</a:t>
            </a:r>
            <a:r>
              <a:rPr lang="en-GB" sz="2400"/>
              <a:t> Providing devices and skills training.</a:t>
            </a:r>
            <a:endParaRPr/>
          </a:p>
          <a:p>
            <a:pPr indent="-342900" lvl="0" marL="457200" rtl="0" algn="l">
              <a:lnSpc>
                <a:spcPct val="90000"/>
              </a:lnSpc>
              <a:spcBef>
                <a:spcPts val="1000"/>
              </a:spcBef>
              <a:spcAft>
                <a:spcPts val="0"/>
              </a:spcAft>
              <a:buClr>
                <a:schemeClr val="dk1"/>
              </a:buClr>
              <a:buSzPts val="1800"/>
              <a:buChar char="•"/>
            </a:pPr>
            <a:r>
              <a:rPr b="1" lang="en-GB" sz="2400"/>
              <a:t>Digital Social Engagement:</a:t>
            </a:r>
            <a:r>
              <a:rPr lang="en-GB" sz="2400"/>
              <a:t> Creating meaningful online communities.</a:t>
            </a:r>
            <a:endParaRPr/>
          </a:p>
          <a:p>
            <a:pPr indent="-342900" lvl="0" marL="457200" rtl="0" algn="l">
              <a:lnSpc>
                <a:spcPct val="90000"/>
              </a:lnSpc>
              <a:spcBef>
                <a:spcPts val="1000"/>
              </a:spcBef>
              <a:spcAft>
                <a:spcPts val="0"/>
              </a:spcAft>
              <a:buClr>
                <a:schemeClr val="dk1"/>
              </a:buClr>
              <a:buSzPts val="1800"/>
              <a:buChar char="•"/>
            </a:pPr>
            <a:r>
              <a:rPr b="1" lang="en-GB" sz="2400"/>
              <a:t>Career &amp; Educational Integration:</a:t>
            </a:r>
            <a:r>
              <a:rPr lang="en-GB" sz="2400"/>
              <a:t> Using platforms for remote learning and development.</a:t>
            </a:r>
            <a:endParaRPr/>
          </a:p>
          <a:p>
            <a:pPr indent="-342900" lvl="0" marL="457200" rtl="0" algn="l">
              <a:lnSpc>
                <a:spcPct val="90000"/>
              </a:lnSpc>
              <a:spcBef>
                <a:spcPts val="1000"/>
              </a:spcBef>
              <a:spcAft>
                <a:spcPts val="0"/>
              </a:spcAft>
              <a:buClr>
                <a:schemeClr val="dk1"/>
              </a:buClr>
              <a:buSzPts val="1800"/>
              <a:buChar char="•"/>
            </a:pPr>
            <a:r>
              <a:rPr b="1" lang="en-GB" sz="2400"/>
              <a:t>Systemic Digital Inclusion:</a:t>
            </a:r>
            <a:r>
              <a:rPr lang="en-GB" sz="2400"/>
              <a:t> Establishing policies for long-term, ethical access.</a:t>
            </a:r>
            <a:endParaRPr/>
          </a:p>
          <a:p>
            <a:pPr indent="0" lvl="0" marL="114300" rtl="0" algn="l">
              <a:lnSpc>
                <a:spcPct val="90000"/>
              </a:lnSpc>
              <a:spcBef>
                <a:spcPts val="1000"/>
              </a:spcBef>
              <a:spcAft>
                <a:spcPts val="0"/>
              </a:spcAft>
              <a:buSzPts val="1800"/>
              <a:buNone/>
            </a:pPr>
            <a:br>
              <a:rPr lang="en-GB" sz="3200"/>
            </a:br>
            <a:endParaRPr sz="3200"/>
          </a:p>
        </p:txBody>
      </p:sp>
      <p:pic>
        <p:nvPicPr>
          <p:cNvPr id="459" name="Google Shape;459;p61"/>
          <p:cNvPicPr preferRelativeResize="0"/>
          <p:nvPr/>
        </p:nvPicPr>
        <p:blipFill rotWithShape="1">
          <a:blip r:embed="rId3">
            <a:alphaModFix/>
          </a:blip>
          <a:srcRect b="0" l="0" r="0" t="0"/>
          <a:stretch/>
        </p:blipFill>
        <p:spPr>
          <a:xfrm>
            <a:off x="8735568" y="1285489"/>
            <a:ext cx="2882614" cy="4323921"/>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3" name="Shape 463"/>
        <p:cNvGrpSpPr/>
        <p:nvPr/>
      </p:nvGrpSpPr>
      <p:grpSpPr>
        <a:xfrm>
          <a:off x="0" y="0"/>
          <a:ext cx="0" cy="0"/>
          <a:chOff x="0" y="0"/>
          <a:chExt cx="0" cy="0"/>
        </a:xfrm>
      </p:grpSpPr>
      <p:sp>
        <p:nvSpPr>
          <p:cNvPr id="464" name="Google Shape;464;p6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b="1" lang="en-GB" sz="4000"/>
              <a:t>Key Takeaways</a:t>
            </a:r>
            <a:endParaRPr b="1" sz="4000"/>
          </a:p>
        </p:txBody>
      </p:sp>
      <p:sp>
        <p:nvSpPr>
          <p:cNvPr id="465" name="Google Shape;465;p62"/>
          <p:cNvSpPr txBox="1"/>
          <p:nvPr>
            <p:ph idx="1" type="body"/>
          </p:nvPr>
        </p:nvSpPr>
        <p:spPr>
          <a:xfrm>
            <a:off x="838200" y="1379337"/>
            <a:ext cx="10515600" cy="4351338"/>
          </a:xfrm>
          <a:prstGeom prst="rect">
            <a:avLst/>
          </a:prstGeom>
          <a:noFill/>
          <a:ln>
            <a:noFill/>
          </a:ln>
        </p:spPr>
        <p:txBody>
          <a:bodyPr anchorCtr="0" anchor="t" bIns="45700" lIns="91425" spcFirstLastPara="1" rIns="91425" wrap="square" tIns="45700">
            <a:normAutofit fontScale="92500" lnSpcReduction="10000"/>
          </a:bodyPr>
          <a:lstStyle/>
          <a:p>
            <a:pPr indent="0" lvl="0" marL="114300" rtl="0" algn="l">
              <a:lnSpc>
                <a:spcPct val="90000"/>
              </a:lnSpc>
              <a:spcBef>
                <a:spcPts val="1000"/>
              </a:spcBef>
              <a:spcAft>
                <a:spcPts val="0"/>
              </a:spcAft>
              <a:buSzPct val="69498"/>
              <a:buNone/>
            </a:pPr>
            <a:r>
              <a:rPr b="1" lang="en-GB"/>
              <a:t>Your Action Plan</a:t>
            </a:r>
            <a:endParaRPr/>
          </a:p>
          <a:p>
            <a:pPr indent="-342900" lvl="0" marL="457200" rtl="0" algn="l">
              <a:lnSpc>
                <a:spcPct val="90000"/>
              </a:lnSpc>
              <a:spcBef>
                <a:spcPts val="1000"/>
              </a:spcBef>
              <a:spcAft>
                <a:spcPts val="0"/>
              </a:spcAft>
              <a:buClr>
                <a:schemeClr val="dk1"/>
              </a:buClr>
              <a:buSzPct val="69498"/>
              <a:buChar char="•"/>
            </a:pPr>
            <a:r>
              <a:rPr b="1" lang="en-GB"/>
              <a:t>Knowledge is the base:</a:t>
            </a:r>
            <a:r>
              <a:rPr lang="en-GB"/>
              <a:t> Understand the complex roots and signs of isolation.</a:t>
            </a:r>
            <a:endParaRPr/>
          </a:p>
          <a:p>
            <a:pPr indent="-342900" lvl="0" marL="457200" rtl="0" algn="l">
              <a:lnSpc>
                <a:spcPct val="90000"/>
              </a:lnSpc>
              <a:spcBef>
                <a:spcPts val="1000"/>
              </a:spcBef>
              <a:spcAft>
                <a:spcPts val="0"/>
              </a:spcAft>
              <a:buClr>
                <a:schemeClr val="dk1"/>
              </a:buClr>
              <a:buSzPct val="69498"/>
              <a:buChar char="•"/>
            </a:pPr>
            <a:r>
              <a:rPr b="1" lang="en-GB"/>
              <a:t>Skills are the bridge:</a:t>
            </a:r>
            <a:r>
              <a:rPr lang="en-GB"/>
              <a:t> Practice cognitive, emotional, and behavioral skills daily.</a:t>
            </a:r>
            <a:endParaRPr/>
          </a:p>
          <a:p>
            <a:pPr indent="-342900" lvl="0" marL="457200" rtl="0" algn="l">
              <a:lnSpc>
                <a:spcPct val="90000"/>
              </a:lnSpc>
              <a:spcBef>
                <a:spcPts val="1000"/>
              </a:spcBef>
              <a:spcAft>
                <a:spcPts val="0"/>
              </a:spcAft>
              <a:buClr>
                <a:schemeClr val="dk1"/>
              </a:buClr>
              <a:buSzPct val="69498"/>
              <a:buChar char="•"/>
            </a:pPr>
            <a:r>
              <a:rPr b="1" lang="en-GB"/>
              <a:t>Competence is the goal:</a:t>
            </a:r>
            <a:r>
              <a:rPr lang="en-GB"/>
              <a:t> Integrate your abilities to take effective, real-world action.</a:t>
            </a:r>
            <a:endParaRPr/>
          </a:p>
          <a:p>
            <a:pPr indent="-342900" lvl="0" marL="457200" rtl="0" algn="l">
              <a:lnSpc>
                <a:spcPct val="90000"/>
              </a:lnSpc>
              <a:spcBef>
                <a:spcPts val="1000"/>
              </a:spcBef>
              <a:spcAft>
                <a:spcPts val="0"/>
              </a:spcAft>
              <a:buClr>
                <a:schemeClr val="dk1"/>
              </a:buClr>
              <a:buSzPct val="69498"/>
              <a:buChar char="•"/>
            </a:pPr>
            <a:r>
              <a:rPr b="1" lang="en-GB"/>
              <a:t>Experience is the teacher:</a:t>
            </a:r>
            <a:r>
              <a:rPr lang="en-GB"/>
              <a:t> Seek out and create inclusive interactions and environments.</a:t>
            </a:r>
            <a:endParaRPr/>
          </a:p>
          <a:p>
            <a:pPr indent="-342900" lvl="0" marL="457200" rtl="0" algn="l">
              <a:lnSpc>
                <a:spcPct val="90000"/>
              </a:lnSpc>
              <a:spcBef>
                <a:spcPts val="1000"/>
              </a:spcBef>
              <a:spcAft>
                <a:spcPts val="0"/>
              </a:spcAft>
              <a:buClr>
                <a:schemeClr val="dk1"/>
              </a:buClr>
              <a:buSzPct val="69498"/>
              <a:buChar char="•"/>
            </a:pPr>
            <a:r>
              <a:rPr b="1" lang="en-GB"/>
              <a:t>Use structured models:</a:t>
            </a:r>
            <a:r>
              <a:rPr lang="en-GB"/>
              <a:t> Implement frameworks like the Connection Cascade for sustainable impact.</a:t>
            </a:r>
            <a:endParaRPr/>
          </a:p>
          <a:p>
            <a:pPr indent="0" lvl="0" marL="114300" rtl="0" algn="l">
              <a:lnSpc>
                <a:spcPct val="90000"/>
              </a:lnSpc>
              <a:spcBef>
                <a:spcPts val="1000"/>
              </a:spcBef>
              <a:spcAft>
                <a:spcPts val="0"/>
              </a:spcAft>
              <a:buSzPct val="69498"/>
              <a:buNone/>
            </a:pPr>
            <a:r>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63"/>
          <p:cNvSpPr txBox="1"/>
          <p:nvPr/>
        </p:nvSpPr>
        <p:spPr>
          <a:xfrm>
            <a:off x="0" y="1774296"/>
            <a:ext cx="12192000" cy="2215951"/>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None/>
            </a:pPr>
            <a:r>
              <a:rPr b="1" i="0" lang="en-GB" sz="3600" u="none" cap="none" strike="noStrike">
                <a:solidFill>
                  <a:srgbClr val="000000"/>
                </a:solidFill>
                <a:latin typeface="Calibri"/>
                <a:ea typeface="Calibri"/>
                <a:cs typeface="Calibri"/>
                <a:sym typeface="Calibri"/>
              </a:rPr>
              <a:t>Evidence-Based Recommendations for Building Social Connectedness</a:t>
            </a:r>
            <a:endParaRPr/>
          </a:p>
          <a:p>
            <a:pPr indent="0" lvl="0" marL="0" marR="0" rtl="0" algn="ctr">
              <a:lnSpc>
                <a:spcPct val="150000"/>
              </a:lnSpc>
              <a:spcBef>
                <a:spcPts val="0"/>
              </a:spcBef>
              <a:spcAft>
                <a:spcPts val="0"/>
              </a:spcAft>
              <a:buNone/>
            </a:pPr>
            <a:r>
              <a:rPr b="0" i="1" lang="en-GB" sz="2000" u="none" cap="none" strike="noStrike">
                <a:solidFill>
                  <a:srgbClr val="000000"/>
                </a:solidFill>
                <a:latin typeface="Calibri"/>
                <a:ea typeface="Calibri"/>
                <a:cs typeface="Calibri"/>
                <a:sym typeface="Calibri"/>
              </a:rPr>
              <a:t>Chapter 4 From the Digital Guide: Understanding the Schema</a:t>
            </a:r>
            <a:endParaRPr b="1" i="0" sz="2800" u="none" cap="none" strike="noStrike">
              <a:solidFill>
                <a:schemeClr val="dk1"/>
              </a:solidFill>
              <a:latin typeface="Calibri"/>
              <a:ea typeface="Calibri"/>
              <a:cs typeface="Calibri"/>
              <a:sym typeface="Calibri"/>
            </a:endParaRPr>
          </a:p>
        </p:txBody>
      </p:sp>
      <p:sp>
        <p:nvSpPr>
          <p:cNvPr id="471" name="Google Shape;471;p63"/>
          <p:cNvSpPr txBox="1"/>
          <p:nvPr/>
        </p:nvSpPr>
        <p:spPr>
          <a:xfrm>
            <a:off x="3049172" y="3240817"/>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472" name="Google Shape;472;p63"/>
          <p:cNvSpPr txBox="1"/>
          <p:nvPr/>
        </p:nvSpPr>
        <p:spPr>
          <a:xfrm>
            <a:off x="3049172" y="3240817"/>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473" name="Google Shape;473;p63"/>
          <p:cNvSpPr txBox="1"/>
          <p:nvPr/>
        </p:nvSpPr>
        <p:spPr>
          <a:xfrm>
            <a:off x="3049172" y="3457598"/>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474" name="Google Shape;474;p63"/>
          <p:cNvSpPr txBox="1"/>
          <p:nvPr/>
        </p:nvSpPr>
        <p:spPr>
          <a:xfrm>
            <a:off x="3262744" y="5886425"/>
            <a:ext cx="5604300" cy="769500"/>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Clr>
                <a:srgbClr val="000000"/>
              </a:buClr>
              <a:buSzPts val="800"/>
              <a:buFont typeface="Arial"/>
              <a:buNone/>
            </a:pPr>
            <a:r>
              <a:rPr b="0" i="0" lang="en-GB" sz="800" u="none" cap="none" strike="noStrike">
                <a:solidFill>
                  <a:schemeClr val="dk1"/>
                </a:solidFill>
                <a:latin typeface="Roboto"/>
                <a:ea typeface="Roboto"/>
                <a:cs typeface="Roboto"/>
                <a:sym typeface="Roboto"/>
              </a:rPr>
              <a:t>Funded by the European Union. Views and opinions expressed are however those of the author(s) only and do not necessarily reflect those of the European Union or State Education Development Agency Republic of Latvia (VIAA). Neither the European Union nor the granting authority VIAA can be held responsible for them. Project N°: 2023-2-LV01-KA210-ADU-000176412</a:t>
            </a:r>
            <a:endParaRPr b="0" i="0" sz="3200" u="none" cap="none" strike="noStrike">
              <a:solidFill>
                <a:schemeClr val="dk1"/>
              </a:solidFill>
              <a:latin typeface="Calibri"/>
              <a:ea typeface="Calibri"/>
              <a:cs typeface="Calibri"/>
              <a:sym typeface="Calibri"/>
            </a:endParaRPr>
          </a:p>
        </p:txBody>
      </p:sp>
      <p:pic>
        <p:nvPicPr>
          <p:cNvPr descr="Text&#10;&#10;Description automatically generated with medium confidence" id="475" name="Google Shape;475;p63"/>
          <p:cNvPicPr preferRelativeResize="0"/>
          <p:nvPr/>
        </p:nvPicPr>
        <p:blipFill rotWithShape="1">
          <a:blip r:embed="rId3">
            <a:alphaModFix/>
          </a:blip>
          <a:srcRect b="0" l="0" r="0" t="0"/>
          <a:stretch/>
        </p:blipFill>
        <p:spPr>
          <a:xfrm>
            <a:off x="9239880" y="5690194"/>
            <a:ext cx="2952120" cy="580981"/>
          </a:xfrm>
          <a:prstGeom prst="rect">
            <a:avLst/>
          </a:prstGeom>
          <a:noFill/>
          <a:ln>
            <a:noFill/>
          </a:ln>
        </p:spPr>
      </p:pic>
      <p:pic>
        <p:nvPicPr>
          <p:cNvPr id="476" name="Google Shape;476;p63"/>
          <p:cNvPicPr preferRelativeResize="0"/>
          <p:nvPr/>
        </p:nvPicPr>
        <p:blipFill rotWithShape="1">
          <a:blip r:embed="rId4">
            <a:alphaModFix/>
          </a:blip>
          <a:srcRect b="0" l="0" r="0" t="0"/>
          <a:stretch/>
        </p:blipFill>
        <p:spPr>
          <a:xfrm>
            <a:off x="1015018" y="124342"/>
            <a:ext cx="1852873" cy="1045458"/>
          </a:xfrm>
          <a:prstGeom prst="rect">
            <a:avLst/>
          </a:prstGeom>
          <a:noFill/>
          <a:ln>
            <a:noFill/>
          </a:ln>
        </p:spPr>
      </p:pic>
      <p:pic>
        <p:nvPicPr>
          <p:cNvPr id="477" name="Google Shape;477;p63"/>
          <p:cNvPicPr preferRelativeResize="0"/>
          <p:nvPr/>
        </p:nvPicPr>
        <p:blipFill rotWithShape="1">
          <a:blip r:embed="rId5">
            <a:alphaModFix/>
          </a:blip>
          <a:srcRect b="0" l="0" r="0" t="0"/>
          <a:stretch/>
        </p:blipFill>
        <p:spPr>
          <a:xfrm>
            <a:off x="27981" y="5255491"/>
            <a:ext cx="1597620" cy="1602509"/>
          </a:xfrm>
          <a:prstGeom prst="rect">
            <a:avLst/>
          </a:prstGeom>
          <a:noFill/>
          <a:ln>
            <a:noFill/>
          </a:ln>
        </p:spPr>
      </p:pic>
      <p:pic>
        <p:nvPicPr>
          <p:cNvPr id="478" name="Google Shape;478;p63"/>
          <p:cNvPicPr preferRelativeResize="0"/>
          <p:nvPr/>
        </p:nvPicPr>
        <p:blipFill rotWithShape="1">
          <a:blip r:embed="rId6">
            <a:alphaModFix/>
          </a:blip>
          <a:srcRect b="0" l="0" r="0" t="0"/>
          <a:stretch/>
        </p:blipFill>
        <p:spPr>
          <a:xfrm>
            <a:off x="9624291" y="228433"/>
            <a:ext cx="2234475" cy="716783"/>
          </a:xfrm>
          <a:prstGeom prst="rect">
            <a:avLst/>
          </a:prstGeom>
          <a:noFill/>
          <a:ln>
            <a:noFill/>
          </a:ln>
        </p:spPr>
      </p:pic>
      <p:pic>
        <p:nvPicPr>
          <p:cNvPr id="479" name="Google Shape;479;p63"/>
          <p:cNvPicPr preferRelativeResize="0"/>
          <p:nvPr/>
        </p:nvPicPr>
        <p:blipFill rotWithShape="1">
          <a:blip r:embed="rId7">
            <a:alphaModFix/>
          </a:blip>
          <a:srcRect b="36749" l="0" r="0" t="26274"/>
          <a:stretch/>
        </p:blipFill>
        <p:spPr>
          <a:xfrm>
            <a:off x="3994490" y="10891"/>
            <a:ext cx="3441200" cy="1272359"/>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3" name="Shape 483"/>
        <p:cNvGrpSpPr/>
        <p:nvPr/>
      </p:nvGrpSpPr>
      <p:grpSpPr>
        <a:xfrm>
          <a:off x="0" y="0"/>
          <a:ext cx="0" cy="0"/>
          <a:chOff x="0" y="0"/>
          <a:chExt cx="0" cy="0"/>
        </a:xfrm>
      </p:grpSpPr>
      <p:sp>
        <p:nvSpPr>
          <p:cNvPr id="484" name="Google Shape;484;p64"/>
          <p:cNvSpPr txBox="1"/>
          <p:nvPr/>
        </p:nvSpPr>
        <p:spPr>
          <a:xfrm>
            <a:off x="0" y="751510"/>
            <a:ext cx="12192000" cy="1938952"/>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Clr>
                <a:srgbClr val="000000"/>
              </a:buClr>
              <a:buSzPts val="4000"/>
              <a:buFont typeface="Arial"/>
              <a:buNone/>
            </a:pPr>
            <a:r>
              <a:rPr b="1" i="0" lang="en-GB" sz="4000" u="none" cap="none" strike="noStrike">
                <a:solidFill>
                  <a:schemeClr val="dk1"/>
                </a:solidFill>
                <a:latin typeface="Calibri"/>
                <a:ea typeface="Calibri"/>
                <a:cs typeface="Calibri"/>
                <a:sym typeface="Calibri"/>
              </a:rPr>
              <a:t>Branching Scenarios</a:t>
            </a:r>
            <a:endParaRPr/>
          </a:p>
          <a:p>
            <a:pPr indent="0" lvl="0" marL="0" marR="0" rtl="0" algn="ctr">
              <a:lnSpc>
                <a:spcPct val="150000"/>
              </a:lnSpc>
              <a:spcBef>
                <a:spcPts val="0"/>
              </a:spcBef>
              <a:spcAft>
                <a:spcPts val="0"/>
              </a:spcAft>
              <a:buClr>
                <a:srgbClr val="000000"/>
              </a:buClr>
              <a:buSzPts val="4000"/>
              <a:buFont typeface="Arial"/>
              <a:buNone/>
            </a:pPr>
            <a:r>
              <a:rPr b="1" i="0" lang="en-GB" sz="4000" u="none" cap="none" strike="noStrike">
                <a:solidFill>
                  <a:schemeClr val="dk1"/>
                </a:solidFill>
                <a:latin typeface="Calibri"/>
                <a:ea typeface="Calibri"/>
                <a:cs typeface="Calibri"/>
                <a:sym typeface="Calibri"/>
              </a:rPr>
              <a:t>3 sub-themes</a:t>
            </a:r>
            <a:endParaRPr b="0" i="0" sz="1400" u="none" cap="none" strike="noStrike">
              <a:solidFill>
                <a:srgbClr val="000000"/>
              </a:solidFill>
              <a:latin typeface="Arial"/>
              <a:ea typeface="Arial"/>
              <a:cs typeface="Arial"/>
              <a:sym typeface="Arial"/>
            </a:endParaRPr>
          </a:p>
        </p:txBody>
      </p:sp>
      <p:pic>
        <p:nvPicPr>
          <p:cNvPr descr="Text&#10;&#10;Description automatically generated with medium confidence" id="485" name="Google Shape;485;p64"/>
          <p:cNvPicPr preferRelativeResize="0"/>
          <p:nvPr/>
        </p:nvPicPr>
        <p:blipFill rotWithShape="1">
          <a:blip r:embed="rId3">
            <a:alphaModFix/>
          </a:blip>
          <a:srcRect b="0" l="0" r="0" t="0"/>
          <a:stretch/>
        </p:blipFill>
        <p:spPr>
          <a:xfrm>
            <a:off x="9692533" y="6032201"/>
            <a:ext cx="2499467" cy="524376"/>
          </a:xfrm>
          <a:prstGeom prst="rect">
            <a:avLst/>
          </a:prstGeom>
          <a:noFill/>
          <a:ln>
            <a:noFill/>
          </a:ln>
        </p:spPr>
      </p:pic>
      <p:sp>
        <p:nvSpPr>
          <p:cNvPr id="486" name="Google Shape;486;p64"/>
          <p:cNvSpPr txBox="1"/>
          <p:nvPr/>
        </p:nvSpPr>
        <p:spPr>
          <a:xfrm>
            <a:off x="3049172" y="3240817"/>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487" name="Google Shape;487;p64"/>
          <p:cNvSpPr txBox="1"/>
          <p:nvPr/>
        </p:nvSpPr>
        <p:spPr>
          <a:xfrm>
            <a:off x="3049172" y="3240817"/>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488" name="Google Shape;488;p64"/>
          <p:cNvSpPr txBox="1"/>
          <p:nvPr/>
        </p:nvSpPr>
        <p:spPr>
          <a:xfrm>
            <a:off x="3049172" y="3508769"/>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pic>
        <p:nvPicPr>
          <p:cNvPr id="489" name="Google Shape;489;p64"/>
          <p:cNvPicPr preferRelativeResize="0"/>
          <p:nvPr/>
        </p:nvPicPr>
        <p:blipFill rotWithShape="1">
          <a:blip r:embed="rId4">
            <a:alphaModFix/>
          </a:blip>
          <a:srcRect b="0" l="0" r="0" t="0"/>
          <a:stretch/>
        </p:blipFill>
        <p:spPr>
          <a:xfrm>
            <a:off x="215249" y="5419323"/>
            <a:ext cx="1438675" cy="1438675"/>
          </a:xfrm>
          <a:prstGeom prst="rect">
            <a:avLst/>
          </a:prstGeom>
          <a:noFill/>
          <a:ln>
            <a:noFill/>
          </a:ln>
        </p:spPr>
      </p:pic>
      <p:sp>
        <p:nvSpPr>
          <p:cNvPr id="490" name="Google Shape;490;p64"/>
          <p:cNvSpPr txBox="1"/>
          <p:nvPr/>
        </p:nvSpPr>
        <p:spPr>
          <a:xfrm>
            <a:off x="0" y="2742559"/>
            <a:ext cx="12192000" cy="3185447"/>
          </a:xfrm>
          <a:prstGeom prst="rect">
            <a:avLst/>
          </a:prstGeom>
          <a:noFill/>
          <a:ln>
            <a:noFill/>
          </a:ln>
        </p:spPr>
        <p:txBody>
          <a:bodyPr anchorCtr="0" anchor="t" bIns="45700" lIns="91425" spcFirstLastPara="1" rIns="91425" wrap="square" tIns="45700">
            <a:spAutoFit/>
          </a:bodyPr>
          <a:lstStyle/>
          <a:p>
            <a:pPr indent="-571500" lvl="0" marL="571500" marR="0" rtl="0" algn="l">
              <a:lnSpc>
                <a:spcPct val="150000"/>
              </a:lnSpc>
              <a:spcBef>
                <a:spcPts val="0"/>
              </a:spcBef>
              <a:spcAft>
                <a:spcPts val="0"/>
              </a:spcAft>
              <a:buClr>
                <a:srgbClr val="000000"/>
              </a:buClr>
              <a:buSzPts val="3000"/>
              <a:buFont typeface="Arial"/>
              <a:buChar char="•"/>
            </a:pPr>
            <a:r>
              <a:rPr b="1" i="0" lang="en-GB" sz="3000" u="none" cap="none" strike="noStrike">
                <a:solidFill>
                  <a:schemeClr val="dk1"/>
                </a:solidFill>
                <a:latin typeface="Calibri"/>
                <a:ea typeface="Calibri"/>
                <a:cs typeface="Calibri"/>
                <a:sym typeface="Calibri"/>
              </a:rPr>
              <a:t>Understanding the Social Isolation Schema – Chapter 1</a:t>
            </a:r>
            <a:endParaRPr/>
          </a:p>
          <a:p>
            <a:pPr indent="-571500" lvl="0" marL="571500" marR="0" rtl="0" algn="l">
              <a:lnSpc>
                <a:spcPct val="150000"/>
              </a:lnSpc>
              <a:spcBef>
                <a:spcPts val="0"/>
              </a:spcBef>
              <a:spcAft>
                <a:spcPts val="0"/>
              </a:spcAft>
              <a:buClr>
                <a:srgbClr val="000000"/>
              </a:buClr>
              <a:buSzPts val="3000"/>
              <a:buFont typeface="Arial"/>
              <a:buChar char="•"/>
            </a:pPr>
            <a:r>
              <a:rPr b="1" i="0" lang="en-GB" sz="3000" u="none" cap="none" strike="noStrike">
                <a:solidFill>
                  <a:schemeClr val="dk1"/>
                </a:solidFill>
                <a:latin typeface="Calibri"/>
                <a:ea typeface="Calibri"/>
                <a:cs typeface="Calibri"/>
                <a:sym typeface="Calibri"/>
              </a:rPr>
              <a:t>Understanding Social Deprivation Pathway Development – Chapter 2</a:t>
            </a:r>
            <a:endParaRPr/>
          </a:p>
          <a:p>
            <a:pPr indent="-571500" lvl="0" marL="571500" marR="0" rtl="0" algn="l">
              <a:lnSpc>
                <a:spcPct val="150000"/>
              </a:lnSpc>
              <a:spcBef>
                <a:spcPts val="0"/>
              </a:spcBef>
              <a:spcAft>
                <a:spcPts val="0"/>
              </a:spcAft>
              <a:buClr>
                <a:srgbClr val="000000"/>
              </a:buClr>
              <a:buSzPts val="3000"/>
              <a:buFont typeface="Arial"/>
              <a:buChar char="•"/>
            </a:pPr>
            <a:r>
              <a:rPr b="1" i="0" lang="en-GB" sz="3000" u="none" cap="none" strike="noStrike">
                <a:solidFill>
                  <a:schemeClr val="dk1"/>
                </a:solidFill>
                <a:latin typeface="Calibri"/>
                <a:ea typeface="Calibri"/>
                <a:cs typeface="Calibri"/>
                <a:sym typeface="Calibri"/>
              </a:rPr>
              <a:t>Identifying Knowledge, Skills, Competences, and Experiences for Recognizing Social Isolation – Chapter 3</a:t>
            </a:r>
            <a:endParaRPr/>
          </a:p>
          <a:p>
            <a:pPr indent="-482600" lvl="0" marL="571500" marR="0" rtl="0" algn="l">
              <a:lnSpc>
                <a:spcPct val="15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 name="Google Shape;491;p64"/>
          <p:cNvSpPr txBox="1"/>
          <p:nvPr/>
        </p:nvSpPr>
        <p:spPr>
          <a:xfrm>
            <a:off x="0" y="0"/>
            <a:ext cx="12192000" cy="1015622"/>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Clr>
                <a:srgbClr val="000000"/>
              </a:buClr>
              <a:buSzPts val="4000"/>
              <a:buFont typeface="Arial"/>
              <a:buNone/>
            </a:pPr>
            <a:r>
              <a:rPr b="1" i="0" lang="en-GB" sz="4000" u="none" cap="none" strike="noStrike">
                <a:solidFill>
                  <a:schemeClr val="dk1"/>
                </a:solidFill>
                <a:latin typeface="Calibri"/>
                <a:ea typeface="Calibri"/>
                <a:cs typeface="Calibri"/>
                <a:sym typeface="Calibri"/>
              </a:rPr>
              <a:t>Social Connectedness Recommendations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65"/>
          <p:cNvSpPr txBox="1"/>
          <p:nvPr/>
        </p:nvSpPr>
        <p:spPr>
          <a:xfrm>
            <a:off x="0" y="183868"/>
            <a:ext cx="12192000" cy="1015622"/>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Clr>
                <a:srgbClr val="000000"/>
              </a:buClr>
              <a:buSzPts val="4000"/>
              <a:buFont typeface="Arial"/>
              <a:buNone/>
            </a:pPr>
            <a:r>
              <a:rPr b="1" i="0" lang="en-GB" sz="4000" u="none" cap="none" strike="noStrike">
                <a:solidFill>
                  <a:schemeClr val="dk1"/>
                </a:solidFill>
                <a:latin typeface="Calibri"/>
                <a:ea typeface="Calibri"/>
                <a:cs typeface="Calibri"/>
                <a:sym typeface="Calibri"/>
              </a:rPr>
              <a:t>Social Connectedness Recommendations </a:t>
            </a:r>
            <a:endParaRPr b="0" i="0" sz="1400" u="none" cap="none" strike="noStrike">
              <a:solidFill>
                <a:srgbClr val="000000"/>
              </a:solidFill>
              <a:latin typeface="Arial"/>
              <a:ea typeface="Arial"/>
              <a:cs typeface="Arial"/>
              <a:sym typeface="Arial"/>
            </a:endParaRPr>
          </a:p>
        </p:txBody>
      </p:sp>
      <p:pic>
        <p:nvPicPr>
          <p:cNvPr descr="Text&#10;&#10;Description automatically generated with medium confidence" id="497" name="Google Shape;497;p65"/>
          <p:cNvPicPr preferRelativeResize="0"/>
          <p:nvPr/>
        </p:nvPicPr>
        <p:blipFill rotWithShape="1">
          <a:blip r:embed="rId3">
            <a:alphaModFix/>
          </a:blip>
          <a:srcRect b="0" l="0" r="0" t="0"/>
          <a:stretch/>
        </p:blipFill>
        <p:spPr>
          <a:xfrm>
            <a:off x="9692533" y="6032201"/>
            <a:ext cx="2499467" cy="524376"/>
          </a:xfrm>
          <a:prstGeom prst="rect">
            <a:avLst/>
          </a:prstGeom>
          <a:noFill/>
          <a:ln>
            <a:noFill/>
          </a:ln>
        </p:spPr>
      </p:pic>
      <p:sp>
        <p:nvSpPr>
          <p:cNvPr id="498" name="Google Shape;498;p65"/>
          <p:cNvSpPr txBox="1"/>
          <p:nvPr/>
        </p:nvSpPr>
        <p:spPr>
          <a:xfrm>
            <a:off x="3049172" y="3240817"/>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499" name="Google Shape;499;p65"/>
          <p:cNvSpPr txBox="1"/>
          <p:nvPr/>
        </p:nvSpPr>
        <p:spPr>
          <a:xfrm>
            <a:off x="3049172" y="3240817"/>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500" name="Google Shape;500;p65"/>
          <p:cNvSpPr txBox="1"/>
          <p:nvPr/>
        </p:nvSpPr>
        <p:spPr>
          <a:xfrm>
            <a:off x="1379472" y="1194702"/>
            <a:ext cx="4977130" cy="46781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br>
              <a:rPr b="0" i="0" lang="en-GB" sz="1400" u="none" cap="none" strike="noStrike">
                <a:solidFill>
                  <a:srgbClr val="000000"/>
                </a:solidFill>
                <a:latin typeface="Calibri"/>
                <a:ea typeface="Calibri"/>
                <a:cs typeface="Calibri"/>
                <a:sym typeface="Calibri"/>
              </a:rPr>
            </a:b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1" i="0" lang="en-GB" sz="1800" u="none" cap="none" strike="noStrike">
                <a:solidFill>
                  <a:srgbClr val="000000"/>
                </a:solidFill>
                <a:latin typeface="Calibri"/>
                <a:ea typeface="Calibri"/>
                <a:cs typeface="Calibri"/>
                <a:sym typeface="Calibri"/>
              </a:rPr>
              <a:t>Introduction</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GB" sz="1800" u="none" cap="none" strike="noStrike">
                <a:solidFill>
                  <a:srgbClr val="000000"/>
                </a:solidFill>
                <a:latin typeface="Calibri"/>
                <a:ea typeface="Calibri"/>
                <a:cs typeface="Calibri"/>
                <a:sym typeface="Calibri"/>
              </a:rPr>
              <a:t>As an adult educator aiming to improve your students’ public speaking skills, you assign each of them a presentation topic. During the topic allocation, you notice that Elizabeth becomes anxious and appears hesitant to participate. On several occasions, you have also heard her express discomfort with her body image, as she perceives herself to be ''overweight.’’</a:t>
            </a:r>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1" i="0" lang="en-GB" sz="1800" u="none" cap="none" strike="noStrike">
                <a:solidFill>
                  <a:srgbClr val="000000"/>
                </a:solidFill>
                <a:latin typeface="Calibri"/>
                <a:ea typeface="Calibri"/>
                <a:cs typeface="Calibri"/>
                <a:sym typeface="Calibri"/>
              </a:rPr>
              <a:t>Decision Point: </a:t>
            </a:r>
            <a:endParaRPr/>
          </a:p>
          <a:p>
            <a:pPr indent="0" lvl="0" marL="0" marR="0" rtl="0" algn="l">
              <a:lnSpc>
                <a:spcPct val="100000"/>
              </a:lnSpc>
              <a:spcBef>
                <a:spcPts val="0"/>
              </a:spcBef>
              <a:spcAft>
                <a:spcPts val="0"/>
              </a:spcAft>
              <a:buNone/>
            </a:pPr>
            <a:r>
              <a:rPr b="1" i="0" lang="en-GB" sz="1800" u="none" cap="none" strike="noStrike">
                <a:solidFill>
                  <a:srgbClr val="000000"/>
                </a:solidFill>
                <a:latin typeface="Calibri"/>
                <a:ea typeface="Calibri"/>
                <a:cs typeface="Calibri"/>
                <a:sym typeface="Calibri"/>
              </a:rPr>
              <a:t>Elizabeth has not confirmed her presentation date. How can you encourage her to take initiative?</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501" name="Google Shape;501;p65"/>
          <p:cNvPicPr preferRelativeResize="0"/>
          <p:nvPr/>
        </p:nvPicPr>
        <p:blipFill rotWithShape="1">
          <a:blip r:embed="rId4">
            <a:alphaModFix/>
          </a:blip>
          <a:srcRect b="0" l="0" r="0" t="0"/>
          <a:stretch/>
        </p:blipFill>
        <p:spPr>
          <a:xfrm>
            <a:off x="215249" y="5419323"/>
            <a:ext cx="1438675" cy="1438675"/>
          </a:xfrm>
          <a:prstGeom prst="rect">
            <a:avLst/>
          </a:prstGeom>
          <a:noFill/>
          <a:ln>
            <a:noFill/>
          </a:ln>
        </p:spPr>
      </p:pic>
      <p:pic>
        <p:nvPicPr>
          <p:cNvPr descr="Manager - Free people icons" id="502" name="Google Shape;502;p65"/>
          <p:cNvPicPr preferRelativeResize="0"/>
          <p:nvPr/>
        </p:nvPicPr>
        <p:blipFill rotWithShape="1">
          <a:blip r:embed="rId5">
            <a:alphaModFix/>
          </a:blip>
          <a:srcRect b="0" l="0" r="0" t="0"/>
          <a:stretch/>
        </p:blipFill>
        <p:spPr>
          <a:xfrm>
            <a:off x="-170118" y="2727677"/>
            <a:ext cx="1621324" cy="1621324"/>
          </a:xfrm>
          <a:prstGeom prst="rect">
            <a:avLst/>
          </a:prstGeom>
          <a:noFill/>
          <a:ln>
            <a:noFill/>
          </a:ln>
        </p:spPr>
      </p:pic>
      <p:cxnSp>
        <p:nvCxnSpPr>
          <p:cNvPr id="503" name="Google Shape;503;p65"/>
          <p:cNvCxnSpPr/>
          <p:nvPr/>
        </p:nvCxnSpPr>
        <p:spPr>
          <a:xfrm flipH="1" rot="10800000">
            <a:off x="6219539" y="1973446"/>
            <a:ext cx="681324" cy="405774"/>
          </a:xfrm>
          <a:prstGeom prst="straightConnector1">
            <a:avLst/>
          </a:prstGeom>
          <a:noFill/>
          <a:ln cap="flat" cmpd="sng" w="38100">
            <a:solidFill>
              <a:schemeClr val="dk1"/>
            </a:solidFill>
            <a:prstDash val="solid"/>
            <a:round/>
            <a:headEnd len="sm" w="sm" type="none"/>
            <a:tailEnd len="med" w="med" type="triangle"/>
          </a:ln>
        </p:spPr>
      </p:cxnSp>
      <p:cxnSp>
        <p:nvCxnSpPr>
          <p:cNvPr id="504" name="Google Shape;504;p65"/>
          <p:cNvCxnSpPr/>
          <p:nvPr/>
        </p:nvCxnSpPr>
        <p:spPr>
          <a:xfrm>
            <a:off x="6400742" y="3233608"/>
            <a:ext cx="527548" cy="0"/>
          </a:xfrm>
          <a:prstGeom prst="straightConnector1">
            <a:avLst/>
          </a:prstGeom>
          <a:noFill/>
          <a:ln cap="flat" cmpd="sng" w="38100">
            <a:solidFill>
              <a:schemeClr val="dk1"/>
            </a:solidFill>
            <a:prstDash val="solid"/>
            <a:round/>
            <a:headEnd len="sm" w="sm" type="none"/>
            <a:tailEnd len="med" w="med" type="triangle"/>
          </a:ln>
        </p:spPr>
      </p:cxnSp>
      <p:cxnSp>
        <p:nvCxnSpPr>
          <p:cNvPr id="505" name="Google Shape;505;p65"/>
          <p:cNvCxnSpPr/>
          <p:nvPr/>
        </p:nvCxnSpPr>
        <p:spPr>
          <a:xfrm>
            <a:off x="6371939" y="4540446"/>
            <a:ext cx="528924" cy="415123"/>
          </a:xfrm>
          <a:prstGeom prst="straightConnector1">
            <a:avLst/>
          </a:prstGeom>
          <a:noFill/>
          <a:ln cap="flat" cmpd="sng" w="38100">
            <a:solidFill>
              <a:schemeClr val="dk1"/>
            </a:solidFill>
            <a:prstDash val="solid"/>
            <a:round/>
            <a:headEnd len="sm" w="sm" type="none"/>
            <a:tailEnd len="med" w="med" type="triangle"/>
          </a:ln>
        </p:spPr>
      </p:cxnSp>
      <p:sp>
        <p:nvSpPr>
          <p:cNvPr id="506" name="Google Shape;506;p65">
            <a:hlinkClick action="ppaction://hlinksldjump" r:id="rId6"/>
          </p:cNvPr>
          <p:cNvSpPr/>
          <p:nvPr/>
        </p:nvSpPr>
        <p:spPr>
          <a:xfrm>
            <a:off x="7098779" y="1580532"/>
            <a:ext cx="3722534" cy="921358"/>
          </a:xfrm>
          <a:custGeom>
            <a:rect b="b" l="l" r="r" t="t"/>
            <a:pathLst>
              <a:path extrusionOk="0" h="120000" w="120000">
                <a:moveTo>
                  <a:pt x="0" y="0"/>
                </a:moveTo>
                <a:lnTo>
                  <a:pt x="120000" y="0"/>
                </a:lnTo>
                <a:lnTo>
                  <a:pt x="120000" y="120000"/>
                </a:lnTo>
                <a:lnTo>
                  <a:pt x="0" y="120000"/>
                </a:lnTo>
                <a:close/>
              </a:path>
            </a:pathLst>
          </a:custGeom>
          <a:solidFill>
            <a:schemeClr val="accent1"/>
          </a:solidFill>
          <a:ln cap="flat" cmpd="sng" w="25400">
            <a:solidFill>
              <a:srgbClr val="1C305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07" name="Google Shape;507;p65"/>
          <p:cNvSpPr txBox="1"/>
          <p:nvPr/>
        </p:nvSpPr>
        <p:spPr>
          <a:xfrm>
            <a:off x="7142919" y="1410837"/>
            <a:ext cx="3722534"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br>
              <a:rPr b="0" i="0" lang="en-GB" sz="1400" u="none" cap="none" strike="noStrike">
                <a:solidFill>
                  <a:srgbClr val="000000"/>
                </a:solidFill>
                <a:latin typeface="Calibri"/>
                <a:ea typeface="Calibri"/>
                <a:cs typeface="Calibri"/>
                <a:sym typeface="Calibri"/>
              </a:rPr>
            </a:br>
            <a:r>
              <a:rPr b="0" i="0" lang="en-GB" sz="1400" u="none" cap="none" strike="noStrike">
                <a:solidFill>
                  <a:srgbClr val="000000"/>
                </a:solidFill>
                <a:latin typeface="Calibri"/>
                <a:ea typeface="Calibri"/>
                <a:cs typeface="Calibri"/>
                <a:sym typeface="Calibri"/>
              </a:rPr>
              <a:t>Choice 1: </a:t>
            </a:r>
            <a:r>
              <a:rPr b="0" i="0" lang="en-GB" sz="1400" u="none" cap="none" strike="noStrike">
                <a:solidFill>
                  <a:srgbClr val="000000"/>
                </a:solidFill>
                <a:latin typeface="Arial"/>
                <a:ea typeface="Arial"/>
                <a:cs typeface="Arial"/>
                <a:sym typeface="Arial"/>
              </a:rPr>
              <a:t>Offer Elizabeth alternative presentation formats—e.g., a pre-recorded video.</a:t>
            </a:r>
            <a:endParaRPr b="0" i="0" sz="1400" u="none" cap="none" strike="noStrike">
              <a:solidFill>
                <a:srgbClr val="000000"/>
              </a:solidFill>
              <a:latin typeface="Calibri"/>
              <a:ea typeface="Calibri"/>
              <a:cs typeface="Calibri"/>
              <a:sym typeface="Calibri"/>
            </a:endParaRPr>
          </a:p>
        </p:txBody>
      </p:sp>
      <p:sp>
        <p:nvSpPr>
          <p:cNvPr id="508" name="Google Shape;508;p65">
            <a:hlinkClick action="ppaction://hlinksldjump" r:id="rId7"/>
          </p:cNvPr>
          <p:cNvSpPr/>
          <p:nvPr/>
        </p:nvSpPr>
        <p:spPr>
          <a:xfrm>
            <a:off x="7071608" y="3005499"/>
            <a:ext cx="4111139" cy="759955"/>
          </a:xfrm>
          <a:custGeom>
            <a:rect b="b" l="l" r="r" t="t"/>
            <a:pathLst>
              <a:path extrusionOk="0" h="120000" w="120000">
                <a:moveTo>
                  <a:pt x="0" y="0"/>
                </a:moveTo>
                <a:lnTo>
                  <a:pt x="120000" y="0"/>
                </a:lnTo>
                <a:lnTo>
                  <a:pt x="120000" y="120000"/>
                </a:lnTo>
                <a:lnTo>
                  <a:pt x="0" y="120000"/>
                </a:lnTo>
                <a:close/>
              </a:path>
            </a:pathLst>
          </a:custGeom>
          <a:solidFill>
            <a:schemeClr val="accent1"/>
          </a:solidFill>
          <a:ln cap="flat" cmpd="sng" w="25400">
            <a:solidFill>
              <a:srgbClr val="1C305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09" name="Google Shape;509;p65"/>
          <p:cNvSpPr txBox="1"/>
          <p:nvPr/>
        </p:nvSpPr>
        <p:spPr>
          <a:xfrm>
            <a:off x="7112284" y="2764341"/>
            <a:ext cx="4070463"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br>
              <a:rPr b="0" i="0" lang="en-GB" sz="1400" u="none" cap="none" strike="noStrike">
                <a:solidFill>
                  <a:srgbClr val="000000"/>
                </a:solidFill>
                <a:latin typeface="Calibri"/>
                <a:ea typeface="Calibri"/>
                <a:cs typeface="Calibri"/>
                <a:sym typeface="Calibri"/>
              </a:rPr>
            </a:br>
            <a:r>
              <a:rPr b="0" i="0" lang="en-GB" sz="1400" u="none" cap="none" strike="noStrike">
                <a:solidFill>
                  <a:srgbClr val="000000"/>
                </a:solidFill>
                <a:latin typeface="Calibri"/>
                <a:ea typeface="Calibri"/>
                <a:cs typeface="Calibri"/>
                <a:sym typeface="Calibri"/>
              </a:rPr>
              <a:t>Choice 2: </a:t>
            </a:r>
            <a:r>
              <a:rPr b="0" i="0" lang="en-GB" sz="1400" u="none" cap="none" strike="noStrike">
                <a:solidFill>
                  <a:srgbClr val="000000"/>
                </a:solidFill>
                <a:latin typeface="Arial"/>
                <a:ea typeface="Arial"/>
                <a:cs typeface="Arial"/>
                <a:sym typeface="Arial"/>
              </a:rPr>
              <a:t>Assign a presentation date to Elizabeth yourself, giving her a clear deadline.</a:t>
            </a:r>
            <a:endParaRPr b="0" i="0" sz="1400" u="none" cap="none" strike="noStrike">
              <a:solidFill>
                <a:srgbClr val="000000"/>
              </a:solidFill>
              <a:latin typeface="Calibri"/>
              <a:ea typeface="Calibri"/>
              <a:cs typeface="Calibri"/>
              <a:sym typeface="Calibri"/>
            </a:endParaRPr>
          </a:p>
        </p:txBody>
      </p:sp>
      <p:sp>
        <p:nvSpPr>
          <p:cNvPr id="510" name="Google Shape;510;p65"/>
          <p:cNvSpPr/>
          <p:nvPr/>
        </p:nvSpPr>
        <p:spPr>
          <a:xfrm>
            <a:off x="7071608" y="4646315"/>
            <a:ext cx="4757737" cy="898018"/>
          </a:xfrm>
          <a:custGeom>
            <a:rect b="b" l="l" r="r" t="t"/>
            <a:pathLst>
              <a:path extrusionOk="0" h="120000" w="120000">
                <a:moveTo>
                  <a:pt x="0" y="0"/>
                </a:moveTo>
                <a:lnTo>
                  <a:pt x="120000" y="0"/>
                </a:lnTo>
                <a:lnTo>
                  <a:pt x="120000" y="120000"/>
                </a:lnTo>
                <a:lnTo>
                  <a:pt x="0" y="120000"/>
                </a:lnTo>
                <a:close/>
              </a:path>
            </a:pathLst>
          </a:custGeom>
          <a:solidFill>
            <a:schemeClr val="accent1"/>
          </a:solidFill>
          <a:ln cap="flat" cmpd="sng" w="25400">
            <a:solidFill>
              <a:srgbClr val="1C305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11" name="Google Shape;511;p65"/>
          <p:cNvSpPr txBox="1"/>
          <p:nvPr/>
        </p:nvSpPr>
        <p:spPr>
          <a:xfrm>
            <a:off x="7071608" y="4447892"/>
            <a:ext cx="4501267"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br>
              <a:rPr b="0" i="0" lang="en-GB" sz="1400" u="none" cap="none" strike="noStrike">
                <a:solidFill>
                  <a:srgbClr val="000000"/>
                </a:solidFill>
                <a:latin typeface="Calibri"/>
                <a:ea typeface="Calibri"/>
                <a:cs typeface="Calibri"/>
                <a:sym typeface="Calibri"/>
              </a:rPr>
            </a:br>
            <a:r>
              <a:rPr b="0" i="0" lang="en-GB" sz="1400" u="none" cap="none" strike="noStrike">
                <a:solidFill>
                  <a:srgbClr val="000000"/>
                </a:solidFill>
                <a:latin typeface="Calibri"/>
                <a:ea typeface="Calibri"/>
                <a:cs typeface="Calibri"/>
                <a:sym typeface="Calibri"/>
              </a:rPr>
              <a:t>Choice 3: </a:t>
            </a:r>
            <a:br>
              <a:rPr b="0" i="0" lang="en-GB" sz="1400" u="none" cap="none" strike="noStrike">
                <a:solidFill>
                  <a:srgbClr val="000000"/>
                </a:solidFill>
                <a:latin typeface="Calibri"/>
                <a:ea typeface="Calibri"/>
                <a:cs typeface="Calibri"/>
                <a:sym typeface="Calibri"/>
              </a:rPr>
            </a:br>
            <a:r>
              <a:rPr b="0" i="0" lang="en-GB" sz="1400" u="none" cap="none" strike="noStrike">
                <a:solidFill>
                  <a:srgbClr val="000000"/>
                </a:solidFill>
                <a:latin typeface="Arial"/>
                <a:ea typeface="Arial"/>
                <a:cs typeface="Arial"/>
                <a:sym typeface="Arial"/>
              </a:rPr>
              <a:t>Choose not to address Elizabeth’s hesitation and proceed without following up on the date.</a:t>
            </a:r>
            <a:endParaRPr b="0" i="0" sz="1400" u="none" cap="none" strike="noStrike">
              <a:solidFill>
                <a:srgbClr val="000000"/>
              </a:solidFill>
              <a:latin typeface="Calibri"/>
              <a:ea typeface="Calibri"/>
              <a:cs typeface="Calibri"/>
              <a:sym typeface="Calibri"/>
            </a:endParaRPr>
          </a:p>
        </p:txBody>
      </p:sp>
      <p:sp>
        <p:nvSpPr>
          <p:cNvPr id="512" name="Google Shape;512;p65"/>
          <p:cNvSpPr txBox="1"/>
          <p:nvPr/>
        </p:nvSpPr>
        <p:spPr>
          <a:xfrm>
            <a:off x="1653924" y="6025891"/>
            <a:ext cx="6190936" cy="80021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600" u="none" cap="none" strike="noStrike">
                <a:solidFill>
                  <a:srgbClr val="000000"/>
                </a:solidFill>
                <a:latin typeface="Calibri"/>
                <a:ea typeface="Calibri"/>
                <a:cs typeface="Calibri"/>
                <a:sym typeface="Calibri"/>
              </a:rPr>
              <a:t>Least effective: Elizabeth feels unnoticed and pressured, which increases her anxiety. Elizabeth’s isolation is reinforced.</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Calibri"/>
              <a:ea typeface="Calibri"/>
              <a:cs typeface="Calibri"/>
              <a:sym typeface="Calibri"/>
            </a:endParaRPr>
          </a:p>
        </p:txBody>
      </p:sp>
      <p:cxnSp>
        <p:nvCxnSpPr>
          <p:cNvPr id="513" name="Google Shape;513;p65"/>
          <p:cNvCxnSpPr/>
          <p:nvPr/>
        </p:nvCxnSpPr>
        <p:spPr>
          <a:xfrm flipH="1">
            <a:off x="7906192" y="5642193"/>
            <a:ext cx="492213" cy="526032"/>
          </a:xfrm>
          <a:prstGeom prst="straightConnector1">
            <a:avLst/>
          </a:prstGeom>
          <a:noFill/>
          <a:ln cap="flat" cmpd="sng" w="38100">
            <a:solidFill>
              <a:schemeClr val="dk1"/>
            </a:solidFill>
            <a:prstDash val="solid"/>
            <a:round/>
            <a:headEnd len="sm" w="sm" type="none"/>
            <a:tailEnd len="med" w="med" type="triangle"/>
          </a:ln>
        </p:spPr>
      </p:cxnSp>
      <p:sp>
        <p:nvSpPr>
          <p:cNvPr id="514" name="Google Shape;514;p65"/>
          <p:cNvSpPr txBox="1"/>
          <p:nvPr/>
        </p:nvSpPr>
        <p:spPr>
          <a:xfrm>
            <a:off x="2216258" y="1046279"/>
            <a:ext cx="7857746" cy="36933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GB" sz="1800" u="none" cap="none" strike="noStrike">
                <a:solidFill>
                  <a:srgbClr val="000000"/>
                </a:solidFill>
                <a:latin typeface="Calibri"/>
                <a:ea typeface="Calibri"/>
                <a:cs typeface="Calibri"/>
                <a:sym typeface="Calibri"/>
              </a:rPr>
              <a:t>Fostering Public Speaking Confidence in Socially Isolated Individuals</a:t>
            </a:r>
            <a:endParaRPr b="0" i="0" sz="1800" u="none" cap="none" strike="noStrike">
              <a:solidFill>
                <a:srgbClr val="00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0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0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0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0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0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1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1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1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pic>
        <p:nvPicPr>
          <p:cNvPr descr="Text&#10;&#10;Description automatically generated with medium confidence" id="519" name="Google Shape;519;p66"/>
          <p:cNvPicPr preferRelativeResize="0"/>
          <p:nvPr/>
        </p:nvPicPr>
        <p:blipFill rotWithShape="1">
          <a:blip r:embed="rId3">
            <a:alphaModFix/>
          </a:blip>
          <a:srcRect b="0" l="0" r="0" t="0"/>
          <a:stretch/>
        </p:blipFill>
        <p:spPr>
          <a:xfrm>
            <a:off x="9692533" y="6032201"/>
            <a:ext cx="2499467" cy="524376"/>
          </a:xfrm>
          <a:prstGeom prst="rect">
            <a:avLst/>
          </a:prstGeom>
          <a:noFill/>
          <a:ln>
            <a:noFill/>
          </a:ln>
        </p:spPr>
      </p:pic>
      <p:sp>
        <p:nvSpPr>
          <p:cNvPr id="520" name="Google Shape;520;p66"/>
          <p:cNvSpPr txBox="1"/>
          <p:nvPr/>
        </p:nvSpPr>
        <p:spPr>
          <a:xfrm>
            <a:off x="3049172" y="3240817"/>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521" name="Google Shape;521;p66"/>
          <p:cNvSpPr txBox="1"/>
          <p:nvPr/>
        </p:nvSpPr>
        <p:spPr>
          <a:xfrm>
            <a:off x="3049172" y="3240817"/>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522" name="Google Shape;522;p66"/>
          <p:cNvSpPr txBox="1"/>
          <p:nvPr/>
        </p:nvSpPr>
        <p:spPr>
          <a:xfrm>
            <a:off x="3049172" y="3508769"/>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pic>
        <p:nvPicPr>
          <p:cNvPr id="523" name="Google Shape;523;p66"/>
          <p:cNvPicPr preferRelativeResize="0"/>
          <p:nvPr/>
        </p:nvPicPr>
        <p:blipFill rotWithShape="1">
          <a:blip r:embed="rId4">
            <a:alphaModFix/>
          </a:blip>
          <a:srcRect b="0" l="0" r="0" t="0"/>
          <a:stretch/>
        </p:blipFill>
        <p:spPr>
          <a:xfrm>
            <a:off x="215249" y="5419323"/>
            <a:ext cx="1438675" cy="1438675"/>
          </a:xfrm>
          <a:prstGeom prst="rect">
            <a:avLst/>
          </a:prstGeom>
          <a:noFill/>
          <a:ln>
            <a:noFill/>
          </a:ln>
        </p:spPr>
      </p:pic>
      <p:sp>
        <p:nvSpPr>
          <p:cNvPr id="524" name="Google Shape;524;p66"/>
          <p:cNvSpPr txBox="1"/>
          <p:nvPr/>
        </p:nvSpPr>
        <p:spPr>
          <a:xfrm>
            <a:off x="-2382" y="0"/>
            <a:ext cx="12192000" cy="1015622"/>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Clr>
                <a:srgbClr val="000000"/>
              </a:buClr>
              <a:buSzPts val="4000"/>
              <a:buFont typeface="Arial"/>
              <a:buNone/>
            </a:pPr>
            <a:r>
              <a:rPr b="1" i="0" lang="en-GB" sz="4000" u="none" cap="none" strike="noStrike">
                <a:solidFill>
                  <a:schemeClr val="dk1"/>
                </a:solidFill>
                <a:latin typeface="Calibri"/>
                <a:ea typeface="Calibri"/>
                <a:cs typeface="Calibri"/>
                <a:sym typeface="Calibri"/>
              </a:rPr>
              <a:t>Social Connectedness Recommendations </a:t>
            </a:r>
            <a:endParaRPr b="0" i="0" sz="1400" u="none" cap="none" strike="noStrike">
              <a:solidFill>
                <a:srgbClr val="000000"/>
              </a:solidFill>
              <a:latin typeface="Arial"/>
              <a:ea typeface="Arial"/>
              <a:cs typeface="Arial"/>
              <a:sym typeface="Arial"/>
            </a:endParaRPr>
          </a:p>
        </p:txBody>
      </p:sp>
      <p:sp>
        <p:nvSpPr>
          <p:cNvPr id="525" name="Google Shape;525;p66"/>
          <p:cNvSpPr txBox="1"/>
          <p:nvPr/>
        </p:nvSpPr>
        <p:spPr>
          <a:xfrm>
            <a:off x="1228724" y="838875"/>
            <a:ext cx="10315575" cy="67710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br>
              <a:rPr b="0" i="0" lang="en-GB" sz="1400" u="none" cap="none" strike="noStrike">
                <a:solidFill>
                  <a:srgbClr val="000000"/>
                </a:solidFill>
                <a:latin typeface="Arial"/>
                <a:ea typeface="Arial"/>
                <a:cs typeface="Arial"/>
                <a:sym typeface="Arial"/>
              </a:rPr>
            </a:br>
            <a:r>
              <a:rPr b="1" i="0" lang="en-GB" sz="2400" u="none" cap="none" strike="noStrike">
                <a:solidFill>
                  <a:srgbClr val="000000"/>
                </a:solidFill>
                <a:latin typeface="Calibri"/>
                <a:ea typeface="Calibri"/>
                <a:cs typeface="Calibri"/>
                <a:sym typeface="Calibri"/>
              </a:rPr>
              <a:t>Elizabeth feels different from her peers, which further intensifies her anxiety.</a:t>
            </a:r>
            <a:endParaRPr b="1" i="0" sz="1800" u="none" cap="none" strike="noStrike">
              <a:solidFill>
                <a:srgbClr val="000000"/>
              </a:solidFill>
              <a:latin typeface="Calibri"/>
              <a:ea typeface="Calibri"/>
              <a:cs typeface="Calibri"/>
              <a:sym typeface="Calibri"/>
            </a:endParaRPr>
          </a:p>
        </p:txBody>
      </p:sp>
      <p:sp>
        <p:nvSpPr>
          <p:cNvPr id="526" name="Google Shape;526;p66"/>
          <p:cNvSpPr txBox="1"/>
          <p:nvPr/>
        </p:nvSpPr>
        <p:spPr>
          <a:xfrm>
            <a:off x="1957927" y="1614995"/>
            <a:ext cx="3793332"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br>
              <a:rPr b="0" i="0" lang="en-GB" sz="1600" u="none" cap="none" strike="noStrike">
                <a:solidFill>
                  <a:srgbClr val="000000"/>
                </a:solidFill>
                <a:latin typeface="Arial"/>
                <a:ea typeface="Arial"/>
                <a:cs typeface="Arial"/>
                <a:sym typeface="Arial"/>
              </a:rPr>
            </a:br>
            <a:r>
              <a:rPr b="1" i="0" lang="en-GB" sz="1600" u="none" cap="none" strike="noStrike">
                <a:solidFill>
                  <a:srgbClr val="000000"/>
                </a:solidFill>
                <a:latin typeface="Calibri"/>
                <a:ea typeface="Calibri"/>
                <a:cs typeface="Calibri"/>
                <a:sym typeface="Calibri"/>
              </a:rPr>
              <a:t>Choice 1: Speak directly to Elizabeth and tell her she needs to get help for her body image issues.</a:t>
            </a:r>
            <a:endParaRPr b="1" i="0" sz="1600" u="none" cap="none" strike="noStrike">
              <a:solidFill>
                <a:srgbClr val="000000"/>
              </a:solidFill>
              <a:latin typeface="Calibri"/>
              <a:ea typeface="Calibri"/>
              <a:cs typeface="Calibri"/>
              <a:sym typeface="Calibri"/>
            </a:endParaRPr>
          </a:p>
        </p:txBody>
      </p:sp>
      <p:sp>
        <p:nvSpPr>
          <p:cNvPr id="527" name="Google Shape;527;p66"/>
          <p:cNvSpPr txBox="1"/>
          <p:nvPr/>
        </p:nvSpPr>
        <p:spPr>
          <a:xfrm>
            <a:off x="6915147" y="1603115"/>
            <a:ext cx="4417218" cy="86177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br>
              <a:rPr b="0" i="0" lang="en-GB" sz="1800" u="none" cap="none" strike="noStrike">
                <a:solidFill>
                  <a:srgbClr val="000000"/>
                </a:solidFill>
                <a:latin typeface="Calibri"/>
                <a:ea typeface="Calibri"/>
                <a:cs typeface="Calibri"/>
                <a:sym typeface="Calibri"/>
              </a:rPr>
            </a:br>
            <a:r>
              <a:rPr b="1" i="0" lang="en-GB" sz="1600" u="none" cap="none" strike="noStrike">
                <a:solidFill>
                  <a:srgbClr val="000000"/>
                </a:solidFill>
                <a:latin typeface="Calibri"/>
                <a:ea typeface="Calibri"/>
                <a:cs typeface="Calibri"/>
                <a:sym typeface="Calibri"/>
              </a:rPr>
              <a:t>Choice 2: Ignore Elizabeth’s concerns and proceed with the class as planned.</a:t>
            </a:r>
            <a:endParaRPr b="1" i="0" sz="1600" u="none" cap="none" strike="noStrike">
              <a:solidFill>
                <a:srgbClr val="000000"/>
              </a:solidFill>
              <a:latin typeface="Calibri"/>
              <a:ea typeface="Calibri"/>
              <a:cs typeface="Calibri"/>
              <a:sym typeface="Calibri"/>
            </a:endParaRPr>
          </a:p>
        </p:txBody>
      </p:sp>
      <p:cxnSp>
        <p:nvCxnSpPr>
          <p:cNvPr id="528" name="Google Shape;528;p66"/>
          <p:cNvCxnSpPr/>
          <p:nvPr/>
        </p:nvCxnSpPr>
        <p:spPr>
          <a:xfrm flipH="1">
            <a:off x="4826833" y="1459777"/>
            <a:ext cx="357150" cy="428777"/>
          </a:xfrm>
          <a:prstGeom prst="straightConnector1">
            <a:avLst/>
          </a:prstGeom>
          <a:noFill/>
          <a:ln cap="flat" cmpd="sng" w="34925">
            <a:solidFill>
              <a:schemeClr val="dk1"/>
            </a:solidFill>
            <a:prstDash val="solid"/>
            <a:round/>
            <a:headEnd len="sm" w="sm" type="none"/>
            <a:tailEnd len="med" w="med" type="triangle"/>
          </a:ln>
        </p:spPr>
      </p:cxnSp>
      <p:cxnSp>
        <p:nvCxnSpPr>
          <p:cNvPr id="529" name="Google Shape;529;p66"/>
          <p:cNvCxnSpPr/>
          <p:nvPr/>
        </p:nvCxnSpPr>
        <p:spPr>
          <a:xfrm>
            <a:off x="7559279" y="1445104"/>
            <a:ext cx="280577" cy="376793"/>
          </a:xfrm>
          <a:prstGeom prst="straightConnector1">
            <a:avLst/>
          </a:prstGeom>
          <a:noFill/>
          <a:ln cap="flat" cmpd="sng" w="34925">
            <a:solidFill>
              <a:schemeClr val="dk1"/>
            </a:solidFill>
            <a:prstDash val="solid"/>
            <a:round/>
            <a:headEnd len="sm" w="sm" type="none"/>
            <a:tailEnd len="med" w="med" type="triangle"/>
          </a:ln>
        </p:spPr>
      </p:cxnSp>
      <p:sp>
        <p:nvSpPr>
          <p:cNvPr id="530" name="Google Shape;530;p66"/>
          <p:cNvSpPr txBox="1"/>
          <p:nvPr/>
        </p:nvSpPr>
        <p:spPr>
          <a:xfrm>
            <a:off x="323733" y="2920284"/>
            <a:ext cx="5060154"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600" u="none" cap="none" strike="noStrike">
                <a:solidFill>
                  <a:srgbClr val="000000"/>
                </a:solidFill>
                <a:latin typeface="Calibri"/>
                <a:ea typeface="Calibri"/>
                <a:cs typeface="Calibri"/>
                <a:sym typeface="Calibri"/>
              </a:rPr>
              <a:t>Elizabeth feels even more different from her peers and thinks that her body image concerns are highly visible to others.</a:t>
            </a:r>
            <a:endParaRPr b="1" i="0" sz="1600" u="none" cap="none" strike="noStrike">
              <a:solidFill>
                <a:srgbClr val="000000"/>
              </a:solidFill>
              <a:latin typeface="Calibri"/>
              <a:ea typeface="Calibri"/>
              <a:cs typeface="Calibri"/>
              <a:sym typeface="Calibri"/>
            </a:endParaRPr>
          </a:p>
        </p:txBody>
      </p:sp>
      <p:cxnSp>
        <p:nvCxnSpPr>
          <p:cNvPr id="531" name="Google Shape;531;p66"/>
          <p:cNvCxnSpPr/>
          <p:nvPr/>
        </p:nvCxnSpPr>
        <p:spPr>
          <a:xfrm>
            <a:off x="3694998" y="2526907"/>
            <a:ext cx="0" cy="478615"/>
          </a:xfrm>
          <a:prstGeom prst="straightConnector1">
            <a:avLst/>
          </a:prstGeom>
          <a:noFill/>
          <a:ln cap="flat" cmpd="sng" w="34925">
            <a:solidFill>
              <a:schemeClr val="dk1"/>
            </a:solidFill>
            <a:prstDash val="solid"/>
            <a:round/>
            <a:headEnd len="sm" w="sm" type="none"/>
            <a:tailEnd len="med" w="med" type="triangle"/>
          </a:ln>
        </p:spPr>
      </p:cxnSp>
      <p:sp>
        <p:nvSpPr>
          <p:cNvPr id="532" name="Google Shape;532;p66"/>
          <p:cNvSpPr txBox="1"/>
          <p:nvPr/>
        </p:nvSpPr>
        <p:spPr>
          <a:xfrm>
            <a:off x="6830614" y="2948429"/>
            <a:ext cx="5361386"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600" u="none" cap="none" strike="noStrike">
                <a:solidFill>
                  <a:srgbClr val="000000"/>
                </a:solidFill>
                <a:latin typeface="Calibri"/>
                <a:ea typeface="Calibri"/>
                <a:cs typeface="Calibri"/>
                <a:sym typeface="Calibri"/>
              </a:rPr>
              <a:t>Elizabeth feels unnoticed and pressured, which increases her anxiety.</a:t>
            </a:r>
            <a:endParaRPr b="1" i="0" sz="1600" u="none" cap="none" strike="noStrike">
              <a:solidFill>
                <a:srgbClr val="000000"/>
              </a:solidFill>
              <a:latin typeface="Calibri"/>
              <a:ea typeface="Calibri"/>
              <a:cs typeface="Calibri"/>
              <a:sym typeface="Calibri"/>
            </a:endParaRPr>
          </a:p>
        </p:txBody>
      </p:sp>
      <p:cxnSp>
        <p:nvCxnSpPr>
          <p:cNvPr id="533" name="Google Shape;533;p66"/>
          <p:cNvCxnSpPr/>
          <p:nvPr/>
        </p:nvCxnSpPr>
        <p:spPr>
          <a:xfrm>
            <a:off x="9123756" y="2424974"/>
            <a:ext cx="0" cy="534477"/>
          </a:xfrm>
          <a:prstGeom prst="straightConnector1">
            <a:avLst/>
          </a:prstGeom>
          <a:noFill/>
          <a:ln cap="flat" cmpd="sng" w="34925">
            <a:solidFill>
              <a:schemeClr val="dk1"/>
            </a:solidFill>
            <a:prstDash val="solid"/>
            <a:round/>
            <a:headEnd len="sm" w="sm" type="none"/>
            <a:tailEnd len="med" w="med" type="triangle"/>
          </a:ln>
        </p:spPr>
      </p:cxnSp>
      <p:sp>
        <p:nvSpPr>
          <p:cNvPr id="534" name="Google Shape;534;p66"/>
          <p:cNvSpPr txBox="1"/>
          <p:nvPr/>
        </p:nvSpPr>
        <p:spPr>
          <a:xfrm>
            <a:off x="-2382" y="3951676"/>
            <a:ext cx="3885004" cy="132343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br>
              <a:rPr b="1" i="0" lang="en-GB" sz="1600" u="none" cap="none" strike="noStrike">
                <a:solidFill>
                  <a:srgbClr val="000000"/>
                </a:solidFill>
                <a:latin typeface="Calibri"/>
                <a:ea typeface="Calibri"/>
                <a:cs typeface="Calibri"/>
                <a:sym typeface="Calibri"/>
              </a:rPr>
            </a:br>
            <a:r>
              <a:rPr b="1" i="0" lang="en-GB" sz="1600" u="none" cap="none" strike="noStrike">
                <a:solidFill>
                  <a:srgbClr val="000000"/>
                </a:solidFill>
                <a:latin typeface="Calibri"/>
                <a:ea typeface="Calibri"/>
                <a:cs typeface="Calibri"/>
                <a:sym typeface="Calibri"/>
              </a:rPr>
              <a:t>Choice 1: Gently talk with Elizabeth in a supportive setting, acknowledge her feelings and encourage her to consider speaking with a professional</a:t>
            </a:r>
            <a:endParaRPr b="1" i="0" sz="1600" u="none" cap="none" strike="noStrike">
              <a:solidFill>
                <a:srgbClr val="000000"/>
              </a:solidFill>
              <a:latin typeface="Calibri"/>
              <a:ea typeface="Calibri"/>
              <a:cs typeface="Calibri"/>
              <a:sym typeface="Calibri"/>
            </a:endParaRPr>
          </a:p>
        </p:txBody>
      </p:sp>
      <p:cxnSp>
        <p:nvCxnSpPr>
          <p:cNvPr id="535" name="Google Shape;535;p66"/>
          <p:cNvCxnSpPr/>
          <p:nvPr/>
        </p:nvCxnSpPr>
        <p:spPr>
          <a:xfrm flipH="1">
            <a:off x="1669319" y="3579124"/>
            <a:ext cx="453914" cy="546704"/>
          </a:xfrm>
          <a:prstGeom prst="straightConnector1">
            <a:avLst/>
          </a:prstGeom>
          <a:noFill/>
          <a:ln cap="flat" cmpd="sng" w="34925">
            <a:solidFill>
              <a:schemeClr val="dk1"/>
            </a:solidFill>
            <a:prstDash val="solid"/>
            <a:round/>
            <a:headEnd len="sm" w="sm" type="none"/>
            <a:tailEnd len="med" w="med" type="triangle"/>
          </a:ln>
        </p:spPr>
      </p:cxnSp>
      <p:cxnSp>
        <p:nvCxnSpPr>
          <p:cNvPr id="536" name="Google Shape;536;p66"/>
          <p:cNvCxnSpPr/>
          <p:nvPr/>
        </p:nvCxnSpPr>
        <p:spPr>
          <a:xfrm flipH="1">
            <a:off x="8686852" y="3368430"/>
            <a:ext cx="436904" cy="614073"/>
          </a:xfrm>
          <a:prstGeom prst="straightConnector1">
            <a:avLst/>
          </a:prstGeom>
          <a:noFill/>
          <a:ln cap="flat" cmpd="sng" w="34925">
            <a:solidFill>
              <a:schemeClr val="dk1"/>
            </a:solidFill>
            <a:prstDash val="solid"/>
            <a:round/>
            <a:headEnd len="sm" w="sm" type="none"/>
            <a:tailEnd len="med" w="med" type="triangle"/>
          </a:ln>
        </p:spPr>
      </p:cxnSp>
      <p:sp>
        <p:nvSpPr>
          <p:cNvPr id="537" name="Google Shape;537;p66"/>
          <p:cNvSpPr txBox="1"/>
          <p:nvPr/>
        </p:nvSpPr>
        <p:spPr>
          <a:xfrm>
            <a:off x="3505149" y="3693435"/>
            <a:ext cx="3117652" cy="160043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br>
              <a:rPr b="1" i="0" lang="en-GB" sz="1400" u="none" cap="none" strike="noStrike">
                <a:solidFill>
                  <a:srgbClr val="000000"/>
                </a:solidFill>
                <a:latin typeface="Calibri"/>
                <a:ea typeface="Calibri"/>
                <a:cs typeface="Calibri"/>
                <a:sym typeface="Calibri"/>
              </a:rPr>
            </a:br>
            <a:br>
              <a:rPr b="0" i="0" lang="en-GB" sz="2000" u="none" cap="none" strike="noStrike">
                <a:solidFill>
                  <a:srgbClr val="000000"/>
                </a:solidFill>
                <a:latin typeface="Arial"/>
                <a:ea typeface="Arial"/>
                <a:cs typeface="Arial"/>
                <a:sym typeface="Arial"/>
              </a:rPr>
            </a:br>
            <a:r>
              <a:rPr b="1" i="0" lang="en-GB" sz="1600" u="none" cap="none" strike="noStrike">
                <a:solidFill>
                  <a:srgbClr val="000000"/>
                </a:solidFill>
                <a:latin typeface="Calibri"/>
                <a:ea typeface="Calibri"/>
                <a:cs typeface="Calibri"/>
                <a:sym typeface="Calibri"/>
              </a:rPr>
              <a:t>Choice 2: Make a public speech and reassure others that it is okay to seek support if they feel they need it.</a:t>
            </a:r>
            <a:endParaRPr b="1" i="0" sz="1600" u="none" cap="none" strike="noStrike">
              <a:solidFill>
                <a:srgbClr val="000000"/>
              </a:solidFill>
              <a:latin typeface="Calibri"/>
              <a:ea typeface="Calibri"/>
              <a:cs typeface="Calibri"/>
              <a:sym typeface="Calibri"/>
            </a:endParaRPr>
          </a:p>
        </p:txBody>
      </p:sp>
      <p:cxnSp>
        <p:nvCxnSpPr>
          <p:cNvPr id="538" name="Google Shape;538;p66"/>
          <p:cNvCxnSpPr/>
          <p:nvPr/>
        </p:nvCxnSpPr>
        <p:spPr>
          <a:xfrm>
            <a:off x="4077352" y="3496930"/>
            <a:ext cx="447136" cy="508702"/>
          </a:xfrm>
          <a:prstGeom prst="straightConnector1">
            <a:avLst/>
          </a:prstGeom>
          <a:noFill/>
          <a:ln cap="flat" cmpd="sng" w="34925">
            <a:solidFill>
              <a:schemeClr val="dk1"/>
            </a:solidFill>
            <a:prstDash val="solid"/>
            <a:round/>
            <a:headEnd len="sm" w="sm" type="none"/>
            <a:tailEnd len="med" w="med" type="triangle"/>
          </a:ln>
        </p:spPr>
      </p:cxnSp>
      <p:sp>
        <p:nvSpPr>
          <p:cNvPr id="539" name="Google Shape;539;p66"/>
          <p:cNvSpPr txBox="1"/>
          <p:nvPr/>
        </p:nvSpPr>
        <p:spPr>
          <a:xfrm>
            <a:off x="6806995" y="4156236"/>
            <a:ext cx="3132767"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600" u="none" cap="none" strike="noStrike">
                <a:solidFill>
                  <a:srgbClr val="000000"/>
                </a:solidFill>
                <a:latin typeface="Calibri"/>
                <a:ea typeface="Calibri"/>
                <a:cs typeface="Calibri"/>
                <a:sym typeface="Calibri"/>
              </a:rPr>
              <a:t>Choice 1: Change the structure of your educational program to make it less interactive in order to reduce discomfort.</a:t>
            </a:r>
            <a:endParaRPr b="1" i="0" sz="1600" u="none" cap="none" strike="noStrike">
              <a:solidFill>
                <a:srgbClr val="000000"/>
              </a:solidFill>
              <a:latin typeface="Calibri"/>
              <a:ea typeface="Calibri"/>
              <a:cs typeface="Calibri"/>
              <a:sym typeface="Calibri"/>
            </a:endParaRPr>
          </a:p>
        </p:txBody>
      </p:sp>
      <p:cxnSp>
        <p:nvCxnSpPr>
          <p:cNvPr id="540" name="Google Shape;540;p66"/>
          <p:cNvCxnSpPr/>
          <p:nvPr/>
        </p:nvCxnSpPr>
        <p:spPr>
          <a:xfrm>
            <a:off x="10314492" y="3373500"/>
            <a:ext cx="416377" cy="603931"/>
          </a:xfrm>
          <a:prstGeom prst="straightConnector1">
            <a:avLst/>
          </a:prstGeom>
          <a:noFill/>
          <a:ln cap="flat" cmpd="sng" w="34925">
            <a:solidFill>
              <a:schemeClr val="dk1"/>
            </a:solidFill>
            <a:prstDash val="solid"/>
            <a:round/>
            <a:headEnd len="sm" w="sm" type="none"/>
            <a:tailEnd len="med" w="med" type="triangle"/>
          </a:ln>
        </p:spPr>
      </p:cxnSp>
      <p:sp>
        <p:nvSpPr>
          <p:cNvPr id="541" name="Google Shape;541;p66"/>
          <p:cNvSpPr txBox="1"/>
          <p:nvPr/>
        </p:nvSpPr>
        <p:spPr>
          <a:xfrm>
            <a:off x="9907781" y="4124722"/>
            <a:ext cx="2284219" cy="150810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600" u="none" cap="none" strike="noStrike">
                <a:solidFill>
                  <a:srgbClr val="000000"/>
                </a:solidFill>
                <a:latin typeface="Calibri"/>
                <a:ea typeface="Calibri"/>
                <a:cs typeface="Calibri"/>
                <a:sym typeface="Calibri"/>
              </a:rPr>
              <a:t>Choice 2: Allow Elizabeth practice her presentation with you beforehand.</a:t>
            </a:r>
            <a:endParaRPr/>
          </a:p>
          <a:p>
            <a:pPr indent="0" lvl="0" marL="0" marR="0" rtl="0" algn="l">
              <a:lnSpc>
                <a:spcPct val="100000"/>
              </a:lnSpc>
              <a:spcBef>
                <a:spcPts val="0"/>
              </a:spcBef>
              <a:spcAft>
                <a:spcPts val="0"/>
              </a:spcAft>
              <a:buNone/>
            </a:pPr>
            <a:br>
              <a:rPr b="0" i="0" lang="en-GB"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sp>
        <p:nvSpPr>
          <p:cNvPr id="542" name="Google Shape;542;p66"/>
          <p:cNvSpPr txBox="1"/>
          <p:nvPr/>
        </p:nvSpPr>
        <p:spPr>
          <a:xfrm>
            <a:off x="5555659" y="5596116"/>
            <a:ext cx="4034896" cy="126188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br>
              <a:rPr b="0" i="0" lang="en-GB"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1" i="0" lang="en-GB" sz="1600" u="none" cap="none" strike="noStrike">
                <a:solidFill>
                  <a:srgbClr val="000000"/>
                </a:solidFill>
                <a:latin typeface="Calibri"/>
                <a:ea typeface="Calibri"/>
                <a:cs typeface="Calibri"/>
                <a:sym typeface="Calibri"/>
              </a:rPr>
              <a:t>Elizabeth feels understood by you and becomes more willing to overcome the situation.</a:t>
            </a:r>
            <a:endParaRPr/>
          </a:p>
        </p:txBody>
      </p:sp>
      <p:sp>
        <p:nvSpPr>
          <p:cNvPr id="543" name="Google Shape;543;p66"/>
          <p:cNvSpPr txBox="1"/>
          <p:nvPr/>
        </p:nvSpPr>
        <p:spPr>
          <a:xfrm>
            <a:off x="7726134" y="5391543"/>
            <a:ext cx="3839626"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600" u="none" cap="none" strike="noStrike">
                <a:solidFill>
                  <a:srgbClr val="000000"/>
                </a:solidFill>
                <a:latin typeface="Calibri"/>
                <a:ea typeface="Calibri"/>
                <a:cs typeface="Calibri"/>
                <a:sym typeface="Calibri"/>
              </a:rPr>
              <a:t>This may embarrass Elizabeth, as she might feel singled out.</a:t>
            </a:r>
            <a:endParaRPr b="1" i="0" sz="1600" u="none" cap="none" strike="noStrike">
              <a:solidFill>
                <a:srgbClr val="000000"/>
              </a:solidFill>
              <a:latin typeface="Calibri"/>
              <a:ea typeface="Calibri"/>
              <a:cs typeface="Calibri"/>
              <a:sym typeface="Calibri"/>
            </a:endParaRPr>
          </a:p>
        </p:txBody>
      </p:sp>
      <p:sp>
        <p:nvSpPr>
          <p:cNvPr id="544" name="Google Shape;544;p66"/>
          <p:cNvSpPr txBox="1"/>
          <p:nvPr/>
        </p:nvSpPr>
        <p:spPr>
          <a:xfrm>
            <a:off x="1653924" y="5358412"/>
            <a:ext cx="4968877"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600" u="none" cap="none" strike="noStrike">
                <a:solidFill>
                  <a:srgbClr val="000000"/>
                </a:solidFill>
                <a:latin typeface="Calibri"/>
                <a:ea typeface="Calibri"/>
                <a:cs typeface="Calibri"/>
                <a:sym typeface="Calibri"/>
              </a:rPr>
              <a:t>This approach leads to the issue remaining unresolved and persisting over time.</a:t>
            </a:r>
            <a:endParaRPr b="1" i="0" sz="1600" u="none" cap="none" strike="noStrike">
              <a:solidFill>
                <a:srgbClr val="000000"/>
              </a:solidFill>
              <a:latin typeface="Calibri"/>
              <a:ea typeface="Calibri"/>
              <a:cs typeface="Calibri"/>
              <a:sym typeface="Calibri"/>
            </a:endParaRPr>
          </a:p>
        </p:txBody>
      </p:sp>
      <p:sp>
        <p:nvSpPr>
          <p:cNvPr id="545" name="Google Shape;545;p66"/>
          <p:cNvSpPr txBox="1"/>
          <p:nvPr/>
        </p:nvSpPr>
        <p:spPr>
          <a:xfrm>
            <a:off x="1624541" y="6001805"/>
            <a:ext cx="3065488"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600" u="none" cap="none" strike="noStrike">
                <a:solidFill>
                  <a:srgbClr val="000000"/>
                </a:solidFill>
                <a:latin typeface="Calibri"/>
                <a:ea typeface="Calibri"/>
                <a:cs typeface="Calibri"/>
                <a:sym typeface="Calibri"/>
              </a:rPr>
              <a:t>Elizabeth gains confidence and feels more comfortable during her presentation.</a:t>
            </a:r>
            <a:endParaRPr b="1" i="0" sz="1600" u="none" cap="none" strike="noStrike">
              <a:solidFill>
                <a:srgbClr val="000000"/>
              </a:solidFill>
              <a:latin typeface="Calibri"/>
              <a:ea typeface="Calibri"/>
              <a:cs typeface="Calibri"/>
              <a:sym typeface="Calibri"/>
            </a:endParaRPr>
          </a:p>
        </p:txBody>
      </p:sp>
      <p:cxnSp>
        <p:nvCxnSpPr>
          <p:cNvPr id="546" name="Google Shape;546;p66"/>
          <p:cNvCxnSpPr/>
          <p:nvPr/>
        </p:nvCxnSpPr>
        <p:spPr>
          <a:xfrm rot="10800000">
            <a:off x="4524390" y="5111708"/>
            <a:ext cx="3216600" cy="449400"/>
          </a:xfrm>
          <a:prstGeom prst="curvedConnector3">
            <a:avLst>
              <a:gd fmla="val 50000" name="adj1"/>
            </a:avLst>
          </a:prstGeom>
          <a:noFill/>
          <a:ln cap="flat" cmpd="sng" w="28575">
            <a:solidFill>
              <a:schemeClr val="dk1"/>
            </a:solidFill>
            <a:prstDash val="solid"/>
            <a:round/>
            <a:headEnd len="med" w="med" type="triangle"/>
            <a:tailEnd len="med" w="med" type="triangle"/>
          </a:ln>
        </p:spPr>
      </p:cxnSp>
      <p:cxnSp>
        <p:nvCxnSpPr>
          <p:cNvPr id="547" name="Google Shape;547;p66"/>
          <p:cNvCxnSpPr/>
          <p:nvPr/>
        </p:nvCxnSpPr>
        <p:spPr>
          <a:xfrm flipH="1">
            <a:off x="3929757" y="4911927"/>
            <a:ext cx="2874300" cy="867600"/>
          </a:xfrm>
          <a:prstGeom prst="curvedConnector3">
            <a:avLst>
              <a:gd fmla="val 50000" name="adj1"/>
            </a:avLst>
          </a:prstGeom>
          <a:noFill/>
          <a:ln cap="flat" cmpd="sng" w="28575">
            <a:solidFill>
              <a:schemeClr val="dk1"/>
            </a:solidFill>
            <a:prstDash val="solid"/>
            <a:round/>
            <a:headEnd len="med" w="med" type="triangle"/>
            <a:tailEnd len="med" w="med" type="triangle"/>
          </a:ln>
        </p:spPr>
      </p:cxnSp>
      <p:cxnSp>
        <p:nvCxnSpPr>
          <p:cNvPr id="548" name="Google Shape;548;p66"/>
          <p:cNvCxnSpPr/>
          <p:nvPr/>
        </p:nvCxnSpPr>
        <p:spPr>
          <a:xfrm flipH="1">
            <a:off x="4380762" y="5039459"/>
            <a:ext cx="5559000" cy="1180800"/>
          </a:xfrm>
          <a:prstGeom prst="curvedConnector3">
            <a:avLst>
              <a:gd fmla="val 50000" name="adj1"/>
            </a:avLst>
          </a:prstGeom>
          <a:noFill/>
          <a:ln cap="flat" cmpd="sng" w="28575">
            <a:solidFill>
              <a:schemeClr val="dk1"/>
            </a:solidFill>
            <a:prstDash val="solid"/>
            <a:round/>
            <a:headEnd len="med" w="med" type="triangle"/>
            <a:tailEnd len="med" w="med" type="triangle"/>
          </a:ln>
        </p:spPr>
      </p:cxnSp>
      <p:cxnSp>
        <p:nvCxnSpPr>
          <p:cNvPr id="549" name="Google Shape;549;p66"/>
          <p:cNvCxnSpPr/>
          <p:nvPr/>
        </p:nvCxnSpPr>
        <p:spPr>
          <a:xfrm>
            <a:off x="2672581" y="5120154"/>
            <a:ext cx="3192300" cy="1297200"/>
          </a:xfrm>
          <a:prstGeom prst="curvedConnector3">
            <a:avLst>
              <a:gd fmla="val 50000" name="adj1"/>
            </a:avLst>
          </a:prstGeom>
          <a:noFill/>
          <a:ln cap="flat" cmpd="sng" w="28575">
            <a:solidFill>
              <a:schemeClr val="dk1"/>
            </a:solidFill>
            <a:prstDash val="solid"/>
            <a:round/>
            <a:headEnd len="med" w="med" type="triangle"/>
            <a:tailEnd len="med" w="med" type="triangle"/>
          </a:ln>
        </p:spPr>
      </p:cxnSp>
      <p:sp>
        <p:nvSpPr>
          <p:cNvPr id="550" name="Google Shape;550;p66">
            <a:hlinkClick action="ppaction://hlinksldjump" r:id="rId5"/>
          </p:cNvPr>
          <p:cNvSpPr/>
          <p:nvPr/>
        </p:nvSpPr>
        <p:spPr>
          <a:xfrm>
            <a:off x="10493900" y="272536"/>
            <a:ext cx="1448421" cy="779438"/>
          </a:xfrm>
          <a:custGeom>
            <a:rect b="b" l="l" r="r" t="t"/>
            <a:pathLst>
              <a:path extrusionOk="0" h="120000" w="120000">
                <a:moveTo>
                  <a:pt x="0" y="0"/>
                </a:moveTo>
                <a:lnTo>
                  <a:pt x="120000" y="0"/>
                </a:lnTo>
                <a:lnTo>
                  <a:pt x="120000" y="120000"/>
                </a:lnTo>
                <a:lnTo>
                  <a:pt x="0" y="120000"/>
                </a:lnTo>
                <a:close/>
              </a:path>
            </a:pathLst>
          </a:custGeom>
          <a:solidFill>
            <a:schemeClr val="accent1"/>
          </a:solidFill>
          <a:ln cap="flat" cmpd="sng" w="25400">
            <a:solidFill>
              <a:srgbClr val="1C305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None/>
            </a:pPr>
            <a:r>
              <a:rPr b="0" i="0" lang="en-GB" sz="1400" u="none" cap="none" strike="noStrike">
                <a:solidFill>
                  <a:schemeClr val="lt1"/>
                </a:solidFill>
                <a:latin typeface="Arial"/>
                <a:ea typeface="Arial"/>
                <a:cs typeface="Arial"/>
                <a:sym typeface="Arial"/>
              </a:rPr>
              <a:t>      </a:t>
            </a:r>
            <a:endParaRPr/>
          </a:p>
        </p:txBody>
      </p:sp>
      <p:sp>
        <p:nvSpPr>
          <p:cNvPr id="551" name="Google Shape;551;p66">
            <a:hlinkClick action="ppaction://hlinksldjump" r:id="rId6"/>
          </p:cNvPr>
          <p:cNvSpPr/>
          <p:nvPr/>
        </p:nvSpPr>
        <p:spPr>
          <a:xfrm>
            <a:off x="323733" y="449451"/>
            <a:ext cx="1345586" cy="566171"/>
          </a:xfrm>
          <a:custGeom>
            <a:rect b="b" l="l" r="r" t="t"/>
            <a:pathLst>
              <a:path extrusionOk="0" h="120000" w="120000">
                <a:moveTo>
                  <a:pt x="0" y="0"/>
                </a:moveTo>
                <a:lnTo>
                  <a:pt x="120000" y="0"/>
                </a:lnTo>
                <a:lnTo>
                  <a:pt x="120000" y="120000"/>
                </a:lnTo>
                <a:lnTo>
                  <a:pt x="0" y="120000"/>
                </a:lnTo>
                <a:close/>
              </a:path>
            </a:pathLst>
          </a:custGeom>
          <a:solidFill>
            <a:schemeClr val="accent1"/>
          </a:solidFill>
          <a:ln cap="flat" cmpd="sng" w="25400">
            <a:solidFill>
              <a:srgbClr val="1C305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52" name="Google Shape;552;p66"/>
          <p:cNvSpPr txBox="1"/>
          <p:nvPr/>
        </p:nvSpPr>
        <p:spPr>
          <a:xfrm>
            <a:off x="278955" y="477068"/>
            <a:ext cx="1115892"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1400" u="none" cap="none" strike="noStrike">
                <a:solidFill>
                  <a:schemeClr val="lt1"/>
                </a:solidFill>
                <a:latin typeface="Arial"/>
                <a:ea typeface="Arial"/>
                <a:cs typeface="Arial"/>
                <a:sym typeface="Arial"/>
              </a:rPr>
              <a:t>Go back to choices </a:t>
            </a:r>
            <a:endParaRPr/>
          </a:p>
        </p:txBody>
      </p:sp>
      <p:sp>
        <p:nvSpPr>
          <p:cNvPr id="553" name="Google Shape;553;p66"/>
          <p:cNvSpPr txBox="1"/>
          <p:nvPr/>
        </p:nvSpPr>
        <p:spPr>
          <a:xfrm>
            <a:off x="10596737" y="238710"/>
            <a:ext cx="1345584"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1400" u="none" cap="none" strike="noStrike">
                <a:solidFill>
                  <a:schemeClr val="lt1"/>
                </a:solidFill>
                <a:latin typeface="Arial"/>
                <a:ea typeface="Arial"/>
                <a:cs typeface="Arial"/>
                <a:sym typeface="Arial"/>
              </a:rPr>
              <a:t>Key Learning Points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2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2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2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3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3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3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3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3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3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4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4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4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4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4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5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5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5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5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b="1" lang="en-GB" sz="3600"/>
              <a:t>Key Concepts &amp; Theoretical Foundation</a:t>
            </a:r>
            <a:endParaRPr b="1" sz="3600"/>
          </a:p>
        </p:txBody>
      </p:sp>
      <p:sp>
        <p:nvSpPr>
          <p:cNvPr id="117" name="Google Shape;117;p21"/>
          <p:cNvSpPr txBox="1"/>
          <p:nvPr>
            <p:ph idx="1" type="body"/>
          </p:nvPr>
        </p:nvSpPr>
        <p:spPr>
          <a:xfrm>
            <a:off x="675132" y="1530469"/>
            <a:ext cx="10841736" cy="4732211"/>
          </a:xfrm>
          <a:prstGeom prst="rect">
            <a:avLst/>
          </a:prstGeom>
          <a:noFill/>
          <a:ln>
            <a:noFill/>
          </a:ln>
        </p:spPr>
        <p:txBody>
          <a:bodyPr anchorCtr="0" anchor="t" bIns="45700" lIns="91425" spcFirstLastPara="1" rIns="91425" wrap="square" tIns="45700">
            <a:normAutofit/>
          </a:bodyPr>
          <a:lstStyle/>
          <a:p>
            <a:pPr indent="0" lvl="0" marL="114300" rtl="0" algn="l">
              <a:lnSpc>
                <a:spcPct val="90000"/>
              </a:lnSpc>
              <a:spcBef>
                <a:spcPts val="1000"/>
              </a:spcBef>
              <a:spcAft>
                <a:spcPts val="0"/>
              </a:spcAft>
              <a:buSzPts val="1800"/>
              <a:buNone/>
            </a:pPr>
            <a:r>
              <a:rPr b="1" lang="en-GB" sz="2500"/>
              <a:t>Understanding the “Social Isolation Schema"</a:t>
            </a:r>
            <a:endParaRPr/>
          </a:p>
          <a:p>
            <a:pPr indent="-342900" lvl="0" marL="457200" rtl="0" algn="l">
              <a:lnSpc>
                <a:spcPct val="90000"/>
              </a:lnSpc>
              <a:spcBef>
                <a:spcPts val="1000"/>
              </a:spcBef>
              <a:spcAft>
                <a:spcPts val="0"/>
              </a:spcAft>
              <a:buClr>
                <a:schemeClr val="dk1"/>
              </a:buClr>
              <a:buSzPts val="1800"/>
              <a:buChar char="•"/>
            </a:pPr>
            <a:r>
              <a:rPr b="1" lang="en-GB" sz="2500"/>
              <a:t>What is a Schema?</a:t>
            </a:r>
            <a:br>
              <a:rPr lang="en-GB" sz="2500"/>
            </a:br>
            <a:r>
              <a:rPr lang="en-GB" sz="2500"/>
              <a:t>A cognitive framework that shapes our perceptions, emotions, and behaviours.</a:t>
            </a:r>
            <a:endParaRPr/>
          </a:p>
          <a:p>
            <a:pPr indent="-342900" lvl="0" marL="457200" rtl="0" algn="l">
              <a:lnSpc>
                <a:spcPct val="90000"/>
              </a:lnSpc>
              <a:spcBef>
                <a:spcPts val="1000"/>
              </a:spcBef>
              <a:spcAft>
                <a:spcPts val="0"/>
              </a:spcAft>
              <a:buClr>
                <a:schemeClr val="dk1"/>
              </a:buClr>
              <a:buSzPts val="1800"/>
              <a:buChar char="•"/>
            </a:pPr>
            <a:r>
              <a:rPr b="1" lang="en-GB" sz="2500"/>
              <a:t>The Social Isolation Schema</a:t>
            </a:r>
            <a:br>
              <a:rPr lang="en-GB" sz="2500"/>
            </a:br>
            <a:r>
              <a:rPr lang="en-GB" sz="2500"/>
              <a:t>An early maladaptive pattern rooted in unmet childhood needs, leading to a persistent feeling of being different and isolated from others.</a:t>
            </a:r>
            <a:endParaRPr/>
          </a:p>
          <a:p>
            <a:pPr indent="-342900" lvl="0" marL="457200" rtl="0" algn="l">
              <a:lnSpc>
                <a:spcPct val="90000"/>
              </a:lnSpc>
              <a:spcBef>
                <a:spcPts val="1000"/>
              </a:spcBef>
              <a:spcAft>
                <a:spcPts val="0"/>
              </a:spcAft>
              <a:buClr>
                <a:schemeClr val="dk1"/>
              </a:buClr>
              <a:buSzPts val="1800"/>
              <a:buChar char="•"/>
            </a:pPr>
            <a:r>
              <a:rPr b="1" lang="en-GB" sz="2500"/>
              <a:t>Why It Matters:</a:t>
            </a:r>
            <a:br>
              <a:rPr lang="en-GB" sz="2500"/>
            </a:br>
            <a:r>
              <a:rPr lang="en-GB" sz="2500"/>
              <a:t>These subconscious patterns drive behaviour in educational, professional, and social settings, often leading to withdrawal, stress, and disengagement.</a:t>
            </a:r>
            <a:endParaRPr/>
          </a:p>
          <a:p>
            <a:pPr indent="0" lvl="0" marL="114300" rtl="0" algn="l">
              <a:lnSpc>
                <a:spcPct val="90000"/>
              </a:lnSpc>
              <a:spcBef>
                <a:spcPts val="1000"/>
              </a:spcBef>
              <a:spcAft>
                <a:spcPts val="0"/>
              </a:spcAft>
              <a:buClr>
                <a:schemeClr val="dk1"/>
              </a:buClr>
              <a:buSzPts val="1800"/>
              <a:buNone/>
            </a:pPr>
            <a:r>
              <a:t/>
            </a:r>
            <a:endParaRPr sz="2500"/>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pic>
        <p:nvPicPr>
          <p:cNvPr descr="Text&#10;&#10;Description automatically generated with medium confidence" id="558" name="Google Shape;558;p67"/>
          <p:cNvPicPr preferRelativeResize="0"/>
          <p:nvPr/>
        </p:nvPicPr>
        <p:blipFill rotWithShape="1">
          <a:blip r:embed="rId3">
            <a:alphaModFix/>
          </a:blip>
          <a:srcRect b="0" l="0" r="0" t="0"/>
          <a:stretch/>
        </p:blipFill>
        <p:spPr>
          <a:xfrm>
            <a:off x="9692533" y="6032201"/>
            <a:ext cx="2499467" cy="524376"/>
          </a:xfrm>
          <a:prstGeom prst="rect">
            <a:avLst/>
          </a:prstGeom>
          <a:noFill/>
          <a:ln>
            <a:noFill/>
          </a:ln>
        </p:spPr>
      </p:pic>
      <p:sp>
        <p:nvSpPr>
          <p:cNvPr id="559" name="Google Shape;559;p67"/>
          <p:cNvSpPr txBox="1"/>
          <p:nvPr/>
        </p:nvSpPr>
        <p:spPr>
          <a:xfrm>
            <a:off x="3049172" y="3240817"/>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560" name="Google Shape;560;p67"/>
          <p:cNvSpPr txBox="1"/>
          <p:nvPr/>
        </p:nvSpPr>
        <p:spPr>
          <a:xfrm>
            <a:off x="3049172" y="3240817"/>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561" name="Google Shape;561;p67"/>
          <p:cNvSpPr txBox="1"/>
          <p:nvPr/>
        </p:nvSpPr>
        <p:spPr>
          <a:xfrm>
            <a:off x="3049172" y="3508769"/>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pic>
        <p:nvPicPr>
          <p:cNvPr id="562" name="Google Shape;562;p67"/>
          <p:cNvPicPr preferRelativeResize="0"/>
          <p:nvPr/>
        </p:nvPicPr>
        <p:blipFill rotWithShape="1">
          <a:blip r:embed="rId4">
            <a:alphaModFix/>
          </a:blip>
          <a:srcRect b="0" l="0" r="0" t="0"/>
          <a:stretch/>
        </p:blipFill>
        <p:spPr>
          <a:xfrm>
            <a:off x="215249" y="5419323"/>
            <a:ext cx="1438675" cy="1438675"/>
          </a:xfrm>
          <a:prstGeom prst="rect">
            <a:avLst/>
          </a:prstGeom>
          <a:noFill/>
          <a:ln>
            <a:noFill/>
          </a:ln>
        </p:spPr>
      </p:pic>
      <p:sp>
        <p:nvSpPr>
          <p:cNvPr id="563" name="Google Shape;563;p67"/>
          <p:cNvSpPr txBox="1"/>
          <p:nvPr/>
        </p:nvSpPr>
        <p:spPr>
          <a:xfrm>
            <a:off x="-2382" y="0"/>
            <a:ext cx="12192000" cy="1015622"/>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Clr>
                <a:srgbClr val="000000"/>
              </a:buClr>
              <a:buSzPts val="4000"/>
              <a:buFont typeface="Arial"/>
              <a:buNone/>
            </a:pPr>
            <a:r>
              <a:rPr b="1" i="0" lang="en-GB" sz="4000" u="none" cap="none" strike="noStrike">
                <a:solidFill>
                  <a:schemeClr val="dk1"/>
                </a:solidFill>
                <a:latin typeface="Calibri"/>
                <a:ea typeface="Calibri"/>
                <a:cs typeface="Calibri"/>
                <a:sym typeface="Calibri"/>
              </a:rPr>
              <a:t>Social Connectedness Recommendations </a:t>
            </a:r>
            <a:endParaRPr b="0" i="0" sz="1400" u="none" cap="none" strike="noStrike">
              <a:solidFill>
                <a:srgbClr val="000000"/>
              </a:solidFill>
              <a:latin typeface="Arial"/>
              <a:ea typeface="Arial"/>
              <a:cs typeface="Arial"/>
              <a:sym typeface="Arial"/>
            </a:endParaRPr>
          </a:p>
        </p:txBody>
      </p:sp>
      <p:sp>
        <p:nvSpPr>
          <p:cNvPr id="564" name="Google Shape;564;p67"/>
          <p:cNvSpPr txBox="1"/>
          <p:nvPr/>
        </p:nvSpPr>
        <p:spPr>
          <a:xfrm>
            <a:off x="1228724" y="838875"/>
            <a:ext cx="10315575" cy="677108"/>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br>
              <a:rPr b="0" i="0" lang="en-GB" sz="1400" u="none" cap="none" strike="noStrike">
                <a:solidFill>
                  <a:srgbClr val="000000"/>
                </a:solidFill>
                <a:latin typeface="Arial"/>
                <a:ea typeface="Arial"/>
                <a:cs typeface="Arial"/>
                <a:sym typeface="Arial"/>
              </a:rPr>
            </a:br>
            <a:r>
              <a:rPr b="1" i="0" lang="en-GB" sz="2400" u="none" cap="none" strike="noStrike">
                <a:solidFill>
                  <a:srgbClr val="000000"/>
                </a:solidFill>
                <a:latin typeface="Calibri"/>
                <a:ea typeface="Calibri"/>
                <a:cs typeface="Calibri"/>
                <a:sym typeface="Calibri"/>
              </a:rPr>
              <a:t>Elizabeth feels a lack of control, which further increases her anxiety.</a:t>
            </a:r>
            <a:endParaRPr b="1" i="0" sz="2400" u="none" cap="none" strike="noStrike">
              <a:solidFill>
                <a:srgbClr val="000000"/>
              </a:solidFill>
              <a:latin typeface="Calibri"/>
              <a:ea typeface="Calibri"/>
              <a:cs typeface="Calibri"/>
              <a:sym typeface="Calibri"/>
            </a:endParaRPr>
          </a:p>
        </p:txBody>
      </p:sp>
      <p:sp>
        <p:nvSpPr>
          <p:cNvPr id="565" name="Google Shape;565;p67"/>
          <p:cNvSpPr txBox="1"/>
          <p:nvPr/>
        </p:nvSpPr>
        <p:spPr>
          <a:xfrm>
            <a:off x="1028107" y="1430931"/>
            <a:ext cx="3793332"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br>
              <a:rPr b="0" i="0" lang="en-GB" sz="1600" u="none" cap="none" strike="noStrike">
                <a:solidFill>
                  <a:srgbClr val="000000"/>
                </a:solidFill>
                <a:latin typeface="Arial"/>
                <a:ea typeface="Arial"/>
                <a:cs typeface="Arial"/>
                <a:sym typeface="Arial"/>
              </a:rPr>
            </a:br>
            <a:r>
              <a:rPr b="1" i="0" lang="en-GB" sz="1600" u="none" cap="none" strike="noStrike">
                <a:solidFill>
                  <a:srgbClr val="000000"/>
                </a:solidFill>
                <a:latin typeface="Calibri"/>
                <a:ea typeface="Calibri"/>
                <a:cs typeface="Calibri"/>
                <a:sym typeface="Calibri"/>
              </a:rPr>
              <a:t>Choice 1: Arrange a private conversation with Elizabeth before her presentation date to check in on how she is feeling.</a:t>
            </a:r>
            <a:endParaRPr b="1" i="0" sz="1600" u="none" cap="none" strike="noStrike">
              <a:solidFill>
                <a:srgbClr val="000000"/>
              </a:solidFill>
              <a:latin typeface="Calibri"/>
              <a:ea typeface="Calibri"/>
              <a:cs typeface="Calibri"/>
              <a:sym typeface="Calibri"/>
            </a:endParaRPr>
          </a:p>
        </p:txBody>
      </p:sp>
      <p:sp>
        <p:nvSpPr>
          <p:cNvPr id="566" name="Google Shape;566;p67"/>
          <p:cNvSpPr txBox="1"/>
          <p:nvPr/>
        </p:nvSpPr>
        <p:spPr>
          <a:xfrm>
            <a:off x="6915147" y="1525996"/>
            <a:ext cx="4417218" cy="110799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br>
              <a:rPr b="0" i="0" lang="en-GB" sz="1800" u="none" cap="none" strike="noStrike">
                <a:solidFill>
                  <a:srgbClr val="000000"/>
                </a:solidFill>
                <a:latin typeface="Calibri"/>
                <a:ea typeface="Calibri"/>
                <a:cs typeface="Calibri"/>
                <a:sym typeface="Calibri"/>
              </a:rPr>
            </a:br>
            <a:r>
              <a:rPr b="1" i="0" lang="en-GB" sz="1600" u="none" cap="none" strike="noStrike">
                <a:solidFill>
                  <a:srgbClr val="000000"/>
                </a:solidFill>
                <a:latin typeface="Calibri"/>
                <a:ea typeface="Calibri"/>
                <a:cs typeface="Calibri"/>
                <a:sym typeface="Calibri"/>
              </a:rPr>
              <a:t>Choice 2:  Arrange a private conversation with Elizabeth after her presentation to evaluate her presentation performance.</a:t>
            </a:r>
            <a:endParaRPr b="1" i="0" sz="1600" u="none" cap="none" strike="noStrike">
              <a:solidFill>
                <a:srgbClr val="000000"/>
              </a:solidFill>
              <a:latin typeface="Calibri"/>
              <a:ea typeface="Calibri"/>
              <a:cs typeface="Calibri"/>
              <a:sym typeface="Calibri"/>
            </a:endParaRPr>
          </a:p>
        </p:txBody>
      </p:sp>
      <p:cxnSp>
        <p:nvCxnSpPr>
          <p:cNvPr id="567" name="Google Shape;567;p67"/>
          <p:cNvCxnSpPr/>
          <p:nvPr/>
        </p:nvCxnSpPr>
        <p:spPr>
          <a:xfrm flipH="1">
            <a:off x="4826833" y="1459777"/>
            <a:ext cx="357150" cy="428777"/>
          </a:xfrm>
          <a:prstGeom prst="straightConnector1">
            <a:avLst/>
          </a:prstGeom>
          <a:noFill/>
          <a:ln cap="flat" cmpd="sng" w="34925">
            <a:solidFill>
              <a:schemeClr val="dk1"/>
            </a:solidFill>
            <a:prstDash val="solid"/>
            <a:round/>
            <a:headEnd len="sm" w="sm" type="none"/>
            <a:tailEnd len="med" w="med" type="triangle"/>
          </a:ln>
        </p:spPr>
      </p:cxnSp>
      <p:cxnSp>
        <p:nvCxnSpPr>
          <p:cNvPr id="568" name="Google Shape;568;p67"/>
          <p:cNvCxnSpPr/>
          <p:nvPr/>
        </p:nvCxnSpPr>
        <p:spPr>
          <a:xfrm>
            <a:off x="7559279" y="1445104"/>
            <a:ext cx="280577" cy="376793"/>
          </a:xfrm>
          <a:prstGeom prst="straightConnector1">
            <a:avLst/>
          </a:prstGeom>
          <a:noFill/>
          <a:ln cap="flat" cmpd="sng" w="34925">
            <a:solidFill>
              <a:schemeClr val="dk1"/>
            </a:solidFill>
            <a:prstDash val="solid"/>
            <a:round/>
            <a:headEnd len="sm" w="sm" type="none"/>
            <a:tailEnd len="med" w="med" type="triangle"/>
          </a:ln>
        </p:spPr>
      </p:cxnSp>
      <p:sp>
        <p:nvSpPr>
          <p:cNvPr id="569" name="Google Shape;569;p67"/>
          <p:cNvSpPr txBox="1"/>
          <p:nvPr/>
        </p:nvSpPr>
        <p:spPr>
          <a:xfrm>
            <a:off x="323733" y="2920284"/>
            <a:ext cx="5060154"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600" u="none" cap="none" strike="noStrike">
                <a:solidFill>
                  <a:srgbClr val="000000"/>
                </a:solidFill>
                <a:latin typeface="Calibri"/>
                <a:ea typeface="Calibri"/>
                <a:cs typeface="Calibri"/>
                <a:sym typeface="Calibri"/>
              </a:rPr>
              <a:t>Elizabeth opens up and shares her concerns with you, offering insights into why she tends to isolate herself from others.</a:t>
            </a:r>
            <a:endParaRPr b="1" i="0" sz="1600" u="none" cap="none" strike="noStrike">
              <a:solidFill>
                <a:srgbClr val="000000"/>
              </a:solidFill>
              <a:latin typeface="Calibri"/>
              <a:ea typeface="Calibri"/>
              <a:cs typeface="Calibri"/>
              <a:sym typeface="Calibri"/>
            </a:endParaRPr>
          </a:p>
        </p:txBody>
      </p:sp>
      <p:cxnSp>
        <p:nvCxnSpPr>
          <p:cNvPr id="570" name="Google Shape;570;p67"/>
          <p:cNvCxnSpPr/>
          <p:nvPr/>
        </p:nvCxnSpPr>
        <p:spPr>
          <a:xfrm>
            <a:off x="3694998" y="2526907"/>
            <a:ext cx="0" cy="478615"/>
          </a:xfrm>
          <a:prstGeom prst="straightConnector1">
            <a:avLst/>
          </a:prstGeom>
          <a:noFill/>
          <a:ln cap="flat" cmpd="sng" w="34925">
            <a:solidFill>
              <a:schemeClr val="dk1"/>
            </a:solidFill>
            <a:prstDash val="solid"/>
            <a:round/>
            <a:headEnd len="sm" w="sm" type="none"/>
            <a:tailEnd len="med" w="med" type="triangle"/>
          </a:ln>
        </p:spPr>
      </p:cxnSp>
      <p:sp>
        <p:nvSpPr>
          <p:cNvPr id="571" name="Google Shape;571;p67"/>
          <p:cNvSpPr txBox="1"/>
          <p:nvPr/>
        </p:nvSpPr>
        <p:spPr>
          <a:xfrm>
            <a:off x="1910799" y="5704263"/>
            <a:ext cx="5361386" cy="10156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br>
              <a:rPr b="0" i="0" lang="en-GB"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GB" sz="1600" u="none" cap="none" strike="noStrike">
                <a:solidFill>
                  <a:srgbClr val="000000"/>
                </a:solidFill>
                <a:latin typeface="Calibri"/>
                <a:ea typeface="Calibri"/>
                <a:cs typeface="Calibri"/>
                <a:sym typeface="Calibri"/>
              </a:rPr>
              <a:t>Focus solely on her performance-she feels her emotions being negleted.</a:t>
            </a:r>
            <a:endParaRPr/>
          </a:p>
        </p:txBody>
      </p:sp>
      <p:sp>
        <p:nvSpPr>
          <p:cNvPr id="572" name="Google Shape;572;p67"/>
          <p:cNvSpPr txBox="1"/>
          <p:nvPr/>
        </p:nvSpPr>
        <p:spPr>
          <a:xfrm>
            <a:off x="101898" y="3798863"/>
            <a:ext cx="3587822" cy="132343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br>
              <a:rPr b="1" i="0" lang="en-GB" sz="1600" u="none" cap="none" strike="noStrike">
                <a:solidFill>
                  <a:srgbClr val="000000"/>
                </a:solidFill>
                <a:latin typeface="Calibri"/>
                <a:ea typeface="Calibri"/>
                <a:cs typeface="Calibri"/>
                <a:sym typeface="Calibri"/>
              </a:rPr>
            </a:br>
            <a:r>
              <a:rPr b="1" i="0" lang="en-GB" sz="1600" u="none" cap="none" strike="noStrike">
                <a:solidFill>
                  <a:srgbClr val="000000"/>
                </a:solidFill>
                <a:latin typeface="Calibri"/>
                <a:ea typeface="Calibri"/>
                <a:cs typeface="Calibri"/>
                <a:sym typeface="Calibri"/>
              </a:rPr>
              <a:t>Choice 1: </a:t>
            </a:r>
            <a:br>
              <a:rPr b="0" i="0" lang="en-GB" sz="1600" u="none" cap="none" strike="noStrike">
                <a:solidFill>
                  <a:srgbClr val="000000"/>
                </a:solidFill>
                <a:latin typeface="Arial"/>
                <a:ea typeface="Arial"/>
                <a:cs typeface="Arial"/>
                <a:sym typeface="Arial"/>
              </a:rPr>
            </a:br>
            <a:r>
              <a:rPr b="1" i="0" lang="en-GB" sz="1600" u="none" cap="none" strike="noStrike">
                <a:solidFill>
                  <a:srgbClr val="000000"/>
                </a:solidFill>
                <a:latin typeface="Calibri"/>
                <a:ea typeface="Calibri"/>
                <a:cs typeface="Calibri"/>
                <a:sym typeface="Calibri"/>
              </a:rPr>
              <a:t>Emphasize your understanding and encourage her to start by speaking in small groups</a:t>
            </a:r>
            <a:r>
              <a:rPr b="0" i="0" lang="en-GB" sz="1400" u="none" cap="none" strike="noStrike">
                <a:solidFill>
                  <a:srgbClr val="000000"/>
                </a:solidFill>
                <a:latin typeface="Arial"/>
                <a:ea typeface="Arial"/>
                <a:cs typeface="Arial"/>
                <a:sym typeface="Arial"/>
              </a:rPr>
              <a:t>.</a:t>
            </a:r>
            <a:endParaRPr b="1" i="0" sz="1600" u="none" cap="none" strike="noStrike">
              <a:solidFill>
                <a:srgbClr val="000000"/>
              </a:solidFill>
              <a:latin typeface="Calibri"/>
              <a:ea typeface="Calibri"/>
              <a:cs typeface="Calibri"/>
              <a:sym typeface="Calibri"/>
            </a:endParaRPr>
          </a:p>
        </p:txBody>
      </p:sp>
      <p:cxnSp>
        <p:nvCxnSpPr>
          <p:cNvPr id="573" name="Google Shape;573;p67"/>
          <p:cNvCxnSpPr/>
          <p:nvPr/>
        </p:nvCxnSpPr>
        <p:spPr>
          <a:xfrm flipH="1">
            <a:off x="1669319" y="3579124"/>
            <a:ext cx="453914" cy="546704"/>
          </a:xfrm>
          <a:prstGeom prst="straightConnector1">
            <a:avLst/>
          </a:prstGeom>
          <a:noFill/>
          <a:ln cap="flat" cmpd="sng" w="34925">
            <a:solidFill>
              <a:schemeClr val="dk1"/>
            </a:solidFill>
            <a:prstDash val="solid"/>
            <a:round/>
            <a:headEnd len="sm" w="sm" type="none"/>
            <a:tailEnd len="med" w="med" type="triangle"/>
          </a:ln>
        </p:spPr>
      </p:cxnSp>
      <p:sp>
        <p:nvSpPr>
          <p:cNvPr id="574" name="Google Shape;574;p67"/>
          <p:cNvSpPr txBox="1"/>
          <p:nvPr/>
        </p:nvSpPr>
        <p:spPr>
          <a:xfrm>
            <a:off x="3476480" y="3574635"/>
            <a:ext cx="3117652" cy="160043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br>
              <a:rPr b="1" i="0" lang="en-GB" sz="1400" u="none" cap="none" strike="noStrike">
                <a:solidFill>
                  <a:srgbClr val="000000"/>
                </a:solidFill>
                <a:latin typeface="Calibri"/>
                <a:ea typeface="Calibri"/>
                <a:cs typeface="Calibri"/>
                <a:sym typeface="Calibri"/>
              </a:rPr>
            </a:br>
            <a:br>
              <a:rPr b="0" i="0" lang="en-GB" sz="2000" u="none" cap="none" strike="noStrike">
                <a:solidFill>
                  <a:srgbClr val="000000"/>
                </a:solidFill>
                <a:latin typeface="Arial"/>
                <a:ea typeface="Arial"/>
                <a:cs typeface="Arial"/>
                <a:sym typeface="Arial"/>
              </a:rPr>
            </a:br>
            <a:r>
              <a:rPr b="1" i="0" lang="en-GB" sz="1600" u="none" cap="none" strike="noStrike">
                <a:solidFill>
                  <a:srgbClr val="000000"/>
                </a:solidFill>
                <a:latin typeface="Calibri"/>
                <a:ea typeface="Calibri"/>
                <a:cs typeface="Calibri"/>
                <a:sym typeface="Calibri"/>
              </a:rPr>
              <a:t>Choice 2: Allow Elizabeth to choose her own topic so that she feels more in control during her presentation.</a:t>
            </a:r>
            <a:endParaRPr b="1" i="0" sz="1600" u="none" cap="none" strike="noStrike">
              <a:solidFill>
                <a:srgbClr val="000000"/>
              </a:solidFill>
              <a:latin typeface="Calibri"/>
              <a:ea typeface="Calibri"/>
              <a:cs typeface="Calibri"/>
              <a:sym typeface="Calibri"/>
            </a:endParaRPr>
          </a:p>
        </p:txBody>
      </p:sp>
      <p:cxnSp>
        <p:nvCxnSpPr>
          <p:cNvPr id="575" name="Google Shape;575;p67"/>
          <p:cNvCxnSpPr/>
          <p:nvPr/>
        </p:nvCxnSpPr>
        <p:spPr>
          <a:xfrm>
            <a:off x="4077352" y="3496930"/>
            <a:ext cx="447136" cy="508702"/>
          </a:xfrm>
          <a:prstGeom prst="straightConnector1">
            <a:avLst/>
          </a:prstGeom>
          <a:noFill/>
          <a:ln cap="flat" cmpd="sng" w="34925">
            <a:solidFill>
              <a:schemeClr val="dk1"/>
            </a:solidFill>
            <a:prstDash val="solid"/>
            <a:round/>
            <a:headEnd len="sm" w="sm" type="none"/>
            <a:tailEnd len="med" w="med" type="triangle"/>
          </a:ln>
        </p:spPr>
      </p:cxnSp>
      <p:sp>
        <p:nvSpPr>
          <p:cNvPr id="576" name="Google Shape;576;p67"/>
          <p:cNvSpPr txBox="1"/>
          <p:nvPr/>
        </p:nvSpPr>
        <p:spPr>
          <a:xfrm>
            <a:off x="6253401" y="5015018"/>
            <a:ext cx="4034896" cy="126188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br>
              <a:rPr b="0" i="0" lang="en-GB"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None/>
            </a:pPr>
            <a:r>
              <a:rPr b="1" i="0" lang="en-GB" sz="1600" u="none" cap="none" strike="noStrike">
                <a:solidFill>
                  <a:srgbClr val="000000"/>
                </a:solidFill>
                <a:latin typeface="Calibri"/>
                <a:ea typeface="Calibri"/>
                <a:cs typeface="Calibri"/>
                <a:sym typeface="Calibri"/>
              </a:rPr>
              <a:t>Creates supportive environment by ensuring that she is not alone, boost Elizabeth's confidence.</a:t>
            </a:r>
            <a:endParaRPr b="1" i="0" sz="1600" u="none" cap="none" strike="noStrike">
              <a:solidFill>
                <a:srgbClr val="000000"/>
              </a:solidFill>
              <a:latin typeface="Calibri"/>
              <a:ea typeface="Calibri"/>
              <a:cs typeface="Calibri"/>
              <a:sym typeface="Calibri"/>
            </a:endParaRPr>
          </a:p>
        </p:txBody>
      </p:sp>
      <p:sp>
        <p:nvSpPr>
          <p:cNvPr id="577" name="Google Shape;577;p67"/>
          <p:cNvSpPr txBox="1"/>
          <p:nvPr/>
        </p:nvSpPr>
        <p:spPr>
          <a:xfrm>
            <a:off x="1653924" y="5358412"/>
            <a:ext cx="4968877"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600" u="none" cap="none" strike="noStrike">
                <a:solidFill>
                  <a:srgbClr val="000000"/>
                </a:solidFill>
                <a:latin typeface="Calibri"/>
                <a:ea typeface="Calibri"/>
                <a:cs typeface="Calibri"/>
                <a:sym typeface="Calibri"/>
              </a:rPr>
              <a:t>Although she lacks control over her body image, this option gives her a sense of control.</a:t>
            </a:r>
            <a:endParaRPr b="1" i="0" sz="1600" u="none" cap="none" strike="noStrike">
              <a:solidFill>
                <a:srgbClr val="000000"/>
              </a:solidFill>
              <a:latin typeface="Calibri"/>
              <a:ea typeface="Calibri"/>
              <a:cs typeface="Calibri"/>
              <a:sym typeface="Calibri"/>
            </a:endParaRPr>
          </a:p>
        </p:txBody>
      </p:sp>
      <p:cxnSp>
        <p:nvCxnSpPr>
          <p:cNvPr id="578" name="Google Shape;578;p67"/>
          <p:cNvCxnSpPr/>
          <p:nvPr/>
        </p:nvCxnSpPr>
        <p:spPr>
          <a:xfrm flipH="1" rot="-5400000">
            <a:off x="5543686" y="5228424"/>
            <a:ext cx="723300" cy="121500"/>
          </a:xfrm>
          <a:prstGeom prst="curvedConnector3">
            <a:avLst>
              <a:gd fmla="val 50000" name="adj1"/>
            </a:avLst>
          </a:prstGeom>
          <a:noFill/>
          <a:ln cap="flat" cmpd="sng" w="28575">
            <a:solidFill>
              <a:schemeClr val="dk1"/>
            </a:solidFill>
            <a:prstDash val="solid"/>
            <a:round/>
            <a:headEnd len="med" w="med" type="triangle"/>
            <a:tailEnd len="med" w="med" type="triangle"/>
          </a:ln>
        </p:spPr>
      </p:cxnSp>
      <p:cxnSp>
        <p:nvCxnSpPr>
          <p:cNvPr id="579" name="Google Shape;579;p67"/>
          <p:cNvCxnSpPr/>
          <p:nvPr/>
        </p:nvCxnSpPr>
        <p:spPr>
          <a:xfrm>
            <a:off x="2448513" y="4864148"/>
            <a:ext cx="3938100" cy="702000"/>
          </a:xfrm>
          <a:prstGeom prst="curvedConnector3">
            <a:avLst>
              <a:gd fmla="val 50000" name="adj1"/>
            </a:avLst>
          </a:prstGeom>
          <a:noFill/>
          <a:ln cap="flat" cmpd="sng" w="28575">
            <a:solidFill>
              <a:schemeClr val="dk1"/>
            </a:solidFill>
            <a:prstDash val="solid"/>
            <a:round/>
            <a:headEnd len="med" w="med" type="triangle"/>
            <a:tailEnd len="med" w="med" type="triangle"/>
          </a:ln>
        </p:spPr>
      </p:cxnSp>
      <p:cxnSp>
        <p:nvCxnSpPr>
          <p:cNvPr id="580" name="Google Shape;580;p67"/>
          <p:cNvCxnSpPr/>
          <p:nvPr/>
        </p:nvCxnSpPr>
        <p:spPr>
          <a:xfrm rot="5400000">
            <a:off x="5615834" y="3129029"/>
            <a:ext cx="3512400" cy="2506800"/>
          </a:xfrm>
          <a:prstGeom prst="curvedConnector3">
            <a:avLst>
              <a:gd fmla="val 50000" name="adj1"/>
            </a:avLst>
          </a:prstGeom>
          <a:noFill/>
          <a:ln cap="flat" cmpd="sng" w="28575">
            <a:solidFill>
              <a:schemeClr val="dk1"/>
            </a:solidFill>
            <a:prstDash val="solid"/>
            <a:round/>
            <a:headEnd len="med" w="med" type="triangle"/>
            <a:tailEnd len="med" w="med" type="triangle"/>
          </a:ln>
        </p:spPr>
      </p:cxnSp>
      <p:sp>
        <p:nvSpPr>
          <p:cNvPr id="581" name="Google Shape;581;p67">
            <a:hlinkClick action="ppaction://hlinksldjump" r:id="rId5"/>
          </p:cNvPr>
          <p:cNvSpPr/>
          <p:nvPr/>
        </p:nvSpPr>
        <p:spPr>
          <a:xfrm>
            <a:off x="10678331" y="526942"/>
            <a:ext cx="1397581" cy="760303"/>
          </a:xfrm>
          <a:custGeom>
            <a:rect b="b" l="l" r="r" t="t"/>
            <a:pathLst>
              <a:path extrusionOk="0" h="120000" w="120000">
                <a:moveTo>
                  <a:pt x="0" y="0"/>
                </a:moveTo>
                <a:lnTo>
                  <a:pt x="120000" y="0"/>
                </a:lnTo>
                <a:lnTo>
                  <a:pt x="120000" y="120000"/>
                </a:lnTo>
                <a:lnTo>
                  <a:pt x="0" y="120000"/>
                </a:lnTo>
                <a:close/>
              </a:path>
            </a:pathLst>
          </a:custGeom>
          <a:solidFill>
            <a:schemeClr val="accent1"/>
          </a:solidFill>
          <a:ln cap="flat" cmpd="sng" w="25400">
            <a:solidFill>
              <a:srgbClr val="1C305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82" name="Google Shape;582;p67"/>
          <p:cNvSpPr txBox="1"/>
          <p:nvPr/>
        </p:nvSpPr>
        <p:spPr>
          <a:xfrm>
            <a:off x="10588816" y="567252"/>
            <a:ext cx="1487097"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GB" sz="1400" u="none" cap="none" strike="noStrike">
                <a:solidFill>
                  <a:schemeClr val="lt1"/>
                </a:solidFill>
                <a:latin typeface="Arial"/>
                <a:ea typeface="Arial"/>
                <a:cs typeface="Arial"/>
                <a:sym typeface="Arial"/>
              </a:rPr>
              <a:t>Key Learning Points</a:t>
            </a:r>
            <a:endParaRPr/>
          </a:p>
        </p:txBody>
      </p:sp>
      <p:sp>
        <p:nvSpPr>
          <p:cNvPr id="583" name="Google Shape;583;p67">
            <a:hlinkClick action="ppaction://hlinksldjump" r:id="rId6"/>
          </p:cNvPr>
          <p:cNvSpPr/>
          <p:nvPr/>
        </p:nvSpPr>
        <p:spPr>
          <a:xfrm>
            <a:off x="191037" y="434457"/>
            <a:ext cx="1487097" cy="641021"/>
          </a:xfrm>
          <a:custGeom>
            <a:rect b="b" l="l" r="r" t="t"/>
            <a:pathLst>
              <a:path extrusionOk="0" h="120000" w="120000">
                <a:moveTo>
                  <a:pt x="0" y="0"/>
                </a:moveTo>
                <a:lnTo>
                  <a:pt x="120000" y="0"/>
                </a:lnTo>
                <a:lnTo>
                  <a:pt x="120000" y="120000"/>
                </a:lnTo>
                <a:lnTo>
                  <a:pt x="0" y="120000"/>
                </a:lnTo>
                <a:close/>
              </a:path>
            </a:pathLst>
          </a:custGeom>
          <a:solidFill>
            <a:schemeClr val="accent1"/>
          </a:solidFill>
          <a:ln cap="flat" cmpd="sng" w="25400">
            <a:solidFill>
              <a:srgbClr val="1C305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84" name="Google Shape;584;p67"/>
          <p:cNvSpPr txBox="1"/>
          <p:nvPr/>
        </p:nvSpPr>
        <p:spPr>
          <a:xfrm>
            <a:off x="278955" y="477068"/>
            <a:ext cx="1115892"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1400" u="none" cap="none" strike="noStrike">
                <a:solidFill>
                  <a:schemeClr val="lt1"/>
                </a:solidFill>
                <a:latin typeface="Arial"/>
                <a:ea typeface="Arial"/>
                <a:cs typeface="Arial"/>
                <a:sym typeface="Arial"/>
              </a:rPr>
              <a:t>Go back to choices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6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6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6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6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7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7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7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7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7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58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8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8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8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8" name="Shape 588"/>
        <p:cNvGrpSpPr/>
        <p:nvPr/>
      </p:nvGrpSpPr>
      <p:grpSpPr>
        <a:xfrm>
          <a:off x="0" y="0"/>
          <a:ext cx="0" cy="0"/>
          <a:chOff x="0" y="0"/>
          <a:chExt cx="0" cy="0"/>
        </a:xfrm>
      </p:grpSpPr>
      <p:pic>
        <p:nvPicPr>
          <p:cNvPr descr="Text&#10;&#10;Description automatically generated with medium confidence" id="589" name="Google Shape;589;p68"/>
          <p:cNvPicPr preferRelativeResize="0"/>
          <p:nvPr/>
        </p:nvPicPr>
        <p:blipFill rotWithShape="1">
          <a:blip r:embed="rId3">
            <a:alphaModFix/>
          </a:blip>
          <a:srcRect b="0" l="0" r="0" t="0"/>
          <a:stretch/>
        </p:blipFill>
        <p:spPr>
          <a:xfrm>
            <a:off x="9692533" y="6032201"/>
            <a:ext cx="2499467" cy="524376"/>
          </a:xfrm>
          <a:prstGeom prst="rect">
            <a:avLst/>
          </a:prstGeom>
          <a:noFill/>
          <a:ln>
            <a:noFill/>
          </a:ln>
        </p:spPr>
      </p:pic>
      <p:sp>
        <p:nvSpPr>
          <p:cNvPr id="590" name="Google Shape;590;p68"/>
          <p:cNvSpPr txBox="1"/>
          <p:nvPr/>
        </p:nvSpPr>
        <p:spPr>
          <a:xfrm>
            <a:off x="3049172" y="3240817"/>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591" name="Google Shape;591;p68"/>
          <p:cNvSpPr txBox="1"/>
          <p:nvPr/>
        </p:nvSpPr>
        <p:spPr>
          <a:xfrm>
            <a:off x="3049172" y="3240817"/>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592" name="Google Shape;592;p68"/>
          <p:cNvSpPr txBox="1"/>
          <p:nvPr/>
        </p:nvSpPr>
        <p:spPr>
          <a:xfrm>
            <a:off x="3049172" y="3125645"/>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pic>
        <p:nvPicPr>
          <p:cNvPr id="593" name="Google Shape;593;p68"/>
          <p:cNvPicPr preferRelativeResize="0"/>
          <p:nvPr/>
        </p:nvPicPr>
        <p:blipFill rotWithShape="1">
          <a:blip r:embed="rId4">
            <a:alphaModFix/>
          </a:blip>
          <a:srcRect b="0" l="0" r="0" t="0"/>
          <a:stretch/>
        </p:blipFill>
        <p:spPr>
          <a:xfrm>
            <a:off x="215249" y="5419323"/>
            <a:ext cx="1438675" cy="1438675"/>
          </a:xfrm>
          <a:prstGeom prst="rect">
            <a:avLst/>
          </a:prstGeom>
          <a:noFill/>
          <a:ln>
            <a:noFill/>
          </a:ln>
        </p:spPr>
      </p:pic>
      <p:sp>
        <p:nvSpPr>
          <p:cNvPr id="594" name="Google Shape;594;p68"/>
          <p:cNvSpPr txBox="1"/>
          <p:nvPr/>
        </p:nvSpPr>
        <p:spPr>
          <a:xfrm>
            <a:off x="-2382" y="0"/>
            <a:ext cx="12192000" cy="1015622"/>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Clr>
                <a:srgbClr val="000000"/>
              </a:buClr>
              <a:buSzPts val="4000"/>
              <a:buFont typeface="Arial"/>
              <a:buNone/>
            </a:pPr>
            <a:r>
              <a:rPr b="1" i="0" lang="en-GB" sz="4000" u="none" cap="none" strike="noStrike">
                <a:solidFill>
                  <a:schemeClr val="dk1"/>
                </a:solidFill>
                <a:latin typeface="Calibri"/>
                <a:ea typeface="Calibri"/>
                <a:cs typeface="Calibri"/>
                <a:sym typeface="Calibri"/>
              </a:rPr>
              <a:t>Key Learning Points – Brainstorming Activity </a:t>
            </a:r>
            <a:endParaRPr b="0" i="0" sz="1400" u="none" cap="none" strike="noStrike">
              <a:solidFill>
                <a:srgbClr val="000000"/>
              </a:solidFill>
              <a:latin typeface="Arial"/>
              <a:ea typeface="Arial"/>
              <a:cs typeface="Arial"/>
              <a:sym typeface="Arial"/>
            </a:endParaRPr>
          </a:p>
        </p:txBody>
      </p:sp>
      <p:sp>
        <p:nvSpPr>
          <p:cNvPr id="595" name="Google Shape;595;p68"/>
          <p:cNvSpPr/>
          <p:nvPr/>
        </p:nvSpPr>
        <p:spPr>
          <a:xfrm>
            <a:off x="3849631" y="934080"/>
            <a:ext cx="3510858" cy="2858875"/>
          </a:xfrm>
          <a:prstGeom prst="ellipse">
            <a:avLst/>
          </a:prstGeom>
          <a:noFill/>
          <a:ln cap="flat" cmpd="sng" w="25400">
            <a:solidFill>
              <a:srgbClr val="1C305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96" name="Google Shape;596;p68"/>
          <p:cNvSpPr txBox="1"/>
          <p:nvPr/>
        </p:nvSpPr>
        <p:spPr>
          <a:xfrm>
            <a:off x="4126103" y="1396312"/>
            <a:ext cx="2894357" cy="224676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GB" sz="1800" u="none" cap="none" strike="noStrike">
                <a:solidFill>
                  <a:srgbClr val="000000"/>
                </a:solidFill>
                <a:latin typeface="Calibri"/>
                <a:ea typeface="Calibri"/>
                <a:cs typeface="Calibri"/>
                <a:sym typeface="Calibri"/>
              </a:rPr>
              <a:t>Personal circumstances-such as physical appearance can contribute to the social isolation, especially in situations that require social interaction, like public speaking.</a:t>
            </a:r>
            <a:endParaRPr/>
          </a:p>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97" name="Google Shape;597;p68"/>
          <p:cNvSpPr/>
          <p:nvPr/>
        </p:nvSpPr>
        <p:spPr>
          <a:xfrm>
            <a:off x="1289055" y="3562384"/>
            <a:ext cx="3510858" cy="2858875"/>
          </a:xfrm>
          <a:prstGeom prst="ellipse">
            <a:avLst/>
          </a:prstGeom>
          <a:noFill/>
          <a:ln cap="flat" cmpd="sng" w="25400">
            <a:solidFill>
              <a:srgbClr val="1C305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598" name="Google Shape;598;p68"/>
          <p:cNvSpPr txBox="1"/>
          <p:nvPr/>
        </p:nvSpPr>
        <p:spPr>
          <a:xfrm>
            <a:off x="1597305" y="4201093"/>
            <a:ext cx="2894357" cy="169277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800" u="none" cap="none" strike="noStrike">
                <a:solidFill>
                  <a:srgbClr val="000000"/>
                </a:solidFill>
                <a:latin typeface="Calibri"/>
                <a:ea typeface="Calibri"/>
                <a:cs typeface="Calibri"/>
                <a:sym typeface="Calibri"/>
              </a:rPr>
              <a:t>Non-authoritative approaches and adaptability are essential skills for adult educators when supporting socially isolated individuals.</a:t>
            </a:r>
            <a:endParaRPr/>
          </a:p>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99" name="Google Shape;599;p68"/>
          <p:cNvSpPr txBox="1"/>
          <p:nvPr/>
        </p:nvSpPr>
        <p:spPr>
          <a:xfrm>
            <a:off x="7613275" y="3494977"/>
            <a:ext cx="2894357" cy="147732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800" u="none" cap="none" strike="noStrike">
                <a:solidFill>
                  <a:srgbClr val="000000"/>
                </a:solidFill>
                <a:latin typeface="Calibri"/>
                <a:ea typeface="Calibri"/>
                <a:cs typeface="Calibri"/>
                <a:sym typeface="Calibri"/>
              </a:rPr>
              <a:t>Changing situational factors may help temporarily, but lasting solutions come from addressing emotional needs with empathy and support.</a:t>
            </a:r>
            <a:endParaRPr/>
          </a:p>
        </p:txBody>
      </p:sp>
      <p:sp>
        <p:nvSpPr>
          <p:cNvPr id="600" name="Google Shape;600;p68"/>
          <p:cNvSpPr/>
          <p:nvPr/>
        </p:nvSpPr>
        <p:spPr>
          <a:xfrm>
            <a:off x="7296932" y="2881101"/>
            <a:ext cx="3510858" cy="2858875"/>
          </a:xfrm>
          <a:prstGeom prst="ellipse">
            <a:avLst/>
          </a:prstGeom>
          <a:noFill/>
          <a:ln cap="flat" cmpd="sng" w="25400">
            <a:solidFill>
              <a:srgbClr val="1C305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4" name="Shape 604"/>
        <p:cNvGrpSpPr/>
        <p:nvPr/>
      </p:nvGrpSpPr>
      <p:grpSpPr>
        <a:xfrm>
          <a:off x="0" y="0"/>
          <a:ext cx="0" cy="0"/>
          <a:chOff x="0" y="0"/>
          <a:chExt cx="0" cy="0"/>
        </a:xfrm>
      </p:grpSpPr>
      <p:sp>
        <p:nvSpPr>
          <p:cNvPr id="605" name="Google Shape;605;p69"/>
          <p:cNvSpPr txBox="1"/>
          <p:nvPr/>
        </p:nvSpPr>
        <p:spPr>
          <a:xfrm>
            <a:off x="0" y="183868"/>
            <a:ext cx="12192000" cy="1015622"/>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Clr>
                <a:srgbClr val="000000"/>
              </a:buClr>
              <a:buSzPts val="4000"/>
              <a:buFont typeface="Arial"/>
              <a:buNone/>
            </a:pPr>
            <a:r>
              <a:rPr b="1" i="0" lang="en-GB" sz="4000" u="none" cap="none" strike="noStrike">
                <a:solidFill>
                  <a:schemeClr val="dk1"/>
                </a:solidFill>
                <a:latin typeface="Calibri"/>
                <a:ea typeface="Calibri"/>
                <a:cs typeface="Calibri"/>
                <a:sym typeface="Calibri"/>
              </a:rPr>
              <a:t>Social Connectedness Recommendations </a:t>
            </a:r>
            <a:endParaRPr b="0" i="0" sz="1400" u="none" cap="none" strike="noStrike">
              <a:solidFill>
                <a:srgbClr val="000000"/>
              </a:solidFill>
              <a:latin typeface="Arial"/>
              <a:ea typeface="Arial"/>
              <a:cs typeface="Arial"/>
              <a:sym typeface="Arial"/>
            </a:endParaRPr>
          </a:p>
        </p:txBody>
      </p:sp>
      <p:pic>
        <p:nvPicPr>
          <p:cNvPr descr="Text&#10;&#10;Description automatically generated with medium confidence" id="606" name="Google Shape;606;p69"/>
          <p:cNvPicPr preferRelativeResize="0"/>
          <p:nvPr/>
        </p:nvPicPr>
        <p:blipFill rotWithShape="1">
          <a:blip r:embed="rId3">
            <a:alphaModFix/>
          </a:blip>
          <a:srcRect b="0" l="0" r="0" t="0"/>
          <a:stretch/>
        </p:blipFill>
        <p:spPr>
          <a:xfrm>
            <a:off x="9692533" y="6032201"/>
            <a:ext cx="2499467" cy="524376"/>
          </a:xfrm>
          <a:prstGeom prst="rect">
            <a:avLst/>
          </a:prstGeom>
          <a:noFill/>
          <a:ln>
            <a:noFill/>
          </a:ln>
        </p:spPr>
      </p:pic>
      <p:sp>
        <p:nvSpPr>
          <p:cNvPr id="607" name="Google Shape;607;p69"/>
          <p:cNvSpPr txBox="1"/>
          <p:nvPr/>
        </p:nvSpPr>
        <p:spPr>
          <a:xfrm>
            <a:off x="3049172" y="3240817"/>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608" name="Google Shape;608;p69"/>
          <p:cNvSpPr txBox="1"/>
          <p:nvPr/>
        </p:nvSpPr>
        <p:spPr>
          <a:xfrm>
            <a:off x="3049172" y="3240817"/>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609" name="Google Shape;609;p69"/>
          <p:cNvSpPr txBox="1"/>
          <p:nvPr/>
        </p:nvSpPr>
        <p:spPr>
          <a:xfrm>
            <a:off x="1379472" y="1194702"/>
            <a:ext cx="4977130" cy="412416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br>
              <a:rPr b="0" i="0" lang="en-GB" sz="1400" u="none" cap="none" strike="noStrike">
                <a:solidFill>
                  <a:srgbClr val="000000"/>
                </a:solidFill>
                <a:latin typeface="Calibri"/>
                <a:ea typeface="Calibri"/>
                <a:cs typeface="Calibri"/>
                <a:sym typeface="Calibri"/>
              </a:rPr>
            </a:b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1" i="0" lang="en-GB" sz="1800" u="none" cap="none" strike="noStrike">
                <a:solidFill>
                  <a:srgbClr val="000000"/>
                </a:solidFill>
                <a:latin typeface="Calibri"/>
                <a:ea typeface="Calibri"/>
                <a:cs typeface="Calibri"/>
                <a:sym typeface="Calibri"/>
              </a:rPr>
              <a:t>Introduction</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0" i="0" lang="en-GB" sz="1800" u="none" cap="none" strike="noStrike">
                <a:solidFill>
                  <a:srgbClr val="000000"/>
                </a:solidFill>
                <a:latin typeface="Calibri"/>
                <a:ea typeface="Calibri"/>
                <a:cs typeface="Calibri"/>
                <a:sym typeface="Calibri"/>
              </a:rPr>
              <a:t>You are John, an employee at a private company. Due to childhood trauma, you experience social isolation and cope by overcompensating—appearing confident and forcing social interaction. One day, colleagues invite you out after work. You feel overwhelmed but consider going, mainly to maintain the appearance of being socially engaged.</a:t>
            </a:r>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1" i="0" lang="en-GB" sz="1800" u="none" cap="none" strike="noStrike">
                <a:solidFill>
                  <a:srgbClr val="000000"/>
                </a:solidFill>
                <a:latin typeface="Calibri"/>
                <a:ea typeface="Calibri"/>
                <a:cs typeface="Calibri"/>
                <a:sym typeface="Calibri"/>
              </a:rPr>
              <a:t>Decision Point: </a:t>
            </a:r>
            <a:endParaRPr/>
          </a:p>
          <a:p>
            <a:pPr indent="0" lvl="0" marL="0" marR="0" rtl="0" algn="l">
              <a:lnSpc>
                <a:spcPct val="100000"/>
              </a:lnSpc>
              <a:spcBef>
                <a:spcPts val="0"/>
              </a:spcBef>
              <a:spcAft>
                <a:spcPts val="0"/>
              </a:spcAft>
              <a:buNone/>
            </a:pPr>
            <a:r>
              <a:rPr b="1" i="0" lang="en-GB" sz="1800" u="none" cap="none" strike="noStrike">
                <a:solidFill>
                  <a:srgbClr val="000000"/>
                </a:solidFill>
                <a:latin typeface="Calibri"/>
                <a:ea typeface="Calibri"/>
                <a:cs typeface="Calibri"/>
                <a:sym typeface="Calibri"/>
              </a:rPr>
              <a:t>How would you respond?</a:t>
            </a:r>
            <a:endParaRPr/>
          </a:p>
          <a:p>
            <a:pPr indent="0" lvl="0" marL="0" marR="0" rtl="0" algn="l">
              <a:lnSpc>
                <a:spcPct val="100000"/>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pic>
        <p:nvPicPr>
          <p:cNvPr id="610" name="Google Shape;610;p69"/>
          <p:cNvPicPr preferRelativeResize="0"/>
          <p:nvPr/>
        </p:nvPicPr>
        <p:blipFill rotWithShape="1">
          <a:blip r:embed="rId4">
            <a:alphaModFix/>
          </a:blip>
          <a:srcRect b="0" l="0" r="0" t="0"/>
          <a:stretch/>
        </p:blipFill>
        <p:spPr>
          <a:xfrm>
            <a:off x="215249" y="5419323"/>
            <a:ext cx="1438675" cy="1438675"/>
          </a:xfrm>
          <a:prstGeom prst="rect">
            <a:avLst/>
          </a:prstGeom>
          <a:noFill/>
          <a:ln>
            <a:noFill/>
          </a:ln>
        </p:spPr>
      </p:pic>
      <p:pic>
        <p:nvPicPr>
          <p:cNvPr descr="Manager - Free people icons" id="611" name="Google Shape;611;p69"/>
          <p:cNvPicPr preferRelativeResize="0"/>
          <p:nvPr/>
        </p:nvPicPr>
        <p:blipFill rotWithShape="1">
          <a:blip r:embed="rId5">
            <a:alphaModFix/>
          </a:blip>
          <a:srcRect b="0" l="0" r="0" t="0"/>
          <a:stretch/>
        </p:blipFill>
        <p:spPr>
          <a:xfrm>
            <a:off x="-170118" y="2727677"/>
            <a:ext cx="1621324" cy="1621324"/>
          </a:xfrm>
          <a:prstGeom prst="rect">
            <a:avLst/>
          </a:prstGeom>
          <a:noFill/>
          <a:ln>
            <a:noFill/>
          </a:ln>
        </p:spPr>
      </p:pic>
      <p:cxnSp>
        <p:nvCxnSpPr>
          <p:cNvPr id="612" name="Google Shape;612;p69"/>
          <p:cNvCxnSpPr/>
          <p:nvPr/>
        </p:nvCxnSpPr>
        <p:spPr>
          <a:xfrm flipH="1" rot="10800000">
            <a:off x="6219539" y="1973446"/>
            <a:ext cx="681324" cy="405774"/>
          </a:xfrm>
          <a:prstGeom prst="straightConnector1">
            <a:avLst/>
          </a:prstGeom>
          <a:noFill/>
          <a:ln cap="flat" cmpd="sng" w="38100">
            <a:solidFill>
              <a:schemeClr val="dk1"/>
            </a:solidFill>
            <a:prstDash val="solid"/>
            <a:round/>
            <a:headEnd len="sm" w="sm" type="none"/>
            <a:tailEnd len="med" w="med" type="triangle"/>
          </a:ln>
        </p:spPr>
      </p:cxnSp>
      <p:cxnSp>
        <p:nvCxnSpPr>
          <p:cNvPr id="613" name="Google Shape;613;p69"/>
          <p:cNvCxnSpPr/>
          <p:nvPr/>
        </p:nvCxnSpPr>
        <p:spPr>
          <a:xfrm>
            <a:off x="6400742" y="3233608"/>
            <a:ext cx="527548" cy="0"/>
          </a:xfrm>
          <a:prstGeom prst="straightConnector1">
            <a:avLst/>
          </a:prstGeom>
          <a:noFill/>
          <a:ln cap="flat" cmpd="sng" w="38100">
            <a:solidFill>
              <a:schemeClr val="dk1"/>
            </a:solidFill>
            <a:prstDash val="solid"/>
            <a:round/>
            <a:headEnd len="sm" w="sm" type="none"/>
            <a:tailEnd len="med" w="med" type="triangle"/>
          </a:ln>
        </p:spPr>
      </p:cxnSp>
      <p:cxnSp>
        <p:nvCxnSpPr>
          <p:cNvPr id="614" name="Google Shape;614;p69"/>
          <p:cNvCxnSpPr/>
          <p:nvPr/>
        </p:nvCxnSpPr>
        <p:spPr>
          <a:xfrm>
            <a:off x="6371939" y="4540446"/>
            <a:ext cx="528924" cy="415123"/>
          </a:xfrm>
          <a:prstGeom prst="straightConnector1">
            <a:avLst/>
          </a:prstGeom>
          <a:noFill/>
          <a:ln cap="flat" cmpd="sng" w="38100">
            <a:solidFill>
              <a:schemeClr val="dk1"/>
            </a:solidFill>
            <a:prstDash val="solid"/>
            <a:round/>
            <a:headEnd len="sm" w="sm" type="none"/>
            <a:tailEnd len="med" w="med" type="triangle"/>
          </a:ln>
        </p:spPr>
      </p:cxnSp>
      <p:sp>
        <p:nvSpPr>
          <p:cNvPr id="615" name="Google Shape;615;p69"/>
          <p:cNvSpPr txBox="1"/>
          <p:nvPr/>
        </p:nvSpPr>
        <p:spPr>
          <a:xfrm>
            <a:off x="2475168" y="1091337"/>
            <a:ext cx="817006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800" u="none" cap="none" strike="noStrike">
                <a:solidFill>
                  <a:srgbClr val="000000"/>
                </a:solidFill>
                <a:latin typeface="Calibri"/>
                <a:ea typeface="Calibri"/>
                <a:cs typeface="Calibri"/>
                <a:sym typeface="Calibri"/>
              </a:rPr>
              <a:t>Recognizing and Replacing Unhealthy Coping Mechanisms with Healthier Ones</a:t>
            </a:r>
            <a:endParaRPr b="1" i="0" sz="1800" u="none" cap="none" strike="noStrike">
              <a:solidFill>
                <a:srgbClr val="000000"/>
              </a:solidFill>
              <a:latin typeface="Calibri"/>
              <a:ea typeface="Calibri"/>
              <a:cs typeface="Calibri"/>
              <a:sym typeface="Calibri"/>
            </a:endParaRPr>
          </a:p>
        </p:txBody>
      </p:sp>
      <p:sp>
        <p:nvSpPr>
          <p:cNvPr id="616" name="Google Shape;616;p69">
            <a:hlinkClick action="ppaction://hlinksldjump" r:id="rId6"/>
          </p:cNvPr>
          <p:cNvSpPr/>
          <p:nvPr/>
        </p:nvSpPr>
        <p:spPr>
          <a:xfrm>
            <a:off x="7096114" y="1547981"/>
            <a:ext cx="2593754" cy="669118"/>
          </a:xfrm>
          <a:custGeom>
            <a:rect b="b" l="l" r="r" t="t"/>
            <a:pathLst>
              <a:path extrusionOk="0" h="120000" w="120000">
                <a:moveTo>
                  <a:pt x="0" y="0"/>
                </a:moveTo>
                <a:lnTo>
                  <a:pt x="120000" y="0"/>
                </a:lnTo>
                <a:lnTo>
                  <a:pt x="120000" y="120000"/>
                </a:lnTo>
                <a:lnTo>
                  <a:pt x="0" y="120000"/>
                </a:lnTo>
                <a:close/>
              </a:path>
            </a:pathLst>
          </a:custGeom>
          <a:solidFill>
            <a:schemeClr val="accent1"/>
          </a:solidFill>
          <a:ln cap="flat" cmpd="sng" w="25400">
            <a:solidFill>
              <a:srgbClr val="1C305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17" name="Google Shape;617;p69"/>
          <p:cNvSpPr txBox="1"/>
          <p:nvPr/>
        </p:nvSpPr>
        <p:spPr>
          <a:xfrm>
            <a:off x="7089994" y="1400729"/>
            <a:ext cx="3722534"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br>
              <a:rPr b="0" i="0" lang="en-GB" sz="1400" u="none" cap="none" strike="noStrike">
                <a:solidFill>
                  <a:srgbClr val="000000"/>
                </a:solidFill>
                <a:latin typeface="Calibri"/>
                <a:ea typeface="Calibri"/>
                <a:cs typeface="Calibri"/>
                <a:sym typeface="Calibri"/>
              </a:rPr>
            </a:br>
            <a:r>
              <a:rPr b="0" i="0" lang="en-GB" sz="1400" u="none" cap="none" strike="noStrike">
                <a:solidFill>
                  <a:srgbClr val="000000"/>
                </a:solidFill>
                <a:latin typeface="Calibri"/>
                <a:ea typeface="Calibri"/>
                <a:cs typeface="Calibri"/>
                <a:sym typeface="Calibri"/>
              </a:rPr>
              <a:t>Choice 1: </a:t>
            </a:r>
            <a:br>
              <a:rPr b="0" i="0" lang="en-GB" sz="1400" u="none" cap="none" strike="noStrike">
                <a:solidFill>
                  <a:srgbClr val="000000"/>
                </a:solidFill>
                <a:latin typeface="Arial"/>
                <a:ea typeface="Arial"/>
                <a:cs typeface="Arial"/>
                <a:sym typeface="Arial"/>
              </a:rPr>
            </a:br>
            <a:r>
              <a:rPr b="0" i="0" lang="en-GB" sz="1400" u="none" cap="none" strike="noStrike">
                <a:solidFill>
                  <a:srgbClr val="000000"/>
                </a:solidFill>
                <a:latin typeface="Arial"/>
                <a:ea typeface="Arial"/>
                <a:cs typeface="Arial"/>
                <a:sym typeface="Arial"/>
              </a:rPr>
              <a:t>Find an excuse to avoid going.</a:t>
            </a:r>
            <a:endParaRPr b="0" i="0" sz="1400" u="none" cap="none" strike="noStrike">
              <a:solidFill>
                <a:srgbClr val="000000"/>
              </a:solidFill>
              <a:latin typeface="Calibri"/>
              <a:ea typeface="Calibri"/>
              <a:cs typeface="Calibri"/>
              <a:sym typeface="Calibri"/>
            </a:endParaRPr>
          </a:p>
        </p:txBody>
      </p:sp>
      <p:sp>
        <p:nvSpPr>
          <p:cNvPr id="618" name="Google Shape;618;p69">
            <a:hlinkClick action="ppaction://hlinksldjump" r:id="rId7"/>
          </p:cNvPr>
          <p:cNvSpPr/>
          <p:nvPr/>
        </p:nvSpPr>
        <p:spPr>
          <a:xfrm>
            <a:off x="7098778" y="2901173"/>
            <a:ext cx="3546455" cy="707300"/>
          </a:xfrm>
          <a:custGeom>
            <a:rect b="b" l="l" r="r" t="t"/>
            <a:pathLst>
              <a:path extrusionOk="0" h="120000" w="120000">
                <a:moveTo>
                  <a:pt x="0" y="0"/>
                </a:moveTo>
                <a:lnTo>
                  <a:pt x="120000" y="0"/>
                </a:lnTo>
                <a:lnTo>
                  <a:pt x="120000" y="120000"/>
                </a:lnTo>
                <a:lnTo>
                  <a:pt x="0" y="120000"/>
                </a:lnTo>
                <a:close/>
              </a:path>
            </a:pathLst>
          </a:custGeom>
          <a:solidFill>
            <a:schemeClr val="accent1"/>
          </a:solidFill>
          <a:ln cap="flat" cmpd="sng" w="25400">
            <a:solidFill>
              <a:srgbClr val="1C305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19" name="Google Shape;619;p69"/>
          <p:cNvSpPr txBox="1"/>
          <p:nvPr/>
        </p:nvSpPr>
        <p:spPr>
          <a:xfrm>
            <a:off x="7156424" y="2732143"/>
            <a:ext cx="4070463"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br>
              <a:rPr b="0" i="0" lang="en-GB" sz="1400" u="none" cap="none" strike="noStrike">
                <a:solidFill>
                  <a:srgbClr val="000000"/>
                </a:solidFill>
                <a:latin typeface="Calibri"/>
                <a:ea typeface="Calibri"/>
                <a:cs typeface="Calibri"/>
                <a:sym typeface="Calibri"/>
              </a:rPr>
            </a:br>
            <a:r>
              <a:rPr b="0" i="0" lang="en-GB" sz="1400" u="none" cap="none" strike="noStrike">
                <a:solidFill>
                  <a:srgbClr val="000000"/>
                </a:solidFill>
                <a:latin typeface="Calibri"/>
                <a:ea typeface="Calibri"/>
                <a:cs typeface="Calibri"/>
                <a:sym typeface="Calibri"/>
              </a:rPr>
              <a:t>Choice 2: </a:t>
            </a:r>
            <a:r>
              <a:rPr b="0" i="0" lang="en-GB" sz="1400" u="none" cap="none" strike="noStrike">
                <a:solidFill>
                  <a:srgbClr val="000000"/>
                </a:solidFill>
                <a:latin typeface="Arial"/>
                <a:ea typeface="Arial"/>
                <a:cs typeface="Arial"/>
                <a:sym typeface="Arial"/>
              </a:rPr>
              <a:t>Go to the event but say that you became sick and leave early.</a:t>
            </a:r>
            <a:endParaRPr b="0" i="0" sz="1400" u="none" cap="none" strike="noStrike">
              <a:solidFill>
                <a:srgbClr val="000000"/>
              </a:solidFill>
              <a:latin typeface="Calibri"/>
              <a:ea typeface="Calibri"/>
              <a:cs typeface="Calibri"/>
              <a:sym typeface="Calibri"/>
            </a:endParaRPr>
          </a:p>
        </p:txBody>
      </p:sp>
      <p:sp>
        <p:nvSpPr>
          <p:cNvPr id="620" name="Google Shape;620;p69">
            <a:hlinkClick action="ppaction://hlinksldjump" r:id="rId8"/>
          </p:cNvPr>
          <p:cNvSpPr/>
          <p:nvPr/>
        </p:nvSpPr>
        <p:spPr>
          <a:xfrm>
            <a:off x="7127600" y="4693926"/>
            <a:ext cx="3488809" cy="801334"/>
          </a:xfrm>
          <a:custGeom>
            <a:rect b="b" l="l" r="r" t="t"/>
            <a:pathLst>
              <a:path extrusionOk="0" h="120000" w="120000">
                <a:moveTo>
                  <a:pt x="0" y="0"/>
                </a:moveTo>
                <a:lnTo>
                  <a:pt x="120000" y="0"/>
                </a:lnTo>
                <a:lnTo>
                  <a:pt x="120000" y="120000"/>
                </a:lnTo>
                <a:lnTo>
                  <a:pt x="0" y="120000"/>
                </a:lnTo>
                <a:close/>
              </a:path>
            </a:pathLst>
          </a:custGeom>
          <a:solidFill>
            <a:schemeClr val="accent1"/>
          </a:solidFill>
          <a:ln cap="flat" cmpd="sng" w="25400">
            <a:solidFill>
              <a:srgbClr val="1C305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21" name="Google Shape;621;p69"/>
          <p:cNvSpPr txBox="1"/>
          <p:nvPr/>
        </p:nvSpPr>
        <p:spPr>
          <a:xfrm>
            <a:off x="7156424" y="4559232"/>
            <a:ext cx="4501267" cy="73866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br>
              <a:rPr b="0" i="0" lang="en-GB" sz="1400" u="none" cap="none" strike="noStrike">
                <a:solidFill>
                  <a:srgbClr val="000000"/>
                </a:solidFill>
                <a:latin typeface="Calibri"/>
                <a:ea typeface="Calibri"/>
                <a:cs typeface="Calibri"/>
                <a:sym typeface="Calibri"/>
              </a:rPr>
            </a:br>
            <a:r>
              <a:rPr b="0" i="0" lang="en-GB" sz="1400" u="none" cap="none" strike="noStrike">
                <a:solidFill>
                  <a:srgbClr val="000000"/>
                </a:solidFill>
                <a:latin typeface="Calibri"/>
                <a:ea typeface="Calibri"/>
                <a:cs typeface="Calibri"/>
                <a:sym typeface="Calibri"/>
              </a:rPr>
              <a:t>Choice 3: </a:t>
            </a:r>
            <a:br>
              <a:rPr b="0" i="0" lang="en-GB" sz="1400" u="none" cap="none" strike="noStrike">
                <a:solidFill>
                  <a:srgbClr val="000000"/>
                </a:solidFill>
                <a:latin typeface="Calibri"/>
                <a:ea typeface="Calibri"/>
                <a:cs typeface="Calibri"/>
                <a:sym typeface="Calibri"/>
              </a:rPr>
            </a:br>
            <a:r>
              <a:rPr b="0" i="0" lang="en-GB" sz="1400" u="none" cap="none" strike="noStrike">
                <a:solidFill>
                  <a:srgbClr val="000000"/>
                </a:solidFill>
                <a:latin typeface="Arial"/>
                <a:ea typeface="Arial"/>
                <a:cs typeface="Arial"/>
                <a:sym typeface="Arial"/>
              </a:rPr>
              <a:t>Go anyway, even if you feel overwhelmed.</a:t>
            </a:r>
            <a:endParaRPr b="0" i="0" sz="1400" u="none" cap="none" strike="noStrike">
              <a:solidFill>
                <a:srgbClr val="00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1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1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1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1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1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2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2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5" name="Shape 625"/>
        <p:cNvGrpSpPr/>
        <p:nvPr/>
      </p:nvGrpSpPr>
      <p:grpSpPr>
        <a:xfrm>
          <a:off x="0" y="0"/>
          <a:ext cx="0" cy="0"/>
          <a:chOff x="0" y="0"/>
          <a:chExt cx="0" cy="0"/>
        </a:xfrm>
      </p:grpSpPr>
      <p:pic>
        <p:nvPicPr>
          <p:cNvPr descr="Text&#10;&#10;Description automatically generated with medium confidence" id="626" name="Google Shape;626;p70"/>
          <p:cNvPicPr preferRelativeResize="0"/>
          <p:nvPr/>
        </p:nvPicPr>
        <p:blipFill rotWithShape="1">
          <a:blip r:embed="rId3">
            <a:alphaModFix/>
          </a:blip>
          <a:srcRect b="0" l="0" r="0" t="0"/>
          <a:stretch/>
        </p:blipFill>
        <p:spPr>
          <a:xfrm>
            <a:off x="9692533" y="6032201"/>
            <a:ext cx="2499467" cy="524376"/>
          </a:xfrm>
          <a:prstGeom prst="rect">
            <a:avLst/>
          </a:prstGeom>
          <a:noFill/>
          <a:ln>
            <a:noFill/>
          </a:ln>
        </p:spPr>
      </p:pic>
      <p:sp>
        <p:nvSpPr>
          <p:cNvPr id="627" name="Google Shape;627;p70"/>
          <p:cNvSpPr txBox="1"/>
          <p:nvPr/>
        </p:nvSpPr>
        <p:spPr>
          <a:xfrm>
            <a:off x="3049172" y="3240817"/>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628" name="Google Shape;628;p70"/>
          <p:cNvSpPr txBox="1"/>
          <p:nvPr/>
        </p:nvSpPr>
        <p:spPr>
          <a:xfrm>
            <a:off x="3049172" y="3240817"/>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629" name="Google Shape;629;p70"/>
          <p:cNvSpPr txBox="1"/>
          <p:nvPr/>
        </p:nvSpPr>
        <p:spPr>
          <a:xfrm>
            <a:off x="3049172" y="3508769"/>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pic>
        <p:nvPicPr>
          <p:cNvPr id="630" name="Google Shape;630;p70"/>
          <p:cNvPicPr preferRelativeResize="0"/>
          <p:nvPr/>
        </p:nvPicPr>
        <p:blipFill rotWithShape="1">
          <a:blip r:embed="rId4">
            <a:alphaModFix/>
          </a:blip>
          <a:srcRect b="0" l="0" r="0" t="0"/>
          <a:stretch/>
        </p:blipFill>
        <p:spPr>
          <a:xfrm>
            <a:off x="215249" y="5419323"/>
            <a:ext cx="1438675" cy="1438675"/>
          </a:xfrm>
          <a:prstGeom prst="rect">
            <a:avLst/>
          </a:prstGeom>
          <a:noFill/>
          <a:ln>
            <a:noFill/>
          </a:ln>
        </p:spPr>
      </p:pic>
      <p:sp>
        <p:nvSpPr>
          <p:cNvPr id="631" name="Google Shape;631;p70"/>
          <p:cNvSpPr txBox="1"/>
          <p:nvPr/>
        </p:nvSpPr>
        <p:spPr>
          <a:xfrm>
            <a:off x="-2382" y="0"/>
            <a:ext cx="12192000" cy="1015622"/>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Clr>
                <a:srgbClr val="000000"/>
              </a:buClr>
              <a:buSzPts val="4000"/>
              <a:buFont typeface="Arial"/>
              <a:buNone/>
            </a:pPr>
            <a:r>
              <a:rPr b="1" i="0" lang="en-GB" sz="4000" u="none" cap="none" strike="noStrike">
                <a:solidFill>
                  <a:schemeClr val="dk1"/>
                </a:solidFill>
                <a:latin typeface="Calibri"/>
                <a:ea typeface="Calibri"/>
                <a:cs typeface="Calibri"/>
                <a:sym typeface="Calibri"/>
              </a:rPr>
              <a:t>Social Connectedness Recommendations </a:t>
            </a:r>
            <a:endParaRPr b="0" i="0" sz="1400" u="none" cap="none" strike="noStrike">
              <a:solidFill>
                <a:srgbClr val="000000"/>
              </a:solidFill>
              <a:latin typeface="Arial"/>
              <a:ea typeface="Arial"/>
              <a:cs typeface="Arial"/>
              <a:sym typeface="Arial"/>
            </a:endParaRPr>
          </a:p>
        </p:txBody>
      </p:sp>
      <p:sp>
        <p:nvSpPr>
          <p:cNvPr id="632" name="Google Shape;632;p70"/>
          <p:cNvSpPr txBox="1"/>
          <p:nvPr/>
        </p:nvSpPr>
        <p:spPr>
          <a:xfrm>
            <a:off x="1228724" y="838875"/>
            <a:ext cx="10315575"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br>
              <a:rPr b="0" i="0" lang="en-GB" sz="1400" u="none" cap="none" strike="noStrike">
                <a:solidFill>
                  <a:srgbClr val="000000"/>
                </a:solidFill>
                <a:latin typeface="Arial"/>
                <a:ea typeface="Arial"/>
                <a:cs typeface="Arial"/>
                <a:sym typeface="Arial"/>
              </a:rPr>
            </a:br>
            <a:r>
              <a:rPr b="1" i="0" lang="en-GB" sz="1800" u="none" cap="none" strike="noStrike">
                <a:solidFill>
                  <a:srgbClr val="000000"/>
                </a:solidFill>
                <a:latin typeface="Calibri"/>
                <a:ea typeface="Calibri"/>
                <a:cs typeface="Calibri"/>
                <a:sym typeface="Calibri"/>
              </a:rPr>
              <a:t>Brings only temporary relief as it avoids addressing the roots of the problem.</a:t>
            </a:r>
            <a:endParaRPr b="1" i="0" sz="1800" u="none" cap="none" strike="noStrike">
              <a:solidFill>
                <a:srgbClr val="000000"/>
              </a:solidFill>
              <a:latin typeface="Calibri"/>
              <a:ea typeface="Calibri"/>
              <a:cs typeface="Calibri"/>
              <a:sym typeface="Calibri"/>
            </a:endParaRPr>
          </a:p>
        </p:txBody>
      </p:sp>
      <p:sp>
        <p:nvSpPr>
          <p:cNvPr id="633" name="Google Shape;633;p70"/>
          <p:cNvSpPr txBox="1"/>
          <p:nvPr/>
        </p:nvSpPr>
        <p:spPr>
          <a:xfrm>
            <a:off x="1957927" y="1614995"/>
            <a:ext cx="3793332"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br>
              <a:rPr b="0" i="0" lang="en-GB" sz="1600" u="none" cap="none" strike="noStrike">
                <a:solidFill>
                  <a:srgbClr val="000000"/>
                </a:solidFill>
                <a:latin typeface="Arial"/>
                <a:ea typeface="Arial"/>
                <a:cs typeface="Arial"/>
                <a:sym typeface="Arial"/>
              </a:rPr>
            </a:br>
            <a:r>
              <a:rPr b="1" i="0" lang="en-GB" sz="1600" u="none" cap="none" strike="noStrike">
                <a:solidFill>
                  <a:srgbClr val="000000"/>
                </a:solidFill>
                <a:latin typeface="Calibri"/>
                <a:ea typeface="Calibri"/>
                <a:cs typeface="Calibri"/>
                <a:sym typeface="Calibri"/>
              </a:rPr>
              <a:t>Choice 1: Politely decline but show interest in joining next time.</a:t>
            </a:r>
            <a:endParaRPr b="1" i="0" sz="1600" u="none" cap="none" strike="noStrike">
              <a:solidFill>
                <a:srgbClr val="000000"/>
              </a:solidFill>
              <a:latin typeface="Calibri"/>
              <a:ea typeface="Calibri"/>
              <a:cs typeface="Calibri"/>
              <a:sym typeface="Calibri"/>
            </a:endParaRPr>
          </a:p>
        </p:txBody>
      </p:sp>
      <p:sp>
        <p:nvSpPr>
          <p:cNvPr id="634" name="Google Shape;634;p70"/>
          <p:cNvSpPr txBox="1"/>
          <p:nvPr/>
        </p:nvSpPr>
        <p:spPr>
          <a:xfrm>
            <a:off x="6915147" y="1603115"/>
            <a:ext cx="4417218" cy="153888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br>
              <a:rPr b="0" i="0" lang="en-GB" sz="1800" u="none" cap="none" strike="noStrike">
                <a:solidFill>
                  <a:srgbClr val="000000"/>
                </a:solidFill>
                <a:latin typeface="Calibri"/>
                <a:ea typeface="Calibri"/>
                <a:cs typeface="Calibri"/>
                <a:sym typeface="Calibri"/>
              </a:rPr>
            </a:br>
            <a:r>
              <a:rPr b="1" i="0" lang="en-GB" sz="1600" u="none" cap="none" strike="noStrike">
                <a:solidFill>
                  <a:srgbClr val="000000"/>
                </a:solidFill>
                <a:latin typeface="Calibri"/>
                <a:ea typeface="Calibri"/>
                <a:cs typeface="Calibri"/>
                <a:sym typeface="Calibri"/>
              </a:rPr>
              <a:t>Choice 2: Apply compensation for the next time - Join no matter how you feel.</a:t>
            </a:r>
            <a:endParaRPr/>
          </a:p>
          <a:p>
            <a:pPr indent="0" lvl="0" marL="0" marR="0" rtl="0" algn="l">
              <a:lnSpc>
                <a:spcPct val="100000"/>
              </a:lnSpc>
              <a:spcBef>
                <a:spcPts val="0"/>
              </a:spcBef>
              <a:spcAft>
                <a:spcPts val="0"/>
              </a:spcAft>
              <a:buNone/>
            </a:pPr>
            <a:br>
              <a:rPr b="0" i="0" lang="en-GB"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b="1" i="0" sz="1600" u="none" cap="none" strike="noStrike">
              <a:solidFill>
                <a:srgbClr val="000000"/>
              </a:solidFill>
              <a:latin typeface="Calibri"/>
              <a:ea typeface="Calibri"/>
              <a:cs typeface="Calibri"/>
              <a:sym typeface="Calibri"/>
            </a:endParaRPr>
          </a:p>
        </p:txBody>
      </p:sp>
      <p:cxnSp>
        <p:nvCxnSpPr>
          <p:cNvPr id="635" name="Google Shape;635;p70"/>
          <p:cNvCxnSpPr/>
          <p:nvPr/>
        </p:nvCxnSpPr>
        <p:spPr>
          <a:xfrm flipH="1">
            <a:off x="4826833" y="1459777"/>
            <a:ext cx="357150" cy="428777"/>
          </a:xfrm>
          <a:prstGeom prst="straightConnector1">
            <a:avLst/>
          </a:prstGeom>
          <a:noFill/>
          <a:ln cap="flat" cmpd="sng" w="34925">
            <a:solidFill>
              <a:schemeClr val="dk1"/>
            </a:solidFill>
            <a:prstDash val="solid"/>
            <a:round/>
            <a:headEnd len="sm" w="sm" type="none"/>
            <a:tailEnd len="med" w="med" type="triangle"/>
          </a:ln>
        </p:spPr>
      </p:cxnSp>
      <p:cxnSp>
        <p:nvCxnSpPr>
          <p:cNvPr id="636" name="Google Shape;636;p70"/>
          <p:cNvCxnSpPr/>
          <p:nvPr/>
        </p:nvCxnSpPr>
        <p:spPr>
          <a:xfrm>
            <a:off x="7559279" y="1445104"/>
            <a:ext cx="280577" cy="376793"/>
          </a:xfrm>
          <a:prstGeom prst="straightConnector1">
            <a:avLst/>
          </a:prstGeom>
          <a:noFill/>
          <a:ln cap="flat" cmpd="sng" w="34925">
            <a:solidFill>
              <a:schemeClr val="dk1"/>
            </a:solidFill>
            <a:prstDash val="solid"/>
            <a:round/>
            <a:headEnd len="sm" w="sm" type="none"/>
            <a:tailEnd len="med" w="med" type="triangle"/>
          </a:ln>
        </p:spPr>
      </p:cxnSp>
      <p:sp>
        <p:nvSpPr>
          <p:cNvPr id="637" name="Google Shape;637;p70"/>
          <p:cNvSpPr txBox="1"/>
          <p:nvPr/>
        </p:nvSpPr>
        <p:spPr>
          <a:xfrm>
            <a:off x="323733" y="2920284"/>
            <a:ext cx="5060154"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600" u="none" cap="none" strike="noStrike">
                <a:solidFill>
                  <a:srgbClr val="000000"/>
                </a:solidFill>
                <a:latin typeface="Calibri"/>
                <a:ea typeface="Calibri"/>
                <a:cs typeface="Calibri"/>
                <a:sym typeface="Calibri"/>
              </a:rPr>
              <a:t>Respects your boundaries and keeps future interactions open.</a:t>
            </a:r>
            <a:endParaRPr b="1" i="0" sz="1600" u="none" cap="none" strike="noStrike">
              <a:solidFill>
                <a:srgbClr val="000000"/>
              </a:solidFill>
              <a:latin typeface="Calibri"/>
              <a:ea typeface="Calibri"/>
              <a:cs typeface="Calibri"/>
              <a:sym typeface="Calibri"/>
            </a:endParaRPr>
          </a:p>
        </p:txBody>
      </p:sp>
      <p:cxnSp>
        <p:nvCxnSpPr>
          <p:cNvPr id="638" name="Google Shape;638;p70"/>
          <p:cNvCxnSpPr/>
          <p:nvPr/>
        </p:nvCxnSpPr>
        <p:spPr>
          <a:xfrm>
            <a:off x="3694998" y="2526907"/>
            <a:ext cx="0" cy="478615"/>
          </a:xfrm>
          <a:prstGeom prst="straightConnector1">
            <a:avLst/>
          </a:prstGeom>
          <a:noFill/>
          <a:ln cap="flat" cmpd="sng" w="34925">
            <a:solidFill>
              <a:schemeClr val="dk1"/>
            </a:solidFill>
            <a:prstDash val="solid"/>
            <a:round/>
            <a:headEnd len="sm" w="sm" type="none"/>
            <a:tailEnd len="med" w="med" type="triangle"/>
          </a:ln>
        </p:spPr>
      </p:cxnSp>
      <p:sp>
        <p:nvSpPr>
          <p:cNvPr id="639" name="Google Shape;639;p70"/>
          <p:cNvSpPr txBox="1"/>
          <p:nvPr/>
        </p:nvSpPr>
        <p:spPr>
          <a:xfrm>
            <a:off x="5425530" y="5800106"/>
            <a:ext cx="5361386"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GB" sz="1600" u="none" cap="none" strike="noStrike">
                <a:solidFill>
                  <a:srgbClr val="000000"/>
                </a:solidFill>
                <a:latin typeface="Calibri"/>
                <a:ea typeface="Calibri"/>
                <a:cs typeface="Calibri"/>
                <a:sym typeface="Calibri"/>
              </a:rPr>
              <a:t>Social isolation is reinforced.</a:t>
            </a:r>
            <a:endParaRPr b="1" i="0" sz="1600" u="none" cap="none" strike="noStrike">
              <a:solidFill>
                <a:srgbClr val="000000"/>
              </a:solidFill>
              <a:latin typeface="Calibri"/>
              <a:ea typeface="Calibri"/>
              <a:cs typeface="Calibri"/>
              <a:sym typeface="Calibri"/>
            </a:endParaRPr>
          </a:p>
        </p:txBody>
      </p:sp>
      <p:sp>
        <p:nvSpPr>
          <p:cNvPr id="640" name="Google Shape;640;p70"/>
          <p:cNvSpPr txBox="1"/>
          <p:nvPr/>
        </p:nvSpPr>
        <p:spPr>
          <a:xfrm>
            <a:off x="-2382" y="3951676"/>
            <a:ext cx="3507531"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br>
              <a:rPr b="1" i="0" lang="en-GB" sz="1600" u="none" cap="none" strike="noStrike">
                <a:solidFill>
                  <a:srgbClr val="000000"/>
                </a:solidFill>
                <a:latin typeface="Calibri"/>
                <a:ea typeface="Calibri"/>
                <a:cs typeface="Calibri"/>
                <a:sym typeface="Calibri"/>
              </a:rPr>
            </a:br>
            <a:r>
              <a:rPr b="1" i="0" lang="en-GB" sz="1600" u="none" cap="none" strike="noStrike">
                <a:solidFill>
                  <a:srgbClr val="000000"/>
                </a:solidFill>
                <a:latin typeface="Calibri"/>
                <a:ea typeface="Calibri"/>
                <a:cs typeface="Calibri"/>
                <a:sym typeface="Calibri"/>
              </a:rPr>
              <a:t>Choice 1: </a:t>
            </a:r>
            <a:br>
              <a:rPr b="0" i="0" lang="en-GB" sz="1600" u="none" cap="none" strike="noStrike">
                <a:solidFill>
                  <a:srgbClr val="000000"/>
                </a:solidFill>
                <a:latin typeface="Arial"/>
                <a:ea typeface="Arial"/>
                <a:cs typeface="Arial"/>
                <a:sym typeface="Arial"/>
              </a:rPr>
            </a:br>
            <a:r>
              <a:rPr b="1" i="0" lang="en-GB" sz="1600" u="none" cap="none" strike="noStrike">
                <a:solidFill>
                  <a:srgbClr val="000000"/>
                </a:solidFill>
                <a:latin typeface="Calibri"/>
                <a:ea typeface="Calibri"/>
                <a:cs typeface="Calibri"/>
                <a:sym typeface="Calibri"/>
              </a:rPr>
              <a:t>Talk privately with a trusted colleague or supervisor about your feelings.</a:t>
            </a:r>
            <a:endParaRPr b="1" i="0" sz="1600" u="none" cap="none" strike="noStrike">
              <a:solidFill>
                <a:srgbClr val="000000"/>
              </a:solidFill>
              <a:latin typeface="Calibri"/>
              <a:ea typeface="Calibri"/>
              <a:cs typeface="Calibri"/>
              <a:sym typeface="Calibri"/>
            </a:endParaRPr>
          </a:p>
        </p:txBody>
      </p:sp>
      <p:cxnSp>
        <p:nvCxnSpPr>
          <p:cNvPr id="641" name="Google Shape;641;p70"/>
          <p:cNvCxnSpPr/>
          <p:nvPr/>
        </p:nvCxnSpPr>
        <p:spPr>
          <a:xfrm flipH="1">
            <a:off x="1669319" y="3579124"/>
            <a:ext cx="453914" cy="546704"/>
          </a:xfrm>
          <a:prstGeom prst="straightConnector1">
            <a:avLst/>
          </a:prstGeom>
          <a:noFill/>
          <a:ln cap="flat" cmpd="sng" w="34925">
            <a:solidFill>
              <a:schemeClr val="dk1"/>
            </a:solidFill>
            <a:prstDash val="solid"/>
            <a:round/>
            <a:headEnd len="sm" w="sm" type="none"/>
            <a:tailEnd len="med" w="med" type="triangle"/>
          </a:ln>
        </p:spPr>
      </p:cxnSp>
      <p:sp>
        <p:nvSpPr>
          <p:cNvPr id="642" name="Google Shape;642;p70"/>
          <p:cNvSpPr txBox="1"/>
          <p:nvPr/>
        </p:nvSpPr>
        <p:spPr>
          <a:xfrm>
            <a:off x="3505149" y="3693435"/>
            <a:ext cx="3117652" cy="135421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br>
              <a:rPr b="1" i="0" lang="en-GB" sz="1400" u="none" cap="none" strike="noStrike">
                <a:solidFill>
                  <a:srgbClr val="000000"/>
                </a:solidFill>
                <a:latin typeface="Calibri"/>
                <a:ea typeface="Calibri"/>
                <a:cs typeface="Calibri"/>
                <a:sym typeface="Calibri"/>
              </a:rPr>
            </a:br>
            <a:br>
              <a:rPr b="0" i="0" lang="en-GB" sz="2000" u="none" cap="none" strike="noStrike">
                <a:solidFill>
                  <a:srgbClr val="000000"/>
                </a:solidFill>
                <a:latin typeface="Arial"/>
                <a:ea typeface="Arial"/>
                <a:cs typeface="Arial"/>
                <a:sym typeface="Arial"/>
              </a:rPr>
            </a:br>
            <a:r>
              <a:rPr b="1" i="0" lang="en-GB" sz="1600" u="none" cap="none" strike="noStrike">
                <a:solidFill>
                  <a:srgbClr val="000000"/>
                </a:solidFill>
                <a:latin typeface="Calibri"/>
                <a:ea typeface="Calibri"/>
                <a:cs typeface="Calibri"/>
                <a:sym typeface="Calibri"/>
              </a:rPr>
              <a:t>Choice 2:</a:t>
            </a:r>
            <a:br>
              <a:rPr b="0" i="0" lang="en-GB" sz="1600" u="none" cap="none" strike="noStrike">
                <a:solidFill>
                  <a:srgbClr val="000000"/>
                </a:solidFill>
                <a:latin typeface="Arial"/>
                <a:ea typeface="Arial"/>
                <a:cs typeface="Arial"/>
                <a:sym typeface="Arial"/>
              </a:rPr>
            </a:br>
            <a:r>
              <a:rPr b="1" i="0" lang="en-GB" sz="1600" u="none" cap="none" strike="noStrike">
                <a:solidFill>
                  <a:srgbClr val="000000"/>
                </a:solidFill>
                <a:latin typeface="Calibri"/>
                <a:ea typeface="Calibri"/>
                <a:cs typeface="Calibri"/>
                <a:sym typeface="Calibri"/>
              </a:rPr>
              <a:t>Wait for the situation to improve naturally.</a:t>
            </a:r>
            <a:endParaRPr b="1" i="0" sz="1600" u="none" cap="none" strike="noStrike">
              <a:solidFill>
                <a:srgbClr val="000000"/>
              </a:solidFill>
              <a:latin typeface="Calibri"/>
              <a:ea typeface="Calibri"/>
              <a:cs typeface="Calibri"/>
              <a:sym typeface="Calibri"/>
            </a:endParaRPr>
          </a:p>
        </p:txBody>
      </p:sp>
      <p:cxnSp>
        <p:nvCxnSpPr>
          <p:cNvPr id="643" name="Google Shape;643;p70"/>
          <p:cNvCxnSpPr/>
          <p:nvPr/>
        </p:nvCxnSpPr>
        <p:spPr>
          <a:xfrm>
            <a:off x="4077352" y="3496930"/>
            <a:ext cx="447136" cy="508702"/>
          </a:xfrm>
          <a:prstGeom prst="straightConnector1">
            <a:avLst/>
          </a:prstGeom>
          <a:noFill/>
          <a:ln cap="flat" cmpd="sng" w="34925">
            <a:solidFill>
              <a:schemeClr val="dk1"/>
            </a:solidFill>
            <a:prstDash val="solid"/>
            <a:round/>
            <a:headEnd len="sm" w="sm" type="none"/>
            <a:tailEnd len="med" w="med" type="triangle"/>
          </a:ln>
        </p:spPr>
      </p:cxnSp>
      <p:sp>
        <p:nvSpPr>
          <p:cNvPr id="644" name="Google Shape;644;p70"/>
          <p:cNvSpPr txBox="1"/>
          <p:nvPr/>
        </p:nvSpPr>
        <p:spPr>
          <a:xfrm>
            <a:off x="4088852" y="5737277"/>
            <a:ext cx="2673356" cy="104644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br>
              <a:rPr b="0" i="0" lang="en-GB" sz="1400" u="none" cap="none" strike="noStrike">
                <a:solidFill>
                  <a:srgbClr val="000000"/>
                </a:solidFill>
                <a:latin typeface="Arial"/>
                <a:ea typeface="Arial"/>
                <a:cs typeface="Arial"/>
                <a:sym typeface="Arial"/>
              </a:rPr>
            </a:br>
            <a:endParaRPr b="1" i="0" sz="16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None/>
            </a:pPr>
            <a:r>
              <a:rPr b="1" i="0" lang="en-GB" sz="1600" u="none" cap="none" strike="noStrike">
                <a:solidFill>
                  <a:srgbClr val="000000"/>
                </a:solidFill>
                <a:latin typeface="Calibri"/>
                <a:ea typeface="Calibri"/>
                <a:cs typeface="Calibri"/>
                <a:sym typeface="Calibri"/>
              </a:rPr>
              <a:t>Delays progress and avoids taking action.</a:t>
            </a:r>
            <a:endParaRPr/>
          </a:p>
        </p:txBody>
      </p:sp>
      <p:sp>
        <p:nvSpPr>
          <p:cNvPr id="645" name="Google Shape;645;p70"/>
          <p:cNvSpPr txBox="1"/>
          <p:nvPr/>
        </p:nvSpPr>
        <p:spPr>
          <a:xfrm>
            <a:off x="1559219" y="5952720"/>
            <a:ext cx="2461227"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600" u="none" cap="none" strike="noStrike">
                <a:solidFill>
                  <a:srgbClr val="000000"/>
                </a:solidFill>
                <a:latin typeface="Calibri"/>
                <a:ea typeface="Calibri"/>
                <a:cs typeface="Calibri"/>
                <a:sym typeface="Calibri"/>
              </a:rPr>
              <a:t>You feel supported, understood and more comfortable.</a:t>
            </a:r>
            <a:endParaRPr b="1" i="0" sz="1600" u="none" cap="none" strike="noStrike">
              <a:solidFill>
                <a:srgbClr val="000000"/>
              </a:solidFill>
              <a:latin typeface="Calibri"/>
              <a:ea typeface="Calibri"/>
              <a:cs typeface="Calibri"/>
              <a:sym typeface="Calibri"/>
            </a:endParaRPr>
          </a:p>
        </p:txBody>
      </p:sp>
      <p:cxnSp>
        <p:nvCxnSpPr>
          <p:cNvPr id="646" name="Google Shape;646;p70"/>
          <p:cNvCxnSpPr/>
          <p:nvPr/>
        </p:nvCxnSpPr>
        <p:spPr>
          <a:xfrm rot="-5400000">
            <a:off x="7075016" y="3787242"/>
            <a:ext cx="3252600" cy="732000"/>
          </a:xfrm>
          <a:prstGeom prst="curvedConnector3">
            <a:avLst>
              <a:gd fmla="val 50000" name="adj1"/>
            </a:avLst>
          </a:prstGeom>
          <a:noFill/>
          <a:ln cap="flat" cmpd="sng" w="28575">
            <a:solidFill>
              <a:schemeClr val="dk1"/>
            </a:solidFill>
            <a:prstDash val="solid"/>
            <a:round/>
            <a:headEnd len="med" w="med" type="triangle"/>
            <a:tailEnd len="med" w="med" type="triangle"/>
          </a:ln>
        </p:spPr>
      </p:cxnSp>
      <p:cxnSp>
        <p:nvCxnSpPr>
          <p:cNvPr id="647" name="Google Shape;647;p70"/>
          <p:cNvCxnSpPr/>
          <p:nvPr/>
        </p:nvCxnSpPr>
        <p:spPr>
          <a:xfrm rot="5400000">
            <a:off x="4853102" y="5338710"/>
            <a:ext cx="1123800" cy="263100"/>
          </a:xfrm>
          <a:prstGeom prst="curvedConnector3">
            <a:avLst>
              <a:gd fmla="val 50000" name="adj1"/>
            </a:avLst>
          </a:prstGeom>
          <a:noFill/>
          <a:ln cap="flat" cmpd="sng" w="28575">
            <a:solidFill>
              <a:schemeClr val="dk1"/>
            </a:solidFill>
            <a:prstDash val="solid"/>
            <a:round/>
            <a:headEnd len="med" w="med" type="triangle"/>
            <a:tailEnd len="med" w="med" type="triangle"/>
          </a:ln>
        </p:spPr>
      </p:cxnSp>
      <p:cxnSp>
        <p:nvCxnSpPr>
          <p:cNvPr id="648" name="Google Shape;648;p70"/>
          <p:cNvCxnSpPr/>
          <p:nvPr/>
        </p:nvCxnSpPr>
        <p:spPr>
          <a:xfrm flipH="1" rot="-5400000">
            <a:off x="2347830" y="5444903"/>
            <a:ext cx="899100" cy="249600"/>
          </a:xfrm>
          <a:prstGeom prst="curvedConnector3">
            <a:avLst>
              <a:gd fmla="val 50000" name="adj1"/>
            </a:avLst>
          </a:prstGeom>
          <a:noFill/>
          <a:ln cap="flat" cmpd="sng" w="28575">
            <a:solidFill>
              <a:schemeClr val="dk1"/>
            </a:solidFill>
            <a:prstDash val="solid"/>
            <a:round/>
            <a:headEnd len="med" w="med" type="triangle"/>
            <a:tailEnd len="med" w="med" type="triangle"/>
          </a:ln>
        </p:spPr>
      </p:cxnSp>
      <p:sp>
        <p:nvSpPr>
          <p:cNvPr id="649" name="Google Shape;649;p70">
            <a:hlinkClick action="ppaction://hlinksldjump" r:id="rId5"/>
          </p:cNvPr>
          <p:cNvSpPr/>
          <p:nvPr/>
        </p:nvSpPr>
        <p:spPr>
          <a:xfrm>
            <a:off x="10533975" y="696417"/>
            <a:ext cx="1415218" cy="906698"/>
          </a:xfrm>
          <a:custGeom>
            <a:rect b="b" l="l" r="r" t="t"/>
            <a:pathLst>
              <a:path extrusionOk="0" h="120000" w="120000">
                <a:moveTo>
                  <a:pt x="0" y="0"/>
                </a:moveTo>
                <a:lnTo>
                  <a:pt x="120000" y="0"/>
                </a:lnTo>
                <a:lnTo>
                  <a:pt x="120000" y="120000"/>
                </a:lnTo>
                <a:lnTo>
                  <a:pt x="0" y="120000"/>
                </a:lnTo>
                <a:close/>
              </a:path>
            </a:pathLst>
          </a:custGeom>
          <a:solidFill>
            <a:schemeClr val="accent1"/>
          </a:solidFill>
          <a:ln cap="flat" cmpd="sng" w="25400">
            <a:solidFill>
              <a:srgbClr val="1C305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50" name="Google Shape;650;p70"/>
          <p:cNvSpPr txBox="1"/>
          <p:nvPr/>
        </p:nvSpPr>
        <p:spPr>
          <a:xfrm>
            <a:off x="10589036" y="826891"/>
            <a:ext cx="1360157"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GB" sz="1400" u="none" cap="none" strike="noStrike">
                <a:solidFill>
                  <a:schemeClr val="lt1"/>
                </a:solidFill>
                <a:latin typeface="Arial"/>
                <a:ea typeface="Arial"/>
                <a:cs typeface="Arial"/>
                <a:sym typeface="Arial"/>
              </a:rPr>
              <a:t>Key Learning Points</a:t>
            </a:r>
            <a:endParaRPr/>
          </a:p>
        </p:txBody>
      </p:sp>
      <p:sp>
        <p:nvSpPr>
          <p:cNvPr id="651" name="Google Shape;651;p70">
            <a:hlinkClick action="ppaction://hlinksldjump" r:id="rId6"/>
          </p:cNvPr>
          <p:cNvSpPr/>
          <p:nvPr/>
        </p:nvSpPr>
        <p:spPr>
          <a:xfrm>
            <a:off x="117489" y="597161"/>
            <a:ext cx="1634194" cy="777852"/>
          </a:xfrm>
          <a:custGeom>
            <a:rect b="b" l="l" r="r" t="t"/>
            <a:pathLst>
              <a:path extrusionOk="0" h="120000" w="120000">
                <a:moveTo>
                  <a:pt x="0" y="0"/>
                </a:moveTo>
                <a:lnTo>
                  <a:pt x="120000" y="0"/>
                </a:lnTo>
                <a:lnTo>
                  <a:pt x="120000" y="120000"/>
                </a:lnTo>
                <a:lnTo>
                  <a:pt x="0" y="120000"/>
                </a:lnTo>
                <a:close/>
              </a:path>
            </a:pathLst>
          </a:custGeom>
          <a:solidFill>
            <a:schemeClr val="accent1"/>
          </a:solidFill>
          <a:ln cap="flat" cmpd="sng" w="25400">
            <a:solidFill>
              <a:srgbClr val="1C305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52" name="Google Shape;652;p70"/>
          <p:cNvSpPr txBox="1"/>
          <p:nvPr/>
        </p:nvSpPr>
        <p:spPr>
          <a:xfrm>
            <a:off x="480447" y="696416"/>
            <a:ext cx="1188872"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1400" u="none" cap="none" strike="noStrike">
                <a:solidFill>
                  <a:schemeClr val="lt1"/>
                </a:solidFill>
                <a:latin typeface="Arial"/>
                <a:ea typeface="Arial"/>
                <a:cs typeface="Arial"/>
                <a:sym typeface="Arial"/>
              </a:rPr>
              <a:t>Go back to choices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3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3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3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3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4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4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4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3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4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5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5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5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6" name="Shape 656"/>
        <p:cNvGrpSpPr/>
        <p:nvPr/>
      </p:nvGrpSpPr>
      <p:grpSpPr>
        <a:xfrm>
          <a:off x="0" y="0"/>
          <a:ext cx="0" cy="0"/>
          <a:chOff x="0" y="0"/>
          <a:chExt cx="0" cy="0"/>
        </a:xfrm>
      </p:grpSpPr>
      <p:pic>
        <p:nvPicPr>
          <p:cNvPr descr="Text&#10;&#10;Description automatically generated with medium confidence" id="657" name="Google Shape;657;p71"/>
          <p:cNvPicPr preferRelativeResize="0"/>
          <p:nvPr/>
        </p:nvPicPr>
        <p:blipFill rotWithShape="1">
          <a:blip r:embed="rId3">
            <a:alphaModFix/>
          </a:blip>
          <a:srcRect b="0" l="0" r="0" t="0"/>
          <a:stretch/>
        </p:blipFill>
        <p:spPr>
          <a:xfrm>
            <a:off x="9692533" y="6032201"/>
            <a:ext cx="2499467" cy="524376"/>
          </a:xfrm>
          <a:prstGeom prst="rect">
            <a:avLst/>
          </a:prstGeom>
          <a:noFill/>
          <a:ln>
            <a:noFill/>
          </a:ln>
        </p:spPr>
      </p:pic>
      <p:sp>
        <p:nvSpPr>
          <p:cNvPr id="658" name="Google Shape;658;p71"/>
          <p:cNvSpPr txBox="1"/>
          <p:nvPr/>
        </p:nvSpPr>
        <p:spPr>
          <a:xfrm>
            <a:off x="3049172" y="3240817"/>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659" name="Google Shape;659;p71"/>
          <p:cNvSpPr txBox="1"/>
          <p:nvPr/>
        </p:nvSpPr>
        <p:spPr>
          <a:xfrm>
            <a:off x="3049172" y="3240817"/>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660" name="Google Shape;660;p71"/>
          <p:cNvSpPr txBox="1"/>
          <p:nvPr/>
        </p:nvSpPr>
        <p:spPr>
          <a:xfrm>
            <a:off x="3049172" y="3508769"/>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pic>
        <p:nvPicPr>
          <p:cNvPr id="661" name="Google Shape;661;p71"/>
          <p:cNvPicPr preferRelativeResize="0"/>
          <p:nvPr/>
        </p:nvPicPr>
        <p:blipFill rotWithShape="1">
          <a:blip r:embed="rId4">
            <a:alphaModFix/>
          </a:blip>
          <a:srcRect b="0" l="0" r="0" t="0"/>
          <a:stretch/>
        </p:blipFill>
        <p:spPr>
          <a:xfrm>
            <a:off x="215249" y="5419323"/>
            <a:ext cx="1438675" cy="1438675"/>
          </a:xfrm>
          <a:prstGeom prst="rect">
            <a:avLst/>
          </a:prstGeom>
          <a:noFill/>
          <a:ln>
            <a:noFill/>
          </a:ln>
        </p:spPr>
      </p:pic>
      <p:sp>
        <p:nvSpPr>
          <p:cNvPr id="662" name="Google Shape;662;p71"/>
          <p:cNvSpPr txBox="1"/>
          <p:nvPr/>
        </p:nvSpPr>
        <p:spPr>
          <a:xfrm>
            <a:off x="-2382" y="0"/>
            <a:ext cx="12192000" cy="1015622"/>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Clr>
                <a:srgbClr val="000000"/>
              </a:buClr>
              <a:buSzPts val="4000"/>
              <a:buFont typeface="Arial"/>
              <a:buNone/>
            </a:pPr>
            <a:r>
              <a:rPr b="1" i="0" lang="en-GB" sz="4000" u="none" cap="none" strike="noStrike">
                <a:solidFill>
                  <a:schemeClr val="dk1"/>
                </a:solidFill>
                <a:latin typeface="Calibri"/>
                <a:ea typeface="Calibri"/>
                <a:cs typeface="Calibri"/>
                <a:sym typeface="Calibri"/>
              </a:rPr>
              <a:t>Social Connectedness Recommendations </a:t>
            </a:r>
            <a:endParaRPr b="0" i="0" sz="1400" u="none" cap="none" strike="noStrike">
              <a:solidFill>
                <a:srgbClr val="000000"/>
              </a:solidFill>
              <a:latin typeface="Arial"/>
              <a:ea typeface="Arial"/>
              <a:cs typeface="Arial"/>
              <a:sym typeface="Arial"/>
            </a:endParaRPr>
          </a:p>
        </p:txBody>
      </p:sp>
      <p:sp>
        <p:nvSpPr>
          <p:cNvPr id="663" name="Google Shape;663;p71"/>
          <p:cNvSpPr txBox="1"/>
          <p:nvPr/>
        </p:nvSpPr>
        <p:spPr>
          <a:xfrm>
            <a:off x="1239051" y="730794"/>
            <a:ext cx="10315575"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br>
              <a:rPr b="0" i="0" lang="en-GB" sz="1400" u="none" cap="none" strike="noStrike">
                <a:solidFill>
                  <a:srgbClr val="000000"/>
                </a:solidFill>
                <a:latin typeface="Arial"/>
                <a:ea typeface="Arial"/>
                <a:cs typeface="Arial"/>
                <a:sym typeface="Arial"/>
              </a:rPr>
            </a:br>
            <a:r>
              <a:rPr b="1" i="0" lang="en-GB" sz="1800" u="none" cap="none" strike="noStrike">
                <a:solidFill>
                  <a:srgbClr val="000000"/>
                </a:solidFill>
                <a:latin typeface="Calibri"/>
                <a:ea typeface="Calibri"/>
                <a:cs typeface="Calibri"/>
                <a:sym typeface="Calibri"/>
              </a:rPr>
              <a:t>Allows you to avoid full participation but still delays addressing the issue.</a:t>
            </a:r>
            <a:endParaRPr b="1" i="0" sz="1800" u="none" cap="none" strike="noStrike">
              <a:solidFill>
                <a:srgbClr val="000000"/>
              </a:solidFill>
              <a:latin typeface="Calibri"/>
              <a:ea typeface="Calibri"/>
              <a:cs typeface="Calibri"/>
              <a:sym typeface="Calibri"/>
            </a:endParaRPr>
          </a:p>
        </p:txBody>
      </p:sp>
      <p:sp>
        <p:nvSpPr>
          <p:cNvPr id="664" name="Google Shape;664;p71"/>
          <p:cNvSpPr txBox="1"/>
          <p:nvPr/>
        </p:nvSpPr>
        <p:spPr>
          <a:xfrm>
            <a:off x="1957927" y="1614995"/>
            <a:ext cx="3793332"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br>
              <a:rPr b="0" i="0" lang="en-GB" sz="1600" u="none" cap="none" strike="noStrike">
                <a:solidFill>
                  <a:srgbClr val="000000"/>
                </a:solidFill>
                <a:latin typeface="Arial"/>
                <a:ea typeface="Arial"/>
                <a:cs typeface="Arial"/>
                <a:sym typeface="Arial"/>
              </a:rPr>
            </a:br>
            <a:r>
              <a:rPr b="1" i="0" lang="en-GB" sz="1600" u="none" cap="none" strike="noStrike">
                <a:solidFill>
                  <a:srgbClr val="000000"/>
                </a:solidFill>
                <a:latin typeface="Calibri"/>
                <a:ea typeface="Calibri"/>
                <a:cs typeface="Calibri"/>
                <a:sym typeface="Calibri"/>
              </a:rPr>
              <a:t>Choice 1: Try to set your boundaries and say no next time.</a:t>
            </a:r>
            <a:endParaRPr b="1" i="0" sz="1600" u="none" cap="none" strike="noStrike">
              <a:solidFill>
                <a:srgbClr val="000000"/>
              </a:solidFill>
              <a:latin typeface="Calibri"/>
              <a:ea typeface="Calibri"/>
              <a:cs typeface="Calibri"/>
              <a:sym typeface="Calibri"/>
            </a:endParaRPr>
          </a:p>
        </p:txBody>
      </p:sp>
      <p:sp>
        <p:nvSpPr>
          <p:cNvPr id="665" name="Google Shape;665;p71"/>
          <p:cNvSpPr txBox="1"/>
          <p:nvPr/>
        </p:nvSpPr>
        <p:spPr>
          <a:xfrm>
            <a:off x="6915147" y="1603115"/>
            <a:ext cx="4417218" cy="86177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br>
              <a:rPr b="0" i="0" lang="en-GB" sz="1800" u="none" cap="none" strike="noStrike">
                <a:solidFill>
                  <a:srgbClr val="000000"/>
                </a:solidFill>
                <a:latin typeface="Calibri"/>
                <a:ea typeface="Calibri"/>
                <a:cs typeface="Calibri"/>
                <a:sym typeface="Calibri"/>
              </a:rPr>
            </a:br>
            <a:r>
              <a:rPr b="1" i="0" lang="en-GB" sz="1600" u="none" cap="none" strike="noStrike">
                <a:solidFill>
                  <a:srgbClr val="000000"/>
                </a:solidFill>
                <a:latin typeface="Calibri"/>
                <a:ea typeface="Calibri"/>
                <a:cs typeface="Calibri"/>
                <a:sym typeface="Calibri"/>
              </a:rPr>
              <a:t>Choice 2: Come up with a better excuse next time to avoid similar situations.</a:t>
            </a:r>
            <a:endParaRPr b="1" i="0" sz="1600" u="none" cap="none" strike="noStrike">
              <a:solidFill>
                <a:srgbClr val="000000"/>
              </a:solidFill>
              <a:latin typeface="Calibri"/>
              <a:ea typeface="Calibri"/>
              <a:cs typeface="Calibri"/>
              <a:sym typeface="Calibri"/>
            </a:endParaRPr>
          </a:p>
        </p:txBody>
      </p:sp>
      <p:cxnSp>
        <p:nvCxnSpPr>
          <p:cNvPr id="666" name="Google Shape;666;p71"/>
          <p:cNvCxnSpPr/>
          <p:nvPr/>
        </p:nvCxnSpPr>
        <p:spPr>
          <a:xfrm flipH="1">
            <a:off x="4826833" y="1459777"/>
            <a:ext cx="357150" cy="428777"/>
          </a:xfrm>
          <a:prstGeom prst="straightConnector1">
            <a:avLst/>
          </a:prstGeom>
          <a:noFill/>
          <a:ln cap="flat" cmpd="sng" w="34925">
            <a:solidFill>
              <a:schemeClr val="dk1"/>
            </a:solidFill>
            <a:prstDash val="solid"/>
            <a:round/>
            <a:headEnd len="sm" w="sm" type="none"/>
            <a:tailEnd len="med" w="med" type="triangle"/>
          </a:ln>
        </p:spPr>
      </p:cxnSp>
      <p:cxnSp>
        <p:nvCxnSpPr>
          <p:cNvPr id="667" name="Google Shape;667;p71"/>
          <p:cNvCxnSpPr/>
          <p:nvPr/>
        </p:nvCxnSpPr>
        <p:spPr>
          <a:xfrm>
            <a:off x="7559279" y="1445104"/>
            <a:ext cx="280577" cy="376793"/>
          </a:xfrm>
          <a:prstGeom prst="straightConnector1">
            <a:avLst/>
          </a:prstGeom>
          <a:noFill/>
          <a:ln cap="flat" cmpd="sng" w="34925">
            <a:solidFill>
              <a:schemeClr val="dk1"/>
            </a:solidFill>
            <a:prstDash val="solid"/>
            <a:round/>
            <a:headEnd len="sm" w="sm" type="none"/>
            <a:tailEnd len="med" w="med" type="triangle"/>
          </a:ln>
        </p:spPr>
      </p:cxnSp>
      <p:sp>
        <p:nvSpPr>
          <p:cNvPr id="668" name="Google Shape;668;p71"/>
          <p:cNvSpPr txBox="1"/>
          <p:nvPr/>
        </p:nvSpPr>
        <p:spPr>
          <a:xfrm>
            <a:off x="554812" y="3107796"/>
            <a:ext cx="5060154" cy="76944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GB" sz="1600" u="none" cap="none" strike="noStrike">
                <a:solidFill>
                  <a:srgbClr val="000000"/>
                </a:solidFill>
                <a:latin typeface="Calibri"/>
                <a:ea typeface="Calibri"/>
                <a:cs typeface="Calibri"/>
                <a:sym typeface="Calibri"/>
              </a:rPr>
              <a:t>Reduces overcompensation and increases self-awareness</a:t>
            </a:r>
            <a:endParaRPr/>
          </a:p>
          <a:p>
            <a:pPr indent="0" lvl="0" marL="0" marR="0" rtl="0" algn="ctr">
              <a:lnSpc>
                <a:spcPct val="100000"/>
              </a:lnSpc>
              <a:spcBef>
                <a:spcPts val="0"/>
              </a:spcBef>
              <a:spcAft>
                <a:spcPts val="0"/>
              </a:spcAft>
              <a:buNone/>
            </a:pPr>
            <a:br>
              <a:rPr b="0" i="0" lang="en-GB" sz="1400" u="none" cap="none" strike="noStrike">
                <a:solidFill>
                  <a:srgbClr val="000000"/>
                </a:solidFill>
                <a:latin typeface="Arial"/>
                <a:ea typeface="Arial"/>
                <a:cs typeface="Arial"/>
                <a:sym typeface="Arial"/>
              </a:rPr>
            </a:br>
            <a:endParaRPr b="0" i="0" sz="1400" u="none" cap="none" strike="noStrike">
              <a:solidFill>
                <a:srgbClr val="000000"/>
              </a:solidFill>
              <a:latin typeface="Arial"/>
              <a:ea typeface="Arial"/>
              <a:cs typeface="Arial"/>
              <a:sym typeface="Arial"/>
            </a:endParaRPr>
          </a:p>
        </p:txBody>
      </p:sp>
      <p:cxnSp>
        <p:nvCxnSpPr>
          <p:cNvPr id="669" name="Google Shape;669;p71"/>
          <p:cNvCxnSpPr/>
          <p:nvPr/>
        </p:nvCxnSpPr>
        <p:spPr>
          <a:xfrm>
            <a:off x="3694998" y="2526907"/>
            <a:ext cx="0" cy="478615"/>
          </a:xfrm>
          <a:prstGeom prst="straightConnector1">
            <a:avLst/>
          </a:prstGeom>
          <a:noFill/>
          <a:ln cap="flat" cmpd="sng" w="34925">
            <a:solidFill>
              <a:schemeClr val="dk1"/>
            </a:solidFill>
            <a:prstDash val="solid"/>
            <a:round/>
            <a:headEnd len="sm" w="sm" type="none"/>
            <a:tailEnd len="med" w="med" type="triangle"/>
          </a:ln>
        </p:spPr>
      </p:cxnSp>
      <p:sp>
        <p:nvSpPr>
          <p:cNvPr id="670" name="Google Shape;670;p71"/>
          <p:cNvSpPr txBox="1"/>
          <p:nvPr/>
        </p:nvSpPr>
        <p:spPr>
          <a:xfrm>
            <a:off x="-2382" y="3951676"/>
            <a:ext cx="3885004"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br>
              <a:rPr b="1" i="0" lang="en-GB" sz="1600" u="none" cap="none" strike="noStrike">
                <a:solidFill>
                  <a:srgbClr val="000000"/>
                </a:solidFill>
                <a:latin typeface="Calibri"/>
                <a:ea typeface="Calibri"/>
                <a:cs typeface="Calibri"/>
                <a:sym typeface="Calibri"/>
              </a:rPr>
            </a:br>
            <a:r>
              <a:rPr b="1" i="0" lang="en-GB" sz="1600" u="none" cap="none" strike="noStrike">
                <a:solidFill>
                  <a:srgbClr val="000000"/>
                </a:solidFill>
                <a:latin typeface="Calibri"/>
                <a:ea typeface="Calibri"/>
                <a:cs typeface="Calibri"/>
                <a:sym typeface="Calibri"/>
              </a:rPr>
              <a:t>Choice 1: Talk with your supervisor, ask for support, and set small goals.</a:t>
            </a:r>
            <a:endParaRPr b="1" i="0" sz="1600" u="none" cap="none" strike="noStrike">
              <a:solidFill>
                <a:srgbClr val="000000"/>
              </a:solidFill>
              <a:latin typeface="Calibri"/>
              <a:ea typeface="Calibri"/>
              <a:cs typeface="Calibri"/>
              <a:sym typeface="Calibri"/>
            </a:endParaRPr>
          </a:p>
        </p:txBody>
      </p:sp>
      <p:cxnSp>
        <p:nvCxnSpPr>
          <p:cNvPr id="671" name="Google Shape;671;p71"/>
          <p:cNvCxnSpPr/>
          <p:nvPr/>
        </p:nvCxnSpPr>
        <p:spPr>
          <a:xfrm flipH="1">
            <a:off x="1669319" y="3579124"/>
            <a:ext cx="453914" cy="546704"/>
          </a:xfrm>
          <a:prstGeom prst="straightConnector1">
            <a:avLst/>
          </a:prstGeom>
          <a:noFill/>
          <a:ln cap="flat" cmpd="sng" w="34925">
            <a:solidFill>
              <a:schemeClr val="dk1"/>
            </a:solidFill>
            <a:prstDash val="solid"/>
            <a:round/>
            <a:headEnd len="sm" w="sm" type="none"/>
            <a:tailEnd len="med" w="med" type="triangle"/>
          </a:ln>
        </p:spPr>
      </p:cxnSp>
      <p:sp>
        <p:nvSpPr>
          <p:cNvPr id="672" name="Google Shape;672;p71"/>
          <p:cNvSpPr txBox="1"/>
          <p:nvPr/>
        </p:nvSpPr>
        <p:spPr>
          <a:xfrm>
            <a:off x="3808033" y="3537382"/>
            <a:ext cx="3117652" cy="160043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br>
              <a:rPr b="1" i="0" lang="en-GB" sz="1400" u="none" cap="none" strike="noStrike">
                <a:solidFill>
                  <a:srgbClr val="000000"/>
                </a:solidFill>
                <a:latin typeface="Calibri"/>
                <a:ea typeface="Calibri"/>
                <a:cs typeface="Calibri"/>
                <a:sym typeface="Calibri"/>
              </a:rPr>
            </a:br>
            <a:br>
              <a:rPr b="0" i="0" lang="en-GB" sz="2000" u="none" cap="none" strike="noStrike">
                <a:solidFill>
                  <a:srgbClr val="000000"/>
                </a:solidFill>
                <a:latin typeface="Arial"/>
                <a:ea typeface="Arial"/>
                <a:cs typeface="Arial"/>
                <a:sym typeface="Arial"/>
              </a:rPr>
            </a:br>
            <a:r>
              <a:rPr b="1" i="0" lang="en-GB" sz="1600" u="none" cap="none" strike="noStrike">
                <a:solidFill>
                  <a:srgbClr val="000000"/>
                </a:solidFill>
                <a:latin typeface="Calibri"/>
                <a:ea typeface="Calibri"/>
                <a:cs typeface="Calibri"/>
                <a:sym typeface="Calibri"/>
              </a:rPr>
              <a:t>Choice 2: </a:t>
            </a:r>
            <a:br>
              <a:rPr b="1" i="0" lang="en-GB" sz="1600" u="none" cap="none" strike="noStrike">
                <a:solidFill>
                  <a:srgbClr val="000000"/>
                </a:solidFill>
                <a:latin typeface="Calibri"/>
                <a:ea typeface="Calibri"/>
                <a:cs typeface="Calibri"/>
                <a:sym typeface="Calibri"/>
              </a:rPr>
            </a:br>
            <a:r>
              <a:rPr b="1" i="0" lang="en-GB" sz="1600" u="none" cap="none" strike="noStrike">
                <a:solidFill>
                  <a:srgbClr val="000000"/>
                </a:solidFill>
                <a:latin typeface="Calibri"/>
                <a:ea typeface="Calibri"/>
                <a:cs typeface="Calibri"/>
                <a:sym typeface="Calibri"/>
              </a:rPr>
              <a:t>Reflect on your feelings and write them down to further support self-awareness.</a:t>
            </a:r>
            <a:endParaRPr b="1" i="0" sz="1600" u="none" cap="none" strike="noStrike">
              <a:solidFill>
                <a:srgbClr val="000000"/>
              </a:solidFill>
              <a:latin typeface="Calibri"/>
              <a:ea typeface="Calibri"/>
              <a:cs typeface="Calibri"/>
              <a:sym typeface="Calibri"/>
            </a:endParaRPr>
          </a:p>
        </p:txBody>
      </p:sp>
      <p:cxnSp>
        <p:nvCxnSpPr>
          <p:cNvPr id="673" name="Google Shape;673;p71"/>
          <p:cNvCxnSpPr/>
          <p:nvPr/>
        </p:nvCxnSpPr>
        <p:spPr>
          <a:xfrm>
            <a:off x="4077352" y="3496930"/>
            <a:ext cx="447136" cy="508702"/>
          </a:xfrm>
          <a:prstGeom prst="straightConnector1">
            <a:avLst/>
          </a:prstGeom>
          <a:noFill/>
          <a:ln cap="flat" cmpd="sng" w="34925">
            <a:solidFill>
              <a:schemeClr val="dk1"/>
            </a:solidFill>
            <a:prstDash val="solid"/>
            <a:round/>
            <a:headEnd len="sm" w="sm" type="none"/>
            <a:tailEnd len="med" w="med" type="triangle"/>
          </a:ln>
        </p:spPr>
      </p:cxnSp>
      <p:sp>
        <p:nvSpPr>
          <p:cNvPr id="674" name="Google Shape;674;p71"/>
          <p:cNvSpPr txBox="1"/>
          <p:nvPr/>
        </p:nvSpPr>
        <p:spPr>
          <a:xfrm>
            <a:off x="3020800" y="5698630"/>
            <a:ext cx="2181647"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600" u="none" cap="none" strike="noStrike">
                <a:solidFill>
                  <a:srgbClr val="000000"/>
                </a:solidFill>
                <a:latin typeface="Calibri"/>
                <a:ea typeface="Calibri"/>
                <a:cs typeface="Calibri"/>
                <a:sym typeface="Calibri"/>
              </a:rPr>
              <a:t>Supports well-being and inclusion by involving others.</a:t>
            </a:r>
            <a:endParaRPr b="1" i="0" sz="1600" u="none" cap="none" strike="noStrike">
              <a:solidFill>
                <a:srgbClr val="000000"/>
              </a:solidFill>
              <a:latin typeface="Calibri"/>
              <a:ea typeface="Calibri"/>
              <a:cs typeface="Calibri"/>
              <a:sym typeface="Calibri"/>
            </a:endParaRPr>
          </a:p>
        </p:txBody>
      </p:sp>
      <p:cxnSp>
        <p:nvCxnSpPr>
          <p:cNvPr id="675" name="Google Shape;675;p71"/>
          <p:cNvCxnSpPr/>
          <p:nvPr/>
        </p:nvCxnSpPr>
        <p:spPr>
          <a:xfrm rot="10800000">
            <a:off x="5367001" y="4943153"/>
            <a:ext cx="2008500" cy="660600"/>
          </a:xfrm>
          <a:prstGeom prst="curvedConnector3">
            <a:avLst>
              <a:gd fmla="val 50000" name="adj1"/>
            </a:avLst>
          </a:prstGeom>
          <a:noFill/>
          <a:ln cap="flat" cmpd="sng" w="28575">
            <a:solidFill>
              <a:schemeClr val="dk1"/>
            </a:solidFill>
            <a:prstDash val="solid"/>
            <a:round/>
            <a:headEnd len="med" w="med" type="triangle"/>
            <a:tailEnd len="med" w="med" type="triangle"/>
          </a:ln>
        </p:spPr>
      </p:cxnSp>
      <p:cxnSp>
        <p:nvCxnSpPr>
          <p:cNvPr id="676" name="Google Shape;676;p71"/>
          <p:cNvCxnSpPr/>
          <p:nvPr/>
        </p:nvCxnSpPr>
        <p:spPr>
          <a:xfrm>
            <a:off x="1131861" y="4861408"/>
            <a:ext cx="1851900" cy="1174200"/>
          </a:xfrm>
          <a:prstGeom prst="curvedConnector3">
            <a:avLst>
              <a:gd fmla="val 50000" name="adj1"/>
            </a:avLst>
          </a:prstGeom>
          <a:noFill/>
          <a:ln cap="flat" cmpd="sng" w="28575">
            <a:solidFill>
              <a:schemeClr val="dk1"/>
            </a:solidFill>
            <a:prstDash val="solid"/>
            <a:round/>
            <a:headEnd len="med" w="med" type="triangle"/>
            <a:tailEnd len="med" w="med" type="triangle"/>
          </a:ln>
        </p:spPr>
      </p:cxnSp>
      <p:sp>
        <p:nvSpPr>
          <p:cNvPr id="677" name="Google Shape;677;p71"/>
          <p:cNvSpPr txBox="1"/>
          <p:nvPr/>
        </p:nvSpPr>
        <p:spPr>
          <a:xfrm>
            <a:off x="7309929" y="5147479"/>
            <a:ext cx="2874396"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600" u="none" cap="none" strike="noStrike">
                <a:solidFill>
                  <a:srgbClr val="000000"/>
                </a:solidFill>
                <a:latin typeface="Calibri"/>
                <a:ea typeface="Calibri"/>
                <a:cs typeface="Calibri"/>
                <a:sym typeface="Calibri"/>
              </a:rPr>
              <a:t>Progress is evident but slower, as it lacks a social component.</a:t>
            </a:r>
            <a:endParaRPr b="1" i="0" sz="1600" u="none" cap="none" strike="noStrike">
              <a:solidFill>
                <a:srgbClr val="000000"/>
              </a:solidFill>
              <a:latin typeface="Calibri"/>
              <a:ea typeface="Calibri"/>
              <a:cs typeface="Calibri"/>
              <a:sym typeface="Calibri"/>
            </a:endParaRPr>
          </a:p>
        </p:txBody>
      </p:sp>
      <p:sp>
        <p:nvSpPr>
          <p:cNvPr id="678" name="Google Shape;678;p71"/>
          <p:cNvSpPr txBox="1"/>
          <p:nvPr/>
        </p:nvSpPr>
        <p:spPr>
          <a:xfrm>
            <a:off x="4822939" y="6138660"/>
            <a:ext cx="5361386"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GB" sz="1600" u="none" cap="none" strike="noStrike">
                <a:solidFill>
                  <a:srgbClr val="000000"/>
                </a:solidFill>
                <a:latin typeface="Calibri"/>
                <a:ea typeface="Calibri"/>
                <a:cs typeface="Calibri"/>
                <a:sym typeface="Calibri"/>
              </a:rPr>
              <a:t>Social isolation is reinforced.</a:t>
            </a:r>
            <a:endParaRPr b="1" i="0" sz="1600" u="none" cap="none" strike="noStrike">
              <a:solidFill>
                <a:srgbClr val="000000"/>
              </a:solidFill>
              <a:latin typeface="Calibri"/>
              <a:ea typeface="Calibri"/>
              <a:cs typeface="Calibri"/>
              <a:sym typeface="Calibri"/>
            </a:endParaRPr>
          </a:p>
        </p:txBody>
      </p:sp>
      <p:cxnSp>
        <p:nvCxnSpPr>
          <p:cNvPr id="679" name="Google Shape;679;p71"/>
          <p:cNvCxnSpPr/>
          <p:nvPr/>
        </p:nvCxnSpPr>
        <p:spPr>
          <a:xfrm rot="-5400000">
            <a:off x="5287233" y="3442074"/>
            <a:ext cx="3795300" cy="1903500"/>
          </a:xfrm>
          <a:prstGeom prst="curvedConnector3">
            <a:avLst>
              <a:gd fmla="val 50000" name="adj1"/>
            </a:avLst>
          </a:prstGeom>
          <a:noFill/>
          <a:ln cap="flat" cmpd="sng" w="28575">
            <a:solidFill>
              <a:schemeClr val="dk1"/>
            </a:solidFill>
            <a:prstDash val="solid"/>
            <a:round/>
            <a:headEnd len="med" w="med" type="triangle"/>
            <a:tailEnd len="med" w="med" type="triangle"/>
          </a:ln>
        </p:spPr>
      </p:cxnSp>
      <p:sp>
        <p:nvSpPr>
          <p:cNvPr id="680" name="Google Shape;680;p71">
            <a:hlinkClick action="ppaction://hlinksldjump" r:id="rId5"/>
          </p:cNvPr>
          <p:cNvSpPr/>
          <p:nvPr/>
        </p:nvSpPr>
        <p:spPr>
          <a:xfrm>
            <a:off x="10533975" y="597161"/>
            <a:ext cx="1415218" cy="847943"/>
          </a:xfrm>
          <a:custGeom>
            <a:rect b="b" l="l" r="r" t="t"/>
            <a:pathLst>
              <a:path extrusionOk="0" h="120000" w="120000">
                <a:moveTo>
                  <a:pt x="0" y="0"/>
                </a:moveTo>
                <a:lnTo>
                  <a:pt x="120000" y="0"/>
                </a:lnTo>
                <a:lnTo>
                  <a:pt x="120000" y="120000"/>
                </a:lnTo>
                <a:lnTo>
                  <a:pt x="0" y="120000"/>
                </a:lnTo>
                <a:close/>
              </a:path>
            </a:pathLst>
          </a:custGeom>
          <a:solidFill>
            <a:schemeClr val="accent1"/>
          </a:solidFill>
          <a:ln cap="flat" cmpd="sng" w="25400">
            <a:solidFill>
              <a:srgbClr val="1C305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81" name="Google Shape;681;p71"/>
          <p:cNvSpPr txBox="1"/>
          <p:nvPr/>
        </p:nvSpPr>
        <p:spPr>
          <a:xfrm>
            <a:off x="10533975" y="707143"/>
            <a:ext cx="1360157"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GB" sz="1400" u="none" cap="none" strike="noStrike">
                <a:solidFill>
                  <a:schemeClr val="lt1"/>
                </a:solidFill>
                <a:latin typeface="Arial"/>
                <a:ea typeface="Arial"/>
                <a:cs typeface="Arial"/>
                <a:sym typeface="Arial"/>
              </a:rPr>
              <a:t>Key Learning Points</a:t>
            </a:r>
            <a:endParaRPr/>
          </a:p>
        </p:txBody>
      </p:sp>
      <p:sp>
        <p:nvSpPr>
          <p:cNvPr id="682" name="Google Shape;682;p71">
            <a:hlinkClick action="ppaction://hlinksldjump" r:id="rId6"/>
          </p:cNvPr>
          <p:cNvSpPr/>
          <p:nvPr/>
        </p:nvSpPr>
        <p:spPr>
          <a:xfrm>
            <a:off x="117489" y="597161"/>
            <a:ext cx="1634194" cy="777852"/>
          </a:xfrm>
          <a:custGeom>
            <a:rect b="b" l="l" r="r" t="t"/>
            <a:pathLst>
              <a:path extrusionOk="0" h="120000" w="120000">
                <a:moveTo>
                  <a:pt x="0" y="0"/>
                </a:moveTo>
                <a:lnTo>
                  <a:pt x="120000" y="0"/>
                </a:lnTo>
                <a:lnTo>
                  <a:pt x="120000" y="120000"/>
                </a:lnTo>
                <a:lnTo>
                  <a:pt x="0" y="120000"/>
                </a:lnTo>
                <a:close/>
              </a:path>
            </a:pathLst>
          </a:custGeom>
          <a:solidFill>
            <a:schemeClr val="accent1"/>
          </a:solidFill>
          <a:ln cap="flat" cmpd="sng" w="25400">
            <a:solidFill>
              <a:srgbClr val="1C305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683" name="Google Shape;683;p71"/>
          <p:cNvSpPr txBox="1"/>
          <p:nvPr/>
        </p:nvSpPr>
        <p:spPr>
          <a:xfrm>
            <a:off x="480447" y="696416"/>
            <a:ext cx="1188872"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1400" u="none" cap="none" strike="noStrike">
                <a:solidFill>
                  <a:schemeClr val="lt1"/>
                </a:solidFill>
                <a:latin typeface="Arial"/>
                <a:ea typeface="Arial"/>
                <a:cs typeface="Arial"/>
                <a:sym typeface="Arial"/>
              </a:rPr>
              <a:t>Go back to choices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6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6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6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6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7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7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7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7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7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8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80"/>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8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8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7" name="Shape 687"/>
        <p:cNvGrpSpPr/>
        <p:nvPr/>
      </p:nvGrpSpPr>
      <p:grpSpPr>
        <a:xfrm>
          <a:off x="0" y="0"/>
          <a:ext cx="0" cy="0"/>
          <a:chOff x="0" y="0"/>
          <a:chExt cx="0" cy="0"/>
        </a:xfrm>
      </p:grpSpPr>
      <p:pic>
        <p:nvPicPr>
          <p:cNvPr descr="Text&#10;&#10;Description automatically generated with medium confidence" id="688" name="Google Shape;688;p27"/>
          <p:cNvPicPr preferRelativeResize="0"/>
          <p:nvPr/>
        </p:nvPicPr>
        <p:blipFill rotWithShape="1">
          <a:blip r:embed="rId3">
            <a:alphaModFix/>
          </a:blip>
          <a:srcRect b="0" l="0" r="0" t="0"/>
          <a:stretch/>
        </p:blipFill>
        <p:spPr>
          <a:xfrm>
            <a:off x="9692533" y="6032201"/>
            <a:ext cx="2499467" cy="524376"/>
          </a:xfrm>
          <a:prstGeom prst="rect">
            <a:avLst/>
          </a:prstGeom>
          <a:noFill/>
          <a:ln>
            <a:noFill/>
          </a:ln>
        </p:spPr>
      </p:pic>
      <p:sp>
        <p:nvSpPr>
          <p:cNvPr id="689" name="Google Shape;689;p27"/>
          <p:cNvSpPr txBox="1"/>
          <p:nvPr/>
        </p:nvSpPr>
        <p:spPr>
          <a:xfrm>
            <a:off x="3049172" y="3240817"/>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690" name="Google Shape;690;p27"/>
          <p:cNvSpPr txBox="1"/>
          <p:nvPr/>
        </p:nvSpPr>
        <p:spPr>
          <a:xfrm>
            <a:off x="3049172" y="3240817"/>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691" name="Google Shape;691;p27"/>
          <p:cNvSpPr txBox="1"/>
          <p:nvPr/>
        </p:nvSpPr>
        <p:spPr>
          <a:xfrm>
            <a:off x="3049172" y="3508769"/>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pic>
        <p:nvPicPr>
          <p:cNvPr id="692" name="Google Shape;692;p27"/>
          <p:cNvPicPr preferRelativeResize="0"/>
          <p:nvPr/>
        </p:nvPicPr>
        <p:blipFill rotWithShape="1">
          <a:blip r:embed="rId4">
            <a:alphaModFix/>
          </a:blip>
          <a:srcRect b="0" l="0" r="0" t="0"/>
          <a:stretch/>
        </p:blipFill>
        <p:spPr>
          <a:xfrm>
            <a:off x="215249" y="5419323"/>
            <a:ext cx="1438675" cy="1438675"/>
          </a:xfrm>
          <a:prstGeom prst="rect">
            <a:avLst/>
          </a:prstGeom>
          <a:noFill/>
          <a:ln>
            <a:noFill/>
          </a:ln>
        </p:spPr>
      </p:pic>
      <p:sp>
        <p:nvSpPr>
          <p:cNvPr id="693" name="Google Shape;693;p27"/>
          <p:cNvSpPr txBox="1"/>
          <p:nvPr/>
        </p:nvSpPr>
        <p:spPr>
          <a:xfrm>
            <a:off x="-2382" y="0"/>
            <a:ext cx="12192000" cy="1015622"/>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Clr>
                <a:srgbClr val="000000"/>
              </a:buClr>
              <a:buSzPts val="4000"/>
              <a:buFont typeface="Arial"/>
              <a:buNone/>
            </a:pPr>
            <a:r>
              <a:rPr b="1" i="0" lang="en-GB" sz="4000" u="none" cap="none" strike="noStrike">
                <a:solidFill>
                  <a:schemeClr val="dk1"/>
                </a:solidFill>
                <a:latin typeface="Calibri"/>
                <a:ea typeface="Calibri"/>
                <a:cs typeface="Calibri"/>
                <a:sym typeface="Calibri"/>
              </a:rPr>
              <a:t>Social Connectedness Recommendations </a:t>
            </a:r>
            <a:endParaRPr b="0" i="0" sz="1400" u="none" cap="none" strike="noStrike">
              <a:solidFill>
                <a:srgbClr val="000000"/>
              </a:solidFill>
              <a:latin typeface="Arial"/>
              <a:ea typeface="Arial"/>
              <a:cs typeface="Arial"/>
              <a:sym typeface="Arial"/>
            </a:endParaRPr>
          </a:p>
        </p:txBody>
      </p:sp>
      <p:sp>
        <p:nvSpPr>
          <p:cNvPr id="694" name="Google Shape;694;p27"/>
          <p:cNvSpPr txBox="1"/>
          <p:nvPr/>
        </p:nvSpPr>
        <p:spPr>
          <a:xfrm>
            <a:off x="1228724" y="838875"/>
            <a:ext cx="10315575" cy="5847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br>
              <a:rPr b="0" i="0" lang="en-GB" sz="1400" u="none" cap="none" strike="noStrike">
                <a:solidFill>
                  <a:srgbClr val="000000"/>
                </a:solidFill>
                <a:latin typeface="Arial"/>
                <a:ea typeface="Arial"/>
                <a:cs typeface="Arial"/>
                <a:sym typeface="Arial"/>
              </a:rPr>
            </a:br>
            <a:r>
              <a:rPr b="1" i="0" lang="en-GB" sz="1800" u="none" cap="none" strike="noStrike">
                <a:solidFill>
                  <a:srgbClr val="000000"/>
                </a:solidFill>
                <a:latin typeface="Calibri"/>
                <a:ea typeface="Calibri"/>
                <a:cs typeface="Calibri"/>
                <a:sym typeface="Calibri"/>
              </a:rPr>
              <a:t>Increases anxiety and reinforces unhealthy coping strategies (overcompensation).</a:t>
            </a:r>
            <a:endParaRPr b="1" i="0" sz="1800" u="none" cap="none" strike="noStrike">
              <a:solidFill>
                <a:srgbClr val="000000"/>
              </a:solidFill>
              <a:latin typeface="Calibri"/>
              <a:ea typeface="Calibri"/>
              <a:cs typeface="Calibri"/>
              <a:sym typeface="Calibri"/>
            </a:endParaRPr>
          </a:p>
        </p:txBody>
      </p:sp>
      <p:sp>
        <p:nvSpPr>
          <p:cNvPr id="695" name="Google Shape;695;p27"/>
          <p:cNvSpPr txBox="1"/>
          <p:nvPr/>
        </p:nvSpPr>
        <p:spPr>
          <a:xfrm>
            <a:off x="1967219" y="1613394"/>
            <a:ext cx="3924883"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br>
              <a:rPr b="0" i="0" lang="en-GB" sz="1600" u="none" cap="none" strike="noStrike">
                <a:solidFill>
                  <a:srgbClr val="000000"/>
                </a:solidFill>
                <a:latin typeface="Arial"/>
                <a:ea typeface="Arial"/>
                <a:cs typeface="Arial"/>
                <a:sym typeface="Arial"/>
              </a:rPr>
            </a:br>
            <a:r>
              <a:rPr b="1" i="0" lang="en-GB" sz="1600" u="none" cap="none" strike="noStrike">
                <a:solidFill>
                  <a:srgbClr val="000000"/>
                </a:solidFill>
                <a:latin typeface="Calibri"/>
                <a:ea typeface="Calibri"/>
                <a:cs typeface="Calibri"/>
                <a:sym typeface="Calibri"/>
              </a:rPr>
              <a:t>Choice 1: Stop overcompensating and choose avoidance strategy.</a:t>
            </a:r>
            <a:endParaRPr b="1" i="0" sz="1600" u="none" cap="none" strike="noStrike">
              <a:solidFill>
                <a:srgbClr val="000000"/>
              </a:solidFill>
              <a:latin typeface="Calibri"/>
              <a:ea typeface="Calibri"/>
              <a:cs typeface="Calibri"/>
              <a:sym typeface="Calibri"/>
            </a:endParaRPr>
          </a:p>
        </p:txBody>
      </p:sp>
      <p:sp>
        <p:nvSpPr>
          <p:cNvPr id="696" name="Google Shape;696;p27"/>
          <p:cNvSpPr txBox="1"/>
          <p:nvPr/>
        </p:nvSpPr>
        <p:spPr>
          <a:xfrm>
            <a:off x="6915147" y="1603115"/>
            <a:ext cx="4417218" cy="86177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br>
              <a:rPr b="0" i="0" lang="en-GB" sz="1800" u="none" cap="none" strike="noStrike">
                <a:solidFill>
                  <a:srgbClr val="000000"/>
                </a:solidFill>
                <a:latin typeface="Calibri"/>
                <a:ea typeface="Calibri"/>
                <a:cs typeface="Calibri"/>
                <a:sym typeface="Calibri"/>
              </a:rPr>
            </a:br>
            <a:r>
              <a:rPr b="1" i="0" lang="en-GB" sz="1600" u="none" cap="none" strike="noStrike">
                <a:solidFill>
                  <a:srgbClr val="000000"/>
                </a:solidFill>
                <a:latin typeface="Calibri"/>
                <a:ea typeface="Calibri"/>
                <a:cs typeface="Calibri"/>
                <a:sym typeface="Calibri"/>
              </a:rPr>
              <a:t>Choice 2: Share your insecurities with HR and ask for support.</a:t>
            </a:r>
            <a:endParaRPr b="1" i="0" sz="1600" u="none" cap="none" strike="noStrike">
              <a:solidFill>
                <a:srgbClr val="000000"/>
              </a:solidFill>
              <a:latin typeface="Calibri"/>
              <a:ea typeface="Calibri"/>
              <a:cs typeface="Calibri"/>
              <a:sym typeface="Calibri"/>
            </a:endParaRPr>
          </a:p>
        </p:txBody>
      </p:sp>
      <p:cxnSp>
        <p:nvCxnSpPr>
          <p:cNvPr id="697" name="Google Shape;697;p27"/>
          <p:cNvCxnSpPr/>
          <p:nvPr/>
        </p:nvCxnSpPr>
        <p:spPr>
          <a:xfrm flipH="1">
            <a:off x="4826833" y="1459777"/>
            <a:ext cx="357150" cy="428777"/>
          </a:xfrm>
          <a:prstGeom prst="straightConnector1">
            <a:avLst/>
          </a:prstGeom>
          <a:noFill/>
          <a:ln cap="flat" cmpd="sng" w="34925">
            <a:solidFill>
              <a:schemeClr val="dk1"/>
            </a:solidFill>
            <a:prstDash val="solid"/>
            <a:round/>
            <a:headEnd len="sm" w="sm" type="none"/>
            <a:tailEnd len="med" w="med" type="triangle"/>
          </a:ln>
        </p:spPr>
      </p:cxnSp>
      <p:cxnSp>
        <p:nvCxnSpPr>
          <p:cNvPr id="698" name="Google Shape;698;p27"/>
          <p:cNvCxnSpPr/>
          <p:nvPr/>
        </p:nvCxnSpPr>
        <p:spPr>
          <a:xfrm>
            <a:off x="7559279" y="1445104"/>
            <a:ext cx="280577" cy="376793"/>
          </a:xfrm>
          <a:prstGeom prst="straightConnector1">
            <a:avLst/>
          </a:prstGeom>
          <a:noFill/>
          <a:ln cap="flat" cmpd="sng" w="34925">
            <a:solidFill>
              <a:schemeClr val="dk1"/>
            </a:solidFill>
            <a:prstDash val="solid"/>
            <a:round/>
            <a:headEnd len="sm" w="sm" type="none"/>
            <a:tailEnd len="med" w="med" type="triangle"/>
          </a:ln>
        </p:spPr>
      </p:cxnSp>
      <p:sp>
        <p:nvSpPr>
          <p:cNvPr id="699" name="Google Shape;699;p27"/>
          <p:cNvSpPr txBox="1"/>
          <p:nvPr/>
        </p:nvSpPr>
        <p:spPr>
          <a:xfrm>
            <a:off x="1843769" y="3299145"/>
            <a:ext cx="4968877"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600" u="none" cap="none" strike="noStrike">
                <a:solidFill>
                  <a:srgbClr val="000000"/>
                </a:solidFill>
                <a:latin typeface="Calibri"/>
                <a:ea typeface="Calibri"/>
                <a:cs typeface="Calibri"/>
                <a:sym typeface="Calibri"/>
              </a:rPr>
              <a:t>Reinforce a different unhealthy strategy.</a:t>
            </a:r>
            <a:endParaRPr b="1" i="0" sz="1600" u="none" cap="none" strike="noStrike">
              <a:solidFill>
                <a:srgbClr val="000000"/>
              </a:solidFill>
              <a:latin typeface="Calibri"/>
              <a:ea typeface="Calibri"/>
              <a:cs typeface="Calibri"/>
              <a:sym typeface="Calibri"/>
            </a:endParaRPr>
          </a:p>
        </p:txBody>
      </p:sp>
      <p:sp>
        <p:nvSpPr>
          <p:cNvPr id="700" name="Google Shape;700;p27"/>
          <p:cNvSpPr txBox="1"/>
          <p:nvPr/>
        </p:nvSpPr>
        <p:spPr>
          <a:xfrm>
            <a:off x="6915147" y="3321989"/>
            <a:ext cx="5102284" cy="3385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600" u="none" cap="none" strike="noStrike">
                <a:solidFill>
                  <a:srgbClr val="000000"/>
                </a:solidFill>
                <a:latin typeface="Calibri"/>
                <a:ea typeface="Calibri"/>
                <a:cs typeface="Calibri"/>
                <a:sym typeface="Calibri"/>
              </a:rPr>
              <a:t>Offers guidance &amp; supports-reduces overcompensation.</a:t>
            </a:r>
            <a:endParaRPr b="1" i="0" sz="1600" u="none" cap="none" strike="noStrike">
              <a:solidFill>
                <a:srgbClr val="000000"/>
              </a:solidFill>
              <a:latin typeface="Calibri"/>
              <a:ea typeface="Calibri"/>
              <a:cs typeface="Calibri"/>
              <a:sym typeface="Calibri"/>
            </a:endParaRPr>
          </a:p>
        </p:txBody>
      </p:sp>
      <p:cxnSp>
        <p:nvCxnSpPr>
          <p:cNvPr id="701" name="Google Shape;701;p27"/>
          <p:cNvCxnSpPr/>
          <p:nvPr/>
        </p:nvCxnSpPr>
        <p:spPr>
          <a:xfrm>
            <a:off x="3600573" y="2572484"/>
            <a:ext cx="0" cy="596168"/>
          </a:xfrm>
          <a:prstGeom prst="straightConnector1">
            <a:avLst/>
          </a:prstGeom>
          <a:noFill/>
          <a:ln cap="flat" cmpd="sng" w="34925">
            <a:solidFill>
              <a:schemeClr val="dk1"/>
            </a:solidFill>
            <a:prstDash val="solid"/>
            <a:round/>
            <a:headEnd len="sm" w="sm" type="none"/>
            <a:tailEnd len="med" w="med" type="triangle"/>
          </a:ln>
        </p:spPr>
      </p:cxnSp>
      <p:cxnSp>
        <p:nvCxnSpPr>
          <p:cNvPr id="702" name="Google Shape;702;p27"/>
          <p:cNvCxnSpPr/>
          <p:nvPr/>
        </p:nvCxnSpPr>
        <p:spPr>
          <a:xfrm>
            <a:off x="8789922" y="2464889"/>
            <a:ext cx="0" cy="596168"/>
          </a:xfrm>
          <a:prstGeom prst="straightConnector1">
            <a:avLst/>
          </a:prstGeom>
          <a:noFill/>
          <a:ln cap="flat" cmpd="sng" w="34925">
            <a:solidFill>
              <a:schemeClr val="dk1"/>
            </a:solidFill>
            <a:prstDash val="solid"/>
            <a:round/>
            <a:headEnd len="sm" w="sm" type="none"/>
            <a:tailEnd len="med" w="med" type="triangle"/>
          </a:ln>
        </p:spPr>
      </p:cxnSp>
      <p:sp>
        <p:nvSpPr>
          <p:cNvPr id="703" name="Google Shape;703;p27"/>
          <p:cNvSpPr txBox="1"/>
          <p:nvPr/>
        </p:nvSpPr>
        <p:spPr>
          <a:xfrm>
            <a:off x="3687638" y="3932103"/>
            <a:ext cx="5102284" cy="230832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GB" sz="1600" u="none" cap="none" strike="noStrike">
                <a:solidFill>
                  <a:srgbClr val="000000"/>
                </a:solidFill>
                <a:latin typeface="Calibri"/>
                <a:ea typeface="Calibri"/>
                <a:cs typeface="Calibri"/>
                <a:sym typeface="Calibri"/>
              </a:rPr>
              <a:t>Conclusion &amp; Feedback:</a:t>
            </a:r>
            <a:endParaRPr/>
          </a:p>
          <a:p>
            <a:pPr indent="0" lvl="0" marL="0" marR="0" rtl="0" algn="ctr">
              <a:lnSpc>
                <a:spcPct val="100000"/>
              </a:lnSpc>
              <a:spcBef>
                <a:spcPts val="0"/>
              </a:spcBef>
              <a:spcAft>
                <a:spcPts val="0"/>
              </a:spcAft>
              <a:buNone/>
            </a:pPr>
            <a:r>
              <a:rPr b="1" i="0" lang="en-GB" sz="1600" u="none" cap="none" strike="noStrike">
                <a:solidFill>
                  <a:srgbClr val="000000"/>
                </a:solidFill>
                <a:latin typeface="Calibri"/>
                <a:ea typeface="Calibri"/>
                <a:cs typeface="Calibri"/>
                <a:sym typeface="Calibri"/>
              </a:rPr>
              <a:t>Overcompensation, for instance, forcing yourself to attend events, reinforces unhealthy coping. Replacing one unhealthy strategy with another is not the solution (i.e., avoidance/ignorance of emotions).</a:t>
            </a:r>
            <a:endParaRPr/>
          </a:p>
          <a:p>
            <a:pPr indent="0" lvl="0" marL="0" marR="0" rtl="0" algn="ctr">
              <a:lnSpc>
                <a:spcPct val="100000"/>
              </a:lnSpc>
              <a:spcBef>
                <a:spcPts val="0"/>
              </a:spcBef>
              <a:spcAft>
                <a:spcPts val="0"/>
              </a:spcAft>
              <a:buNone/>
            </a:pPr>
            <a:r>
              <a:rPr b="1" i="0" lang="en-GB" sz="1600" u="none" cap="none" strike="noStrike">
                <a:solidFill>
                  <a:srgbClr val="000000"/>
                </a:solidFill>
                <a:latin typeface="Calibri"/>
                <a:ea typeface="Calibri"/>
                <a:cs typeface="Calibri"/>
                <a:sym typeface="Calibri"/>
              </a:rPr>
              <a:t> </a:t>
            </a:r>
            <a:endParaRPr/>
          </a:p>
          <a:p>
            <a:pPr indent="0" lvl="0" marL="0" marR="0" rtl="0" algn="ctr">
              <a:lnSpc>
                <a:spcPct val="100000"/>
              </a:lnSpc>
              <a:spcBef>
                <a:spcPts val="0"/>
              </a:spcBef>
              <a:spcAft>
                <a:spcPts val="0"/>
              </a:spcAft>
              <a:buNone/>
            </a:pPr>
            <a:r>
              <a:rPr b="1" i="0" lang="en-GB" sz="1600" u="none" cap="none" strike="noStrike">
                <a:solidFill>
                  <a:srgbClr val="000000"/>
                </a:solidFill>
                <a:latin typeface="Calibri"/>
                <a:ea typeface="Calibri"/>
                <a:cs typeface="Calibri"/>
                <a:sym typeface="Calibri"/>
              </a:rPr>
              <a:t>Opening up to a knowledgeable and trusted person can help you build healthier ways to manage social challenges.</a:t>
            </a:r>
            <a:endParaRPr/>
          </a:p>
        </p:txBody>
      </p:sp>
      <p:sp>
        <p:nvSpPr>
          <p:cNvPr id="704" name="Google Shape;704;p27">
            <a:hlinkClick action="ppaction://hlinksldjump" r:id="rId5"/>
          </p:cNvPr>
          <p:cNvSpPr/>
          <p:nvPr/>
        </p:nvSpPr>
        <p:spPr>
          <a:xfrm>
            <a:off x="10506801" y="385607"/>
            <a:ext cx="1360156" cy="834029"/>
          </a:xfrm>
          <a:custGeom>
            <a:rect b="b" l="l" r="r" t="t"/>
            <a:pathLst>
              <a:path extrusionOk="0" h="120000" w="120000">
                <a:moveTo>
                  <a:pt x="0" y="0"/>
                </a:moveTo>
                <a:lnTo>
                  <a:pt x="120000" y="0"/>
                </a:lnTo>
                <a:lnTo>
                  <a:pt x="120000" y="120000"/>
                </a:lnTo>
                <a:lnTo>
                  <a:pt x="0" y="120000"/>
                </a:lnTo>
                <a:close/>
              </a:path>
            </a:pathLst>
          </a:custGeom>
          <a:solidFill>
            <a:schemeClr val="accent1"/>
          </a:solidFill>
          <a:ln cap="flat" cmpd="sng" w="25400">
            <a:solidFill>
              <a:srgbClr val="1C305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05" name="Google Shape;705;p27"/>
          <p:cNvSpPr txBox="1"/>
          <p:nvPr/>
        </p:nvSpPr>
        <p:spPr>
          <a:xfrm>
            <a:off x="10506801" y="498260"/>
            <a:ext cx="1360157" cy="52322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GB" sz="1400" u="none" cap="none" strike="noStrike">
                <a:solidFill>
                  <a:schemeClr val="lt1"/>
                </a:solidFill>
                <a:latin typeface="Arial"/>
                <a:ea typeface="Arial"/>
                <a:cs typeface="Arial"/>
                <a:sym typeface="Arial"/>
              </a:rPr>
              <a:t>Key Learning Points</a:t>
            </a:r>
            <a:endParaRPr/>
          </a:p>
        </p:txBody>
      </p:sp>
      <p:sp>
        <p:nvSpPr>
          <p:cNvPr id="706" name="Google Shape;706;p27">
            <a:hlinkClick action="ppaction://hlinksldjump" r:id="rId6"/>
          </p:cNvPr>
          <p:cNvSpPr/>
          <p:nvPr/>
        </p:nvSpPr>
        <p:spPr>
          <a:xfrm>
            <a:off x="117489" y="597161"/>
            <a:ext cx="1634194" cy="777852"/>
          </a:xfrm>
          <a:custGeom>
            <a:rect b="b" l="l" r="r" t="t"/>
            <a:pathLst>
              <a:path extrusionOk="0" h="120000" w="120000">
                <a:moveTo>
                  <a:pt x="0" y="0"/>
                </a:moveTo>
                <a:lnTo>
                  <a:pt x="120000" y="0"/>
                </a:lnTo>
                <a:lnTo>
                  <a:pt x="120000" y="120000"/>
                </a:lnTo>
                <a:lnTo>
                  <a:pt x="0" y="120000"/>
                </a:lnTo>
                <a:close/>
              </a:path>
            </a:pathLst>
          </a:custGeom>
          <a:solidFill>
            <a:schemeClr val="accent1"/>
          </a:solidFill>
          <a:ln cap="flat" cmpd="sng" w="25400">
            <a:solidFill>
              <a:srgbClr val="1C305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07" name="Google Shape;707;p27"/>
          <p:cNvSpPr txBox="1"/>
          <p:nvPr/>
        </p:nvSpPr>
        <p:spPr>
          <a:xfrm>
            <a:off x="480447" y="696416"/>
            <a:ext cx="1188872"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GB" sz="1400" u="none" cap="none" strike="noStrike">
                <a:solidFill>
                  <a:schemeClr val="lt1"/>
                </a:solidFill>
                <a:latin typeface="Arial"/>
                <a:ea typeface="Arial"/>
                <a:cs typeface="Arial"/>
                <a:sym typeface="Arial"/>
              </a:rPr>
              <a:t>Go back to choices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9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69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9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9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2"/>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0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70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04"/>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07"/>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70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1" name="Shape 711"/>
        <p:cNvGrpSpPr/>
        <p:nvPr/>
      </p:nvGrpSpPr>
      <p:grpSpPr>
        <a:xfrm>
          <a:off x="0" y="0"/>
          <a:ext cx="0" cy="0"/>
          <a:chOff x="0" y="0"/>
          <a:chExt cx="0" cy="0"/>
        </a:xfrm>
      </p:grpSpPr>
      <p:pic>
        <p:nvPicPr>
          <p:cNvPr descr="Text&#10;&#10;Description automatically generated with medium confidence" id="712" name="Google Shape;712;p28"/>
          <p:cNvPicPr preferRelativeResize="0"/>
          <p:nvPr/>
        </p:nvPicPr>
        <p:blipFill rotWithShape="1">
          <a:blip r:embed="rId3">
            <a:alphaModFix/>
          </a:blip>
          <a:srcRect b="0" l="0" r="0" t="0"/>
          <a:stretch/>
        </p:blipFill>
        <p:spPr>
          <a:xfrm>
            <a:off x="9692533" y="6032201"/>
            <a:ext cx="2499467" cy="524376"/>
          </a:xfrm>
          <a:prstGeom prst="rect">
            <a:avLst/>
          </a:prstGeom>
          <a:noFill/>
          <a:ln>
            <a:noFill/>
          </a:ln>
        </p:spPr>
      </p:pic>
      <p:sp>
        <p:nvSpPr>
          <p:cNvPr id="713" name="Google Shape;713;p28"/>
          <p:cNvSpPr txBox="1"/>
          <p:nvPr/>
        </p:nvSpPr>
        <p:spPr>
          <a:xfrm>
            <a:off x="3049172" y="3240817"/>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714" name="Google Shape;714;p28"/>
          <p:cNvSpPr txBox="1"/>
          <p:nvPr/>
        </p:nvSpPr>
        <p:spPr>
          <a:xfrm>
            <a:off x="3049172" y="3240817"/>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sp>
        <p:nvSpPr>
          <p:cNvPr id="715" name="Google Shape;715;p28"/>
          <p:cNvSpPr txBox="1"/>
          <p:nvPr/>
        </p:nvSpPr>
        <p:spPr>
          <a:xfrm>
            <a:off x="3049172" y="3125645"/>
            <a:ext cx="6098344"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GB"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p:txBody>
      </p:sp>
      <p:pic>
        <p:nvPicPr>
          <p:cNvPr id="716" name="Google Shape;716;p28"/>
          <p:cNvPicPr preferRelativeResize="0"/>
          <p:nvPr/>
        </p:nvPicPr>
        <p:blipFill rotWithShape="1">
          <a:blip r:embed="rId4">
            <a:alphaModFix/>
          </a:blip>
          <a:srcRect b="0" l="0" r="0" t="0"/>
          <a:stretch/>
        </p:blipFill>
        <p:spPr>
          <a:xfrm>
            <a:off x="215249" y="5419323"/>
            <a:ext cx="1438675" cy="1438675"/>
          </a:xfrm>
          <a:prstGeom prst="rect">
            <a:avLst/>
          </a:prstGeom>
          <a:noFill/>
          <a:ln>
            <a:noFill/>
          </a:ln>
        </p:spPr>
      </p:pic>
      <p:sp>
        <p:nvSpPr>
          <p:cNvPr id="717" name="Google Shape;717;p28"/>
          <p:cNvSpPr txBox="1"/>
          <p:nvPr/>
        </p:nvSpPr>
        <p:spPr>
          <a:xfrm>
            <a:off x="-2382" y="0"/>
            <a:ext cx="12192000" cy="1015622"/>
          </a:xfrm>
          <a:prstGeom prst="rect">
            <a:avLst/>
          </a:prstGeom>
          <a:no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Clr>
                <a:srgbClr val="000000"/>
              </a:buClr>
              <a:buSzPts val="4000"/>
              <a:buFont typeface="Arial"/>
              <a:buNone/>
            </a:pPr>
            <a:r>
              <a:rPr b="1" i="0" lang="en-GB" sz="4000" u="none" cap="none" strike="noStrike">
                <a:solidFill>
                  <a:schemeClr val="dk1"/>
                </a:solidFill>
                <a:latin typeface="Calibri"/>
                <a:ea typeface="Calibri"/>
                <a:cs typeface="Calibri"/>
                <a:sym typeface="Calibri"/>
              </a:rPr>
              <a:t>Key Learning Points – Brainstorming Activity </a:t>
            </a:r>
            <a:endParaRPr b="0" i="0" sz="1400" u="none" cap="none" strike="noStrike">
              <a:solidFill>
                <a:srgbClr val="000000"/>
              </a:solidFill>
              <a:latin typeface="Arial"/>
              <a:ea typeface="Arial"/>
              <a:cs typeface="Arial"/>
              <a:sym typeface="Arial"/>
            </a:endParaRPr>
          </a:p>
        </p:txBody>
      </p:sp>
      <p:sp>
        <p:nvSpPr>
          <p:cNvPr id="718" name="Google Shape;718;p28"/>
          <p:cNvSpPr/>
          <p:nvPr/>
        </p:nvSpPr>
        <p:spPr>
          <a:xfrm>
            <a:off x="3868732" y="1118024"/>
            <a:ext cx="3510858" cy="2336079"/>
          </a:xfrm>
          <a:prstGeom prst="ellipse">
            <a:avLst/>
          </a:prstGeom>
          <a:noFill/>
          <a:ln cap="flat" cmpd="sng" w="25400">
            <a:solidFill>
              <a:srgbClr val="1C305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19" name="Google Shape;719;p28"/>
          <p:cNvSpPr txBox="1"/>
          <p:nvPr/>
        </p:nvSpPr>
        <p:spPr>
          <a:xfrm>
            <a:off x="4402575" y="1575388"/>
            <a:ext cx="2894357" cy="141577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800" u="none" cap="none" strike="noStrike">
                <a:solidFill>
                  <a:srgbClr val="000000"/>
                </a:solidFill>
                <a:latin typeface="Calibri"/>
                <a:ea typeface="Calibri"/>
                <a:cs typeface="Calibri"/>
                <a:sym typeface="Calibri"/>
              </a:rPr>
              <a:t>Personal circumstances, such as childhood trauma, can contribute to social isolation.</a:t>
            </a:r>
            <a:endParaRPr/>
          </a:p>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20" name="Google Shape;720;p28"/>
          <p:cNvSpPr/>
          <p:nvPr/>
        </p:nvSpPr>
        <p:spPr>
          <a:xfrm>
            <a:off x="1289055" y="3562384"/>
            <a:ext cx="3510858" cy="2858875"/>
          </a:xfrm>
          <a:prstGeom prst="ellipse">
            <a:avLst/>
          </a:prstGeom>
          <a:noFill/>
          <a:ln cap="flat" cmpd="sng" w="25400">
            <a:solidFill>
              <a:srgbClr val="1C305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721" name="Google Shape;721;p28"/>
          <p:cNvSpPr txBox="1"/>
          <p:nvPr/>
        </p:nvSpPr>
        <p:spPr>
          <a:xfrm>
            <a:off x="1779740" y="4071969"/>
            <a:ext cx="2894357" cy="196977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800" u="none" cap="none" strike="noStrike">
                <a:solidFill>
                  <a:srgbClr val="000000"/>
                </a:solidFill>
                <a:latin typeface="Calibri"/>
                <a:ea typeface="Calibri"/>
                <a:cs typeface="Calibri"/>
                <a:sym typeface="Calibri"/>
              </a:rPr>
              <a:t>Overcompensation is a common coping strategy used by socially isolated individuals to mask their discomfort in social situations.</a:t>
            </a:r>
            <a:endParaRPr/>
          </a:p>
          <a:p>
            <a:pPr indent="0" lvl="0" marL="0" marR="0" rtl="0" algn="ctr">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22" name="Google Shape;722;p28"/>
          <p:cNvSpPr txBox="1"/>
          <p:nvPr/>
        </p:nvSpPr>
        <p:spPr>
          <a:xfrm>
            <a:off x="7613275" y="3494977"/>
            <a:ext cx="2894357" cy="175432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GB" sz="1800" u="none" cap="none" strike="noStrike">
                <a:solidFill>
                  <a:srgbClr val="000000"/>
                </a:solidFill>
                <a:latin typeface="Calibri"/>
                <a:ea typeface="Calibri"/>
                <a:cs typeface="Calibri"/>
                <a:sym typeface="Calibri"/>
              </a:rPr>
              <a:t>Self-awareness is the first step in recognizing unhealthy coping, but social support is essential for meaningful progress and lasting inclusion.</a:t>
            </a:r>
            <a:endParaRPr/>
          </a:p>
        </p:txBody>
      </p:sp>
      <p:sp>
        <p:nvSpPr>
          <p:cNvPr id="723" name="Google Shape;723;p28"/>
          <p:cNvSpPr/>
          <p:nvPr/>
        </p:nvSpPr>
        <p:spPr>
          <a:xfrm>
            <a:off x="7296932" y="2881101"/>
            <a:ext cx="3510858" cy="2858875"/>
          </a:xfrm>
          <a:prstGeom prst="ellipse">
            <a:avLst/>
          </a:prstGeom>
          <a:noFill/>
          <a:ln cap="flat" cmpd="sng" w="25400">
            <a:solidFill>
              <a:srgbClr val="1C305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7" name="Shape 727"/>
        <p:cNvGrpSpPr/>
        <p:nvPr/>
      </p:nvGrpSpPr>
      <p:grpSpPr>
        <a:xfrm>
          <a:off x="0" y="0"/>
          <a:ext cx="0" cy="0"/>
          <a:chOff x="0" y="0"/>
          <a:chExt cx="0" cy="0"/>
        </a:xfrm>
      </p:grpSpPr>
      <p:sp>
        <p:nvSpPr>
          <p:cNvPr id="728" name="Google Shape;728;p31"/>
          <p:cNvSpPr txBox="1"/>
          <p:nvPr>
            <p:ph type="title"/>
          </p:nvPr>
        </p:nvSpPr>
        <p:spPr>
          <a:xfrm>
            <a:off x="838200" y="1491916"/>
            <a:ext cx="10515600" cy="3874168"/>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GB" sz="4000"/>
              <a:t>Thank You for your attention!</a:t>
            </a:r>
            <a:br>
              <a:rPr lang="en-GB"/>
            </a:br>
            <a:endParaRPr/>
          </a:p>
        </p:txBody>
      </p:sp>
      <p:pic>
        <p:nvPicPr>
          <p:cNvPr descr="Text&#10;&#10;Description automatically generated with medium confidence" id="729" name="Google Shape;729;p31"/>
          <p:cNvPicPr preferRelativeResize="0"/>
          <p:nvPr/>
        </p:nvPicPr>
        <p:blipFill rotWithShape="1">
          <a:blip r:embed="rId3">
            <a:alphaModFix/>
          </a:blip>
          <a:srcRect b="0" l="0" r="0" t="0"/>
          <a:stretch/>
        </p:blipFill>
        <p:spPr>
          <a:xfrm>
            <a:off x="9692531" y="5699142"/>
            <a:ext cx="2499469" cy="524377"/>
          </a:xfrm>
          <a:prstGeom prst="rect">
            <a:avLst/>
          </a:prstGeom>
          <a:noFill/>
          <a:ln>
            <a:noFill/>
          </a:ln>
        </p:spPr>
      </p:pic>
      <p:pic>
        <p:nvPicPr>
          <p:cNvPr id="730" name="Google Shape;730;p31"/>
          <p:cNvPicPr preferRelativeResize="0"/>
          <p:nvPr/>
        </p:nvPicPr>
        <p:blipFill rotWithShape="1">
          <a:blip r:embed="rId4">
            <a:alphaModFix/>
          </a:blip>
          <a:srcRect b="0" l="0" r="0" t="0"/>
          <a:stretch/>
        </p:blipFill>
        <p:spPr>
          <a:xfrm>
            <a:off x="187817" y="5117903"/>
            <a:ext cx="1438675" cy="14386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0"/>
          <p:cNvSpPr txBox="1"/>
          <p:nvPr>
            <p:ph type="title"/>
          </p:nvPr>
        </p:nvSpPr>
        <p:spPr>
          <a:xfrm>
            <a:off x="838200" y="-251750"/>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b="1" lang="en-GB" sz="3600"/>
              <a:t>Practical</a:t>
            </a:r>
            <a:r>
              <a:rPr b="1" lang="en-GB"/>
              <a:t> </a:t>
            </a:r>
            <a:r>
              <a:rPr b="1" lang="en-GB" sz="3600"/>
              <a:t>Application &amp; Use</a:t>
            </a:r>
            <a:endParaRPr b="1" sz="3600"/>
          </a:p>
        </p:txBody>
      </p:sp>
      <p:sp>
        <p:nvSpPr>
          <p:cNvPr id="123" name="Google Shape;123;p20"/>
          <p:cNvSpPr txBox="1"/>
          <p:nvPr>
            <p:ph idx="1" type="body"/>
          </p:nvPr>
        </p:nvSpPr>
        <p:spPr>
          <a:xfrm>
            <a:off x="123809" y="836069"/>
            <a:ext cx="11593628" cy="5129924"/>
          </a:xfrm>
          <a:prstGeom prst="rect">
            <a:avLst/>
          </a:prstGeom>
          <a:noFill/>
          <a:ln>
            <a:noFill/>
          </a:ln>
        </p:spPr>
        <p:txBody>
          <a:bodyPr anchorCtr="0" anchor="t" bIns="45700" lIns="91425" spcFirstLastPara="1" rIns="91425" wrap="square" tIns="45700">
            <a:normAutofit fontScale="62500" lnSpcReduction="20000"/>
          </a:bodyPr>
          <a:lstStyle/>
          <a:p>
            <a:pPr indent="0" lvl="0" marL="114300" rtl="0" algn="l">
              <a:lnSpc>
                <a:spcPct val="90000"/>
              </a:lnSpc>
              <a:spcBef>
                <a:spcPts val="1000"/>
              </a:spcBef>
              <a:spcAft>
                <a:spcPts val="0"/>
              </a:spcAft>
              <a:buSzPct val="75789"/>
              <a:buNone/>
            </a:pPr>
            <a:r>
              <a:rPr b="1" lang="en-GB" sz="3800"/>
              <a:t>How You Can Use This Guide</a:t>
            </a:r>
            <a:endParaRPr/>
          </a:p>
          <a:p>
            <a:pPr indent="0" lvl="0" marL="114300" rtl="0" algn="l">
              <a:lnSpc>
                <a:spcPct val="90000"/>
              </a:lnSpc>
              <a:spcBef>
                <a:spcPts val="1000"/>
              </a:spcBef>
              <a:spcAft>
                <a:spcPts val="0"/>
              </a:spcAft>
              <a:buSzPct val="75789"/>
              <a:buNone/>
            </a:pPr>
            <a:r>
              <a:rPr lang="en-GB" sz="3800"/>
              <a:t>      The guide is designed for immediate, practical application:</a:t>
            </a:r>
            <a:endParaRPr/>
          </a:p>
          <a:p>
            <a:pPr indent="0" lvl="0" marL="114300" rtl="0" algn="l">
              <a:lnSpc>
                <a:spcPct val="90000"/>
              </a:lnSpc>
              <a:spcBef>
                <a:spcPts val="1000"/>
              </a:spcBef>
              <a:spcAft>
                <a:spcPts val="0"/>
              </a:spcAft>
              <a:buSzPct val="75789"/>
              <a:buNone/>
            </a:pPr>
            <a:r>
              <a:t/>
            </a:r>
            <a:endParaRPr sz="3800"/>
          </a:p>
          <a:p>
            <a:pPr indent="-342900" lvl="0" marL="457200" rtl="0" algn="l">
              <a:lnSpc>
                <a:spcPct val="90000"/>
              </a:lnSpc>
              <a:spcBef>
                <a:spcPts val="1000"/>
              </a:spcBef>
              <a:spcAft>
                <a:spcPts val="0"/>
              </a:spcAft>
              <a:buClr>
                <a:schemeClr val="dk1"/>
              </a:buClr>
              <a:buSzPct val="75789"/>
              <a:buChar char="•"/>
            </a:pPr>
            <a:r>
              <a:rPr b="1" lang="en-GB" sz="3800"/>
              <a:t>For Training &amp; Development:</a:t>
            </a:r>
            <a:br>
              <a:rPr lang="en-GB" sz="3800"/>
            </a:br>
            <a:r>
              <a:rPr lang="en-GB" sz="3800"/>
              <a:t>Use the content for workshops on emotional intelligence, inclusivity, and mental health awareness.</a:t>
            </a:r>
            <a:endParaRPr/>
          </a:p>
          <a:p>
            <a:pPr indent="-342900" lvl="0" marL="457200" rtl="0" algn="l">
              <a:lnSpc>
                <a:spcPct val="90000"/>
              </a:lnSpc>
              <a:spcBef>
                <a:spcPts val="1000"/>
              </a:spcBef>
              <a:spcAft>
                <a:spcPts val="0"/>
              </a:spcAft>
              <a:buClr>
                <a:schemeClr val="dk1"/>
              </a:buClr>
              <a:buSzPct val="75789"/>
              <a:buChar char="•"/>
            </a:pPr>
            <a:r>
              <a:rPr b="1" lang="en-GB" sz="3800"/>
              <a:t>For Daily Practice:</a:t>
            </a:r>
            <a:br>
              <a:rPr lang="en-GB" sz="3800"/>
            </a:br>
            <a:r>
              <a:rPr lang="en-GB" sz="3800"/>
              <a:t>Apply the checklists and indicators to identify at-risk individuals early.</a:t>
            </a:r>
            <a:endParaRPr/>
          </a:p>
          <a:p>
            <a:pPr indent="-342900" lvl="0" marL="457200" rtl="0" algn="l">
              <a:lnSpc>
                <a:spcPct val="90000"/>
              </a:lnSpc>
              <a:spcBef>
                <a:spcPts val="1000"/>
              </a:spcBef>
              <a:spcAft>
                <a:spcPts val="0"/>
              </a:spcAft>
              <a:buClr>
                <a:schemeClr val="dk1"/>
              </a:buClr>
              <a:buSzPct val="75789"/>
              <a:buChar char="•"/>
            </a:pPr>
            <a:r>
              <a:rPr b="1" lang="en-GB" sz="3800"/>
              <a:t>For Strategic Intervention:</a:t>
            </a:r>
            <a:br>
              <a:rPr lang="en-GB" sz="3800"/>
            </a:br>
            <a:r>
              <a:rPr lang="en-GB" sz="3800"/>
              <a:t>Implement the structured models (e.g., Connection Cascade) to build inclusive policies and environments.</a:t>
            </a:r>
            <a:endParaRPr/>
          </a:p>
          <a:p>
            <a:pPr indent="-342900" lvl="0" marL="457200" rtl="0" algn="l">
              <a:lnSpc>
                <a:spcPct val="90000"/>
              </a:lnSpc>
              <a:spcBef>
                <a:spcPts val="1000"/>
              </a:spcBef>
              <a:spcAft>
                <a:spcPts val="0"/>
              </a:spcAft>
              <a:buClr>
                <a:schemeClr val="dk1"/>
              </a:buClr>
              <a:buSzPct val="75789"/>
              <a:buChar char="•"/>
            </a:pPr>
            <a:r>
              <a:rPr b="1" lang="en-GB" sz="3800"/>
              <a:t>For Skill Building:</a:t>
            </a:r>
            <a:br>
              <a:rPr lang="en-GB" sz="3800"/>
            </a:br>
            <a:r>
              <a:rPr lang="en-GB" sz="3800"/>
              <a:t>Utilize the 12 branching scenarios in Chapter 4 for realistic training and critical decision-making practice.</a:t>
            </a:r>
            <a:endParaRPr/>
          </a:p>
          <a:p>
            <a:pPr indent="0" lvl="0" marL="114300" rtl="0" algn="l">
              <a:lnSpc>
                <a:spcPct val="90000"/>
              </a:lnSpc>
              <a:spcBef>
                <a:spcPts val="1000"/>
              </a:spcBef>
              <a:spcAft>
                <a:spcPts val="0"/>
              </a:spcAft>
              <a:buSzPct val="90000"/>
              <a:buNone/>
            </a:pPr>
            <a:br>
              <a:rPr lang="en-GB" sz="3200"/>
            </a:br>
            <a:endParaRPr sz="32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SzPct val="50000"/>
              <a:buNone/>
            </a:pPr>
            <a:r>
              <a:rPr b="1" lang="en-GB" sz="4000"/>
              <a:t>Practice with Scenarios: Apply Your Knowledge</a:t>
            </a:r>
            <a:br>
              <a:rPr b="1" lang="en-GB"/>
            </a:br>
            <a:br>
              <a:rPr b="1" lang="en-GB"/>
            </a:br>
            <a:endParaRPr/>
          </a:p>
        </p:txBody>
      </p:sp>
      <p:sp>
        <p:nvSpPr>
          <p:cNvPr id="129" name="Google Shape;129;p32"/>
          <p:cNvSpPr txBox="1"/>
          <p:nvPr>
            <p:ph idx="1" type="body"/>
          </p:nvPr>
        </p:nvSpPr>
        <p:spPr>
          <a:xfrm>
            <a:off x="521208" y="1169660"/>
            <a:ext cx="10832592" cy="4805363"/>
          </a:xfrm>
          <a:prstGeom prst="rect">
            <a:avLst/>
          </a:prstGeom>
          <a:noFill/>
          <a:ln>
            <a:noFill/>
          </a:ln>
        </p:spPr>
        <p:txBody>
          <a:bodyPr anchorCtr="0" anchor="t" bIns="45700" lIns="91425" spcFirstLastPara="1" rIns="91425" wrap="square" tIns="45700">
            <a:normAutofit/>
          </a:bodyPr>
          <a:lstStyle/>
          <a:p>
            <a:pPr indent="0" lvl="0" marL="114300" rtl="0" algn="l">
              <a:lnSpc>
                <a:spcPct val="90000"/>
              </a:lnSpc>
              <a:spcBef>
                <a:spcPts val="1000"/>
              </a:spcBef>
              <a:spcAft>
                <a:spcPts val="0"/>
              </a:spcAft>
              <a:buSzPts val="1800"/>
              <a:buNone/>
            </a:pPr>
            <a:r>
              <a:rPr b="1" lang="en-GB" sz="2400"/>
              <a:t>The guide includes 12 branching scenarios to turn theory into practical skill.</a:t>
            </a:r>
            <a:endParaRPr sz="2400"/>
          </a:p>
          <a:p>
            <a:pPr indent="0" lvl="0" marL="114300" rtl="0" algn="l">
              <a:lnSpc>
                <a:spcPct val="90000"/>
              </a:lnSpc>
              <a:spcBef>
                <a:spcPts val="1000"/>
              </a:spcBef>
              <a:spcAft>
                <a:spcPts val="0"/>
              </a:spcAft>
              <a:buSzPts val="1800"/>
              <a:buNone/>
            </a:pPr>
            <a:r>
              <a:rPr lang="en-GB" sz="2400"/>
              <a:t>These interactive training tools are designed for real-world application:</a:t>
            </a:r>
            <a:endParaRPr/>
          </a:p>
          <a:p>
            <a:pPr indent="-342900" lvl="0" marL="457200" rtl="0" algn="l">
              <a:lnSpc>
                <a:spcPct val="90000"/>
              </a:lnSpc>
              <a:spcBef>
                <a:spcPts val="1000"/>
              </a:spcBef>
              <a:spcAft>
                <a:spcPts val="0"/>
              </a:spcAft>
              <a:buClr>
                <a:schemeClr val="dk1"/>
              </a:buClr>
              <a:buSzPts val="1800"/>
              <a:buChar char="•"/>
            </a:pPr>
            <a:r>
              <a:rPr b="1" lang="en-GB" sz="2400"/>
              <a:t>For Educators:</a:t>
            </a:r>
            <a:r>
              <a:rPr lang="en-GB" sz="2400"/>
              <a:t> Navigate a scenario involving a withdrawn adult learner.</a:t>
            </a:r>
            <a:endParaRPr/>
          </a:p>
          <a:p>
            <a:pPr indent="-342900" lvl="0" marL="457200" rtl="0" algn="l">
              <a:lnSpc>
                <a:spcPct val="90000"/>
              </a:lnSpc>
              <a:spcBef>
                <a:spcPts val="1000"/>
              </a:spcBef>
              <a:spcAft>
                <a:spcPts val="0"/>
              </a:spcAft>
              <a:buClr>
                <a:schemeClr val="dk1"/>
              </a:buClr>
              <a:buSzPts val="1800"/>
              <a:buChar char="•"/>
            </a:pPr>
            <a:r>
              <a:rPr b="1" lang="en-GB" sz="2400"/>
              <a:t>For Managers:</a:t>
            </a:r>
            <a:r>
              <a:rPr lang="en-GB" sz="2400"/>
              <a:t> Address a team member who is being subtly excluded.</a:t>
            </a:r>
            <a:endParaRPr/>
          </a:p>
          <a:p>
            <a:pPr indent="-342900" lvl="0" marL="457200" rtl="0" algn="l">
              <a:lnSpc>
                <a:spcPct val="90000"/>
              </a:lnSpc>
              <a:spcBef>
                <a:spcPts val="1000"/>
              </a:spcBef>
              <a:spcAft>
                <a:spcPts val="0"/>
              </a:spcAft>
              <a:buClr>
                <a:schemeClr val="dk1"/>
              </a:buClr>
              <a:buSzPts val="1800"/>
              <a:buChar char="•"/>
            </a:pPr>
            <a:r>
              <a:rPr b="1" lang="en-GB" sz="2400"/>
              <a:t>For Colleagues:</a:t>
            </a:r>
            <a:r>
              <a:rPr lang="en-GB" sz="2400"/>
              <a:t> Practice how to reach out to a peer showing signs of isolation.</a:t>
            </a:r>
            <a:endParaRPr/>
          </a:p>
          <a:p>
            <a:pPr indent="0" lvl="0" marL="114300" rtl="0" algn="l">
              <a:lnSpc>
                <a:spcPct val="90000"/>
              </a:lnSpc>
              <a:spcBef>
                <a:spcPts val="1000"/>
              </a:spcBef>
              <a:spcAft>
                <a:spcPts val="0"/>
              </a:spcAft>
              <a:buSzPts val="1800"/>
              <a:buNone/>
            </a:pPr>
            <a:r>
              <a:rPr b="1" lang="en-GB" sz="2400"/>
              <a:t>This hands-on component helps you build the critical muscle of:</a:t>
            </a:r>
            <a:endParaRPr sz="2400"/>
          </a:p>
          <a:p>
            <a:pPr indent="-342900" lvl="0" marL="457200" rtl="0" algn="l">
              <a:lnSpc>
                <a:spcPct val="90000"/>
              </a:lnSpc>
              <a:spcBef>
                <a:spcPts val="1000"/>
              </a:spcBef>
              <a:spcAft>
                <a:spcPts val="0"/>
              </a:spcAft>
              <a:buClr>
                <a:schemeClr val="dk1"/>
              </a:buClr>
              <a:buSzPts val="1800"/>
              <a:buChar char="•"/>
            </a:pPr>
            <a:r>
              <a:rPr lang="en-GB" sz="2400"/>
              <a:t>Recognising subtle behavioural cues.</a:t>
            </a:r>
            <a:endParaRPr/>
          </a:p>
          <a:p>
            <a:pPr indent="-342900" lvl="0" marL="457200" rtl="0" algn="l">
              <a:lnSpc>
                <a:spcPct val="90000"/>
              </a:lnSpc>
              <a:spcBef>
                <a:spcPts val="1000"/>
              </a:spcBef>
              <a:spcAft>
                <a:spcPts val="0"/>
              </a:spcAft>
              <a:buClr>
                <a:schemeClr val="dk1"/>
              </a:buClr>
              <a:buSzPts val="1800"/>
              <a:buChar char="•"/>
            </a:pPr>
            <a:r>
              <a:rPr lang="en-GB" sz="2400"/>
              <a:t>Making compassionate and effective decisions.</a:t>
            </a:r>
            <a:endParaRPr/>
          </a:p>
          <a:p>
            <a:pPr indent="-342900" lvl="0" marL="457200" rtl="0" algn="l">
              <a:lnSpc>
                <a:spcPct val="90000"/>
              </a:lnSpc>
              <a:spcBef>
                <a:spcPts val="1000"/>
              </a:spcBef>
              <a:spcAft>
                <a:spcPts val="0"/>
              </a:spcAft>
              <a:buClr>
                <a:schemeClr val="dk1"/>
              </a:buClr>
              <a:buSzPts val="1800"/>
              <a:buChar char="•"/>
            </a:pPr>
            <a:r>
              <a:rPr lang="en-GB" sz="2400"/>
              <a:t>Fostering psychological safety in your environment</a:t>
            </a:r>
            <a:endParaRPr/>
          </a:p>
          <a:p>
            <a:pPr indent="0" lvl="0" marL="114300" rtl="0" algn="l">
              <a:lnSpc>
                <a:spcPct val="90000"/>
              </a:lnSpc>
              <a:spcBef>
                <a:spcPts val="1000"/>
              </a:spcBef>
              <a:spcAft>
                <a:spcPts val="0"/>
              </a:spcAft>
              <a:buSzPts val="18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18"/>
          <p:cNvSpPr txBox="1"/>
          <p:nvPr>
            <p:ph type="title"/>
          </p:nvPr>
        </p:nvSpPr>
        <p:spPr>
          <a:xfrm>
            <a:off x="838200" y="53774"/>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b="1" lang="en-GB" sz="3600"/>
              <a:t>Who is this Guide For</a:t>
            </a:r>
            <a:r>
              <a:rPr lang="en-GB" sz="3600"/>
              <a:t>?</a:t>
            </a:r>
            <a:endParaRPr b="1" sz="3600"/>
          </a:p>
        </p:txBody>
      </p:sp>
      <p:sp>
        <p:nvSpPr>
          <p:cNvPr id="135" name="Google Shape;135;p18"/>
          <p:cNvSpPr txBox="1"/>
          <p:nvPr>
            <p:ph idx="1" type="body"/>
          </p:nvPr>
        </p:nvSpPr>
        <p:spPr>
          <a:xfrm>
            <a:off x="215249" y="1046548"/>
            <a:ext cx="11671951" cy="5390828"/>
          </a:xfrm>
          <a:prstGeom prst="rect">
            <a:avLst/>
          </a:prstGeom>
          <a:noFill/>
          <a:ln>
            <a:noFill/>
          </a:ln>
        </p:spPr>
        <p:txBody>
          <a:bodyPr anchorCtr="0" anchor="t" bIns="45700" lIns="91425" spcFirstLastPara="1" rIns="91425" wrap="square" tIns="45700">
            <a:normAutofit fontScale="40000" lnSpcReduction="20000"/>
          </a:bodyPr>
          <a:lstStyle/>
          <a:p>
            <a:pPr indent="0" lvl="0" marL="114300" rtl="0" algn="l">
              <a:lnSpc>
                <a:spcPct val="90000"/>
              </a:lnSpc>
              <a:spcBef>
                <a:spcPts val="1000"/>
              </a:spcBef>
              <a:spcAft>
                <a:spcPts val="0"/>
              </a:spcAft>
              <a:buSzPct val="160714"/>
              <a:buNone/>
            </a:pPr>
            <a:r>
              <a:t/>
            </a:r>
            <a:endParaRPr b="1"/>
          </a:p>
          <a:p>
            <a:pPr indent="0" lvl="0" marL="114300" rtl="0" algn="l">
              <a:lnSpc>
                <a:spcPct val="90000"/>
              </a:lnSpc>
              <a:spcBef>
                <a:spcPts val="1000"/>
              </a:spcBef>
              <a:spcAft>
                <a:spcPts val="0"/>
              </a:spcAft>
              <a:buSzPct val="75000"/>
              <a:buNone/>
            </a:pPr>
            <a:r>
              <a:rPr lang="en-GB" sz="6000"/>
              <a:t>This guide is an essential resource for:</a:t>
            </a:r>
            <a:endParaRPr/>
          </a:p>
          <a:p>
            <a:pPr indent="-228600" lvl="0" marL="457200" rtl="0" algn="l">
              <a:lnSpc>
                <a:spcPct val="90000"/>
              </a:lnSpc>
              <a:spcBef>
                <a:spcPts val="1000"/>
              </a:spcBef>
              <a:spcAft>
                <a:spcPts val="0"/>
              </a:spcAft>
              <a:buClr>
                <a:schemeClr val="dk1"/>
              </a:buClr>
              <a:buSzPct val="75000"/>
              <a:buNone/>
            </a:pPr>
            <a:r>
              <a:t/>
            </a:r>
            <a:endParaRPr sz="6000"/>
          </a:p>
          <a:p>
            <a:pPr indent="0" lvl="0" marL="114300" rtl="0" algn="l">
              <a:lnSpc>
                <a:spcPct val="90000"/>
              </a:lnSpc>
              <a:spcBef>
                <a:spcPts val="1000"/>
              </a:spcBef>
              <a:spcAft>
                <a:spcPts val="0"/>
              </a:spcAft>
              <a:buSzPct val="75000"/>
              <a:buNone/>
            </a:pPr>
            <a:r>
              <a:rPr b="1" lang="en-GB" sz="6000"/>
              <a:t>Adult Educators &amp; Trainers</a:t>
            </a:r>
            <a:endParaRPr sz="6000"/>
          </a:p>
          <a:p>
            <a:pPr indent="-342900" lvl="1" marL="914400" rtl="0" algn="l">
              <a:lnSpc>
                <a:spcPct val="90000"/>
              </a:lnSpc>
              <a:spcBef>
                <a:spcPts val="500"/>
              </a:spcBef>
              <a:spcAft>
                <a:spcPts val="0"/>
              </a:spcAft>
              <a:buSzPct val="75000"/>
              <a:buChar char="•"/>
            </a:pPr>
            <a:r>
              <a:rPr lang="en-GB" sz="6000"/>
              <a:t>To identify and support isolated learners.</a:t>
            </a:r>
            <a:endParaRPr/>
          </a:p>
          <a:p>
            <a:pPr indent="-342900" lvl="1" marL="914400" rtl="0" algn="l">
              <a:lnSpc>
                <a:spcPct val="90000"/>
              </a:lnSpc>
              <a:spcBef>
                <a:spcPts val="500"/>
              </a:spcBef>
              <a:spcAft>
                <a:spcPts val="0"/>
              </a:spcAft>
              <a:buSzPct val="75000"/>
              <a:buChar char="•"/>
            </a:pPr>
            <a:r>
              <a:rPr lang="en-GB" sz="6000"/>
              <a:t>To create inclusive learning environments.</a:t>
            </a:r>
            <a:endParaRPr/>
          </a:p>
          <a:p>
            <a:pPr indent="-228600" lvl="1" marL="914400" rtl="0" algn="l">
              <a:lnSpc>
                <a:spcPct val="90000"/>
              </a:lnSpc>
              <a:spcBef>
                <a:spcPts val="500"/>
              </a:spcBef>
              <a:spcAft>
                <a:spcPts val="0"/>
              </a:spcAft>
              <a:buSzPct val="75000"/>
              <a:buNone/>
            </a:pPr>
            <a:r>
              <a:t/>
            </a:r>
            <a:endParaRPr sz="6000"/>
          </a:p>
          <a:p>
            <a:pPr indent="0" lvl="0" marL="114300" rtl="0" algn="l">
              <a:lnSpc>
                <a:spcPct val="90000"/>
              </a:lnSpc>
              <a:spcBef>
                <a:spcPts val="1000"/>
              </a:spcBef>
              <a:spcAft>
                <a:spcPts val="0"/>
              </a:spcAft>
              <a:buSzPct val="75000"/>
              <a:buNone/>
            </a:pPr>
            <a:r>
              <a:rPr b="1" lang="en-GB" sz="6000"/>
              <a:t>SME Owners &amp; Managers</a:t>
            </a:r>
            <a:endParaRPr sz="6000"/>
          </a:p>
          <a:p>
            <a:pPr indent="-342900" lvl="1" marL="914400" rtl="0" algn="l">
              <a:lnSpc>
                <a:spcPct val="90000"/>
              </a:lnSpc>
              <a:spcBef>
                <a:spcPts val="500"/>
              </a:spcBef>
              <a:spcAft>
                <a:spcPts val="0"/>
              </a:spcAft>
              <a:buSzPct val="75000"/>
              <a:buChar char="•"/>
            </a:pPr>
            <a:r>
              <a:rPr lang="en-GB" sz="6000"/>
              <a:t>To mitigate workplace isolation and burnout.</a:t>
            </a:r>
            <a:endParaRPr/>
          </a:p>
          <a:p>
            <a:pPr indent="-342900" lvl="1" marL="914400" rtl="0" algn="l">
              <a:lnSpc>
                <a:spcPct val="90000"/>
              </a:lnSpc>
              <a:spcBef>
                <a:spcPts val="500"/>
              </a:spcBef>
              <a:spcAft>
                <a:spcPts val="0"/>
              </a:spcAft>
              <a:buSzPct val="75000"/>
              <a:buChar char="•"/>
            </a:pPr>
            <a:r>
              <a:rPr lang="en-GB" sz="6000"/>
              <a:t>To strengthen team cohesion and performance.</a:t>
            </a:r>
            <a:endParaRPr/>
          </a:p>
          <a:p>
            <a:pPr indent="0" lvl="1" marL="571500" rtl="0" algn="l">
              <a:lnSpc>
                <a:spcPct val="90000"/>
              </a:lnSpc>
              <a:spcBef>
                <a:spcPts val="500"/>
              </a:spcBef>
              <a:spcAft>
                <a:spcPts val="0"/>
              </a:spcAft>
              <a:buSzPct val="75000"/>
              <a:buNone/>
            </a:pPr>
            <a:r>
              <a:t/>
            </a:r>
            <a:endParaRPr sz="6000"/>
          </a:p>
          <a:p>
            <a:pPr indent="0" lvl="0" marL="114300" rtl="0" algn="l">
              <a:lnSpc>
                <a:spcPct val="90000"/>
              </a:lnSpc>
              <a:spcBef>
                <a:spcPts val="1000"/>
              </a:spcBef>
              <a:spcAft>
                <a:spcPts val="0"/>
              </a:spcAft>
              <a:buSzPct val="75000"/>
              <a:buNone/>
            </a:pPr>
            <a:r>
              <a:rPr b="1" lang="en-GB" sz="6000"/>
              <a:t>Counsellors &amp; HR Professionals</a:t>
            </a:r>
            <a:endParaRPr sz="6000"/>
          </a:p>
          <a:p>
            <a:pPr indent="-342900" lvl="1" marL="914400" rtl="0" algn="l">
              <a:lnSpc>
                <a:spcPct val="90000"/>
              </a:lnSpc>
              <a:spcBef>
                <a:spcPts val="500"/>
              </a:spcBef>
              <a:spcAft>
                <a:spcPts val="0"/>
              </a:spcAft>
              <a:buSzPct val="75000"/>
              <a:buChar char="•"/>
            </a:pPr>
            <a:r>
              <a:rPr lang="en-GB" sz="6000"/>
              <a:t>To develop supportive interventions and inclusive policies.</a:t>
            </a:r>
            <a:endParaRPr/>
          </a:p>
          <a:p>
            <a:pPr indent="0" lvl="0" marL="114300" rtl="0" algn="l">
              <a:lnSpc>
                <a:spcPct val="120000"/>
              </a:lnSpc>
              <a:spcBef>
                <a:spcPts val="1000"/>
              </a:spcBef>
              <a:spcAft>
                <a:spcPts val="0"/>
              </a:spcAft>
              <a:buSzPct val="160714"/>
              <a:buNone/>
            </a:pPr>
            <a:br>
              <a:rPr lang="en-GB"/>
            </a:br>
            <a:br>
              <a:rPr lang="en-GB"/>
            </a:b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3"/>
          <p:cNvSpPr txBox="1"/>
          <p:nvPr>
            <p:ph type="title"/>
          </p:nvPr>
        </p:nvSpPr>
        <p:spPr>
          <a:xfrm>
            <a:off x="838200" y="202109"/>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b="1" lang="en-GB" sz="3600"/>
              <a:t>The Added Value for SMEs &amp; Educators</a:t>
            </a:r>
            <a:endParaRPr b="1" sz="3600"/>
          </a:p>
        </p:txBody>
      </p:sp>
      <p:sp>
        <p:nvSpPr>
          <p:cNvPr id="141" name="Google Shape;141;p23"/>
          <p:cNvSpPr txBox="1"/>
          <p:nvPr>
            <p:ph idx="1" type="body"/>
          </p:nvPr>
        </p:nvSpPr>
        <p:spPr>
          <a:xfrm>
            <a:off x="838200" y="1271882"/>
            <a:ext cx="10194758" cy="4815807"/>
          </a:xfrm>
          <a:prstGeom prst="rect">
            <a:avLst/>
          </a:prstGeom>
          <a:noFill/>
          <a:ln>
            <a:noFill/>
          </a:ln>
        </p:spPr>
        <p:txBody>
          <a:bodyPr anchorCtr="0" anchor="t" bIns="45700" lIns="91425" spcFirstLastPara="1" rIns="91425" wrap="square" tIns="45700">
            <a:normAutofit/>
          </a:bodyPr>
          <a:lstStyle/>
          <a:p>
            <a:pPr indent="0" lvl="0" marL="114300" rtl="0" algn="l">
              <a:lnSpc>
                <a:spcPct val="90000"/>
              </a:lnSpc>
              <a:spcBef>
                <a:spcPts val="1000"/>
              </a:spcBef>
              <a:spcAft>
                <a:spcPts val="0"/>
              </a:spcAft>
              <a:buSzPts val="1800"/>
              <a:buNone/>
            </a:pPr>
            <a:r>
              <a:rPr b="1" lang="en-GB" sz="2600"/>
              <a:t>Tangible Benefits for Your Organisation</a:t>
            </a:r>
            <a:endParaRPr b="1" sz="2600"/>
          </a:p>
          <a:p>
            <a:pPr indent="0" lvl="0" marL="114300" rtl="0" algn="l">
              <a:lnSpc>
                <a:spcPct val="90000"/>
              </a:lnSpc>
              <a:spcBef>
                <a:spcPts val="1000"/>
              </a:spcBef>
              <a:spcAft>
                <a:spcPts val="0"/>
              </a:spcAft>
              <a:buSzPts val="1800"/>
              <a:buNone/>
            </a:pPr>
            <a:r>
              <a:rPr lang="en-GB" sz="2600"/>
              <a:t>     Integrating this guide helps you:</a:t>
            </a:r>
            <a:endParaRPr/>
          </a:p>
          <a:p>
            <a:pPr indent="-342900" lvl="0" marL="457200" rtl="0" algn="l">
              <a:lnSpc>
                <a:spcPct val="90000"/>
              </a:lnSpc>
              <a:spcBef>
                <a:spcPts val="1000"/>
              </a:spcBef>
              <a:spcAft>
                <a:spcPts val="0"/>
              </a:spcAft>
              <a:buClr>
                <a:schemeClr val="dk1"/>
              </a:buClr>
              <a:buSzPts val="1800"/>
              <a:buChar char="•"/>
            </a:pPr>
            <a:r>
              <a:rPr b="1" lang="en-GB" sz="2600"/>
              <a:t>Enhance Well-being:</a:t>
            </a:r>
            <a:r>
              <a:rPr lang="en-GB" sz="2600"/>
              <a:t> Reduce stress and prevent burnout among employees and learners.</a:t>
            </a:r>
            <a:endParaRPr/>
          </a:p>
          <a:p>
            <a:pPr indent="-342900" lvl="0" marL="457200" rtl="0" algn="l">
              <a:lnSpc>
                <a:spcPct val="90000"/>
              </a:lnSpc>
              <a:spcBef>
                <a:spcPts val="1000"/>
              </a:spcBef>
              <a:spcAft>
                <a:spcPts val="0"/>
              </a:spcAft>
              <a:buClr>
                <a:schemeClr val="dk1"/>
              </a:buClr>
              <a:buSzPts val="1800"/>
              <a:buChar char="•"/>
            </a:pPr>
            <a:r>
              <a:rPr b="1" lang="en-GB" sz="2600"/>
              <a:t>Improve Performance:</a:t>
            </a:r>
            <a:r>
              <a:rPr lang="en-GB" sz="2600"/>
              <a:t> Foster a more engaged, collaborative, and productive environment.</a:t>
            </a:r>
            <a:endParaRPr/>
          </a:p>
          <a:p>
            <a:pPr indent="-342900" lvl="0" marL="457200" rtl="0" algn="l">
              <a:lnSpc>
                <a:spcPct val="90000"/>
              </a:lnSpc>
              <a:spcBef>
                <a:spcPts val="1000"/>
              </a:spcBef>
              <a:spcAft>
                <a:spcPts val="0"/>
              </a:spcAft>
              <a:buClr>
                <a:schemeClr val="dk1"/>
              </a:buClr>
              <a:buSzPts val="1800"/>
              <a:buChar char="•"/>
            </a:pPr>
            <a:r>
              <a:rPr b="1" lang="en-GB" sz="2600"/>
              <a:t>Build Resilience:</a:t>
            </a:r>
            <a:r>
              <a:rPr lang="en-GB" sz="2600"/>
              <a:t> Equip your team with skills to manage social dynamics and support one another.</a:t>
            </a:r>
            <a:endParaRPr/>
          </a:p>
          <a:p>
            <a:pPr indent="-342900" lvl="0" marL="457200" rtl="0" algn="l">
              <a:lnSpc>
                <a:spcPct val="90000"/>
              </a:lnSpc>
              <a:spcBef>
                <a:spcPts val="1000"/>
              </a:spcBef>
              <a:spcAft>
                <a:spcPts val="0"/>
              </a:spcAft>
              <a:buClr>
                <a:schemeClr val="dk1"/>
              </a:buClr>
              <a:buSzPts val="1800"/>
              <a:buChar char="•"/>
            </a:pPr>
            <a:r>
              <a:rPr b="1" lang="en-GB" sz="2600"/>
              <a:t>Demonstrate Leadership:</a:t>
            </a:r>
            <a:r>
              <a:rPr lang="en-GB" sz="2600"/>
              <a:t> Show a commitment to mental health and modern, inclusive management practices.</a:t>
            </a:r>
            <a:endParaRPr/>
          </a:p>
          <a:p>
            <a:pPr indent="-228600" lvl="0" marL="457200" rtl="0" algn="l">
              <a:lnSpc>
                <a:spcPct val="90000"/>
              </a:lnSpc>
              <a:spcBef>
                <a:spcPts val="1000"/>
              </a:spcBef>
              <a:spcAft>
                <a:spcPts val="0"/>
              </a:spcAft>
              <a:buClr>
                <a:schemeClr val="dk1"/>
              </a:buClr>
              <a:buSzPts val="180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2023-05-05T07:36:22Z</dcterms:created>
  <dc:creator>Begum Cacmak</dc:creator>
</cp:coreProperties>
</file>