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embeddedFontLst>
    <p:embeddedFont>
      <p:font typeface="Noto Sans Symbols" panose="020B0604020202020204" charset="0"/>
      <p:regular r:id="rId13"/>
      <p:bold r:id="rId14"/>
    </p:embeddedFont>
    <p:embeddedFont>
      <p:font typeface="Roboto" panose="02000000000000000000" pitchFamily="2" charset="0"/>
      <p:regular r:id="rId15"/>
      <p:bold r:id="rId16"/>
      <p:italic r:id="rId17"/>
      <p:boldItalic r:id="rId1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2" roundtripDataSignature="AMtx7mjCtHiMKNXtbYEPA5+9lfiK6qWFH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70" d="100"/>
          <a:sy n="70" d="100"/>
        </p:scale>
        <p:origin x="1066" y="15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18" Type="http://schemas.openxmlformats.org/officeDocument/2006/relationships/font" Target="fonts/font6.fntdata"/><Relationship Id="rId26"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font" Target="fonts/font5.fntdata"/><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font" Target="fonts/font3.fntdata"/><Relationship Id="rId23"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2.fntdata"/><Relationship Id="rId22" Type="http://customschemas.google.com/relationships/presentationmetadata" Target="metadata"/></Relationships>
</file>

<file path=ppt/charts/_rels/chart1.xml.rels><?xml version="1.0" encoding="UTF-8" standalone="yes"?>
<Relationships xmlns="http://schemas.openxmlformats.org/package/2006/relationships"><Relationship Id="rId3" Type="http://schemas.openxmlformats.org/officeDocument/2006/relationships/oleObject" Target="file:///F:\EVAS%20DATORS\ERASMUS%20LDASA%20SOCIAL%20DEATH%20PREVENTION\ACTIVITY%202\APTAUJAS\Figure%201%20Awareness%20based%20Q.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F:\EVAS%20DATORS\ERASMUS%20LDASA%20SOCIAL%20DEATH%20PREVENTION\ACTIVITY%202\APTAUJAS\Awareness%20based%20questions.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F:\EVAS%20DATORS\ERASMUS%20LDASA%20SOCIAL%20DEATH%20PREVENTION\ACTIVITY%202\APTAUJAS\Awareness%20based%20questions.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Darbgr&#257;mata1" TargetMode="External"/><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ctr">
              <a:defRPr sz="1400" b="0" i="0" u="none" strike="noStrike" kern="1200" spc="0" baseline="0">
                <a:solidFill>
                  <a:schemeClr val="tx1">
                    <a:lumMod val="65000"/>
                    <a:lumOff val="35000"/>
                  </a:schemeClr>
                </a:solidFill>
                <a:latin typeface="Calibri" panose="020F0502020204030204" pitchFamily="34" charset="0"/>
                <a:ea typeface="+mn-ea"/>
                <a:cs typeface="Calibri" panose="020F0502020204030204" pitchFamily="34" charset="0"/>
              </a:defRPr>
            </a:pPr>
            <a:r>
              <a:rPr lang="el-GR" dirty="0"/>
              <a:t>Ευαισθητοποίηση σχετικά με τον κοινωνικό θάνατο: Ανάλυση ανά ομάδα-στόχο</a:t>
            </a:r>
            <a:endParaRPr lang="lv-LV" dirty="0"/>
          </a:p>
        </c:rich>
      </c:tx>
      <c:overlay val="0"/>
      <c:spPr>
        <a:noFill/>
        <a:ln>
          <a:noFill/>
        </a:ln>
        <a:effectLst/>
      </c:spPr>
      <c:txPr>
        <a:bodyPr rot="0" spcFirstLastPara="1" vertOverflow="ellipsis" vert="horz" wrap="square" anchor="ctr" anchorCtr="1"/>
        <a:lstStyle/>
        <a:p>
          <a:pPr algn="ctr">
            <a:defRPr sz="1400" b="0" i="0" u="none" strike="noStrike" kern="1200" spc="0" baseline="0">
              <a:solidFill>
                <a:schemeClr val="tx1">
                  <a:lumMod val="65000"/>
                  <a:lumOff val="35000"/>
                </a:schemeClr>
              </a:solidFill>
              <a:latin typeface="Calibri" panose="020F0502020204030204" pitchFamily="34" charset="0"/>
              <a:ea typeface="+mn-ea"/>
              <a:cs typeface="Calibri" panose="020F0502020204030204" pitchFamily="34" charset="0"/>
            </a:defRPr>
          </a:pPr>
          <a:endParaRPr lang="lv-LV"/>
        </a:p>
      </c:txPr>
    </c:title>
    <c:autoTitleDeleted val="0"/>
    <c:plotArea>
      <c:layout>
        <c:manualLayout>
          <c:layoutTarget val="inner"/>
          <c:xMode val="edge"/>
          <c:yMode val="edge"/>
          <c:x val="0.26046881375912462"/>
          <c:y val="0.20548536084152269"/>
          <c:w val="0.64587604984085623"/>
          <c:h val="0.51360337059105776"/>
        </c:manualLayout>
      </c:layout>
      <c:barChart>
        <c:barDir val="bar"/>
        <c:grouping val="stacked"/>
        <c:varyColors val="0"/>
        <c:ser>
          <c:idx val="0"/>
          <c:order val="0"/>
          <c:tx>
            <c:strRef>
              <c:f>Lapa1!$B$1</c:f>
              <c:strCache>
                <c:ptCount val="1"/>
                <c:pt idx="0">
                  <c:v>"Yes"</c:v>
                </c:pt>
              </c:strCache>
            </c:strRef>
          </c:tx>
          <c:spPr>
            <a:solidFill>
              <a:schemeClr val="accent1"/>
            </a:solidFill>
            <a:ln>
              <a:noFill/>
            </a:ln>
            <a:effectLst/>
          </c:spPr>
          <c:invertIfNegative val="0"/>
          <c:cat>
            <c:strRef>
              <c:f>Lapa1!$A$2:$A$5</c:f>
              <c:strCache>
                <c:ptCount val="4"/>
                <c:pt idx="0">
                  <c:v>Adult Educators</c:v>
                </c:pt>
                <c:pt idx="1">
                  <c:v>Adult Learners</c:v>
                </c:pt>
                <c:pt idx="2">
                  <c:v>Employed Adults</c:v>
                </c:pt>
                <c:pt idx="3">
                  <c:v>SME Representatives</c:v>
                </c:pt>
              </c:strCache>
            </c:strRef>
          </c:cat>
          <c:val>
            <c:numRef>
              <c:f>Lapa1!$B$2:$B$5</c:f>
              <c:numCache>
                <c:formatCode>0.00%</c:formatCode>
                <c:ptCount val="4"/>
                <c:pt idx="0">
                  <c:v>0.438</c:v>
                </c:pt>
                <c:pt idx="1">
                  <c:v>0.30199999999999999</c:v>
                </c:pt>
                <c:pt idx="2">
                  <c:v>0.34200000000000003</c:v>
                </c:pt>
                <c:pt idx="3">
                  <c:v>0.371</c:v>
                </c:pt>
              </c:numCache>
            </c:numRef>
          </c:val>
          <c:extLst>
            <c:ext xmlns:c16="http://schemas.microsoft.com/office/drawing/2014/chart" uri="{C3380CC4-5D6E-409C-BE32-E72D297353CC}">
              <c16:uniqueId val="{00000000-FCA3-4D0D-B491-0CB398DAB186}"/>
            </c:ext>
          </c:extLst>
        </c:ser>
        <c:ser>
          <c:idx val="1"/>
          <c:order val="1"/>
          <c:tx>
            <c:strRef>
              <c:f>Lapa1!$C$1</c:f>
              <c:strCache>
                <c:ptCount val="1"/>
                <c:pt idx="0">
                  <c:v>"No"</c:v>
                </c:pt>
              </c:strCache>
            </c:strRef>
          </c:tx>
          <c:spPr>
            <a:solidFill>
              <a:schemeClr val="accent2"/>
            </a:solidFill>
            <a:ln>
              <a:noFill/>
            </a:ln>
            <a:effectLst/>
          </c:spPr>
          <c:invertIfNegative val="0"/>
          <c:cat>
            <c:strRef>
              <c:f>Lapa1!$A$2:$A$5</c:f>
              <c:strCache>
                <c:ptCount val="4"/>
                <c:pt idx="0">
                  <c:v>Adult Educators</c:v>
                </c:pt>
                <c:pt idx="1">
                  <c:v>Adult Learners</c:v>
                </c:pt>
                <c:pt idx="2">
                  <c:v>Employed Adults</c:v>
                </c:pt>
                <c:pt idx="3">
                  <c:v>SME Representatives</c:v>
                </c:pt>
              </c:strCache>
            </c:strRef>
          </c:cat>
          <c:val>
            <c:numRef>
              <c:f>Lapa1!$C$2:$C$5</c:f>
              <c:numCache>
                <c:formatCode>0.00%</c:formatCode>
                <c:ptCount val="4"/>
                <c:pt idx="0">
                  <c:v>0.56200000000000006</c:v>
                </c:pt>
                <c:pt idx="1">
                  <c:v>0.69799999999999995</c:v>
                </c:pt>
                <c:pt idx="2">
                  <c:v>0.65800000000000003</c:v>
                </c:pt>
                <c:pt idx="3">
                  <c:v>0.629</c:v>
                </c:pt>
              </c:numCache>
            </c:numRef>
          </c:val>
          <c:extLst>
            <c:ext xmlns:c16="http://schemas.microsoft.com/office/drawing/2014/chart" uri="{C3380CC4-5D6E-409C-BE32-E72D297353CC}">
              <c16:uniqueId val="{00000001-FCA3-4D0D-B491-0CB398DAB186}"/>
            </c:ext>
          </c:extLst>
        </c:ser>
        <c:dLbls>
          <c:showLegendKey val="0"/>
          <c:showVal val="0"/>
          <c:showCatName val="0"/>
          <c:showSerName val="0"/>
          <c:showPercent val="0"/>
          <c:showBubbleSize val="0"/>
        </c:dLbls>
        <c:gapWidth val="150"/>
        <c:overlap val="100"/>
        <c:axId val="676784688"/>
        <c:axId val="676785048"/>
      </c:barChart>
      <c:catAx>
        <c:axId val="67678468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Calibri" panose="020F0502020204030204" pitchFamily="34" charset="0"/>
                <a:ea typeface="+mn-ea"/>
                <a:cs typeface="Calibri" panose="020F0502020204030204" pitchFamily="34" charset="0"/>
              </a:defRPr>
            </a:pPr>
            <a:endParaRPr lang="lv-LV"/>
          </a:p>
        </c:txPr>
        <c:crossAx val="676785048"/>
        <c:crosses val="autoZero"/>
        <c:auto val="1"/>
        <c:lblAlgn val="ctr"/>
        <c:lblOffset val="100"/>
        <c:noMultiLvlLbl val="0"/>
      </c:catAx>
      <c:valAx>
        <c:axId val="676785048"/>
        <c:scaling>
          <c:orientation val="minMax"/>
        </c:scaling>
        <c:delete val="0"/>
        <c:axPos val="b"/>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Calibri" panose="020F0502020204030204" pitchFamily="34" charset="0"/>
                <a:ea typeface="+mn-ea"/>
                <a:cs typeface="Calibri" panose="020F0502020204030204" pitchFamily="34" charset="0"/>
              </a:defRPr>
            </a:pPr>
            <a:endParaRPr lang="lv-LV"/>
          </a:p>
        </c:txPr>
        <c:crossAx val="676784688"/>
        <c:crosses val="autoZero"/>
        <c:crossBetween val="between"/>
      </c:valAx>
      <c:spPr>
        <a:noFill/>
        <a:ln>
          <a:noFill/>
        </a:ln>
        <a:effectLst/>
      </c:spPr>
    </c:plotArea>
    <c:legend>
      <c:legendPos val="b"/>
      <c:layout>
        <c:manualLayout>
          <c:xMode val="edge"/>
          <c:yMode val="edge"/>
          <c:x val="0.40968156331706135"/>
          <c:y val="0.89018047162709324"/>
          <c:w val="0.17551830973143712"/>
          <c:h val="5.8139941809599381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Calibri" panose="020F0502020204030204" pitchFamily="34" charset="0"/>
              <a:ea typeface="+mn-ea"/>
              <a:cs typeface="Calibri" panose="020F0502020204030204" pitchFamily="34" charset="0"/>
            </a:defRPr>
          </a:pPr>
          <a:endParaRPr lang="lv-LV"/>
        </a:p>
      </c:txPr>
    </c:legend>
    <c:plotVisOnly val="1"/>
    <c:dispBlanksAs val="gap"/>
    <c:showDLblsOverMax val="0"/>
  </c:chart>
  <c:spPr>
    <a:noFill/>
    <a:ln>
      <a:noFill/>
    </a:ln>
    <a:effectLst/>
  </c:spPr>
  <c:txPr>
    <a:bodyPr/>
    <a:lstStyle/>
    <a:p>
      <a:pPr>
        <a:defRPr>
          <a:latin typeface="Calibri" panose="020F0502020204030204" pitchFamily="34" charset="0"/>
          <a:cs typeface="Calibri" panose="020F0502020204030204" pitchFamily="34" charset="0"/>
        </a:defRPr>
      </a:pPr>
      <a:endParaRPr lang="lv-LV"/>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cap="all" spc="50" baseline="0">
                <a:solidFill>
                  <a:schemeClr val="tx1">
                    <a:lumMod val="65000"/>
                    <a:lumOff val="35000"/>
                  </a:schemeClr>
                </a:solidFill>
                <a:latin typeface="+mn-lt"/>
                <a:ea typeface="+mn-ea"/>
                <a:cs typeface="+mn-cs"/>
              </a:defRPr>
            </a:pPr>
            <a:r>
              <a:rPr lang="lv-LV" sz="1200" b="1" i="0" u="none" strike="noStrike" cap="all" baseline="0">
                <a:solidFill>
                  <a:schemeClr val="tx1">
                    <a:lumMod val="50000"/>
                    <a:lumOff val="50000"/>
                  </a:schemeClr>
                </a:solidFill>
                <a:effectLst/>
              </a:rPr>
              <a:t>Is Social Death Preventable?</a:t>
            </a:r>
            <a:endParaRPr lang="lv-LV" sz="1200" b="1" i="0">
              <a:solidFill>
                <a:schemeClr val="tx1">
                  <a:lumMod val="50000"/>
                  <a:lumOff val="50000"/>
                </a:schemeClr>
              </a:solidFill>
            </a:endParaRPr>
          </a:p>
        </c:rich>
      </c:tx>
      <c:layout>
        <c:manualLayout>
          <c:xMode val="edge"/>
          <c:yMode val="edge"/>
          <c:x val="0.21723600174978128"/>
          <c:y val="2.7777777777777776E-2"/>
        </c:manualLayout>
      </c:layout>
      <c:overlay val="0"/>
      <c:spPr>
        <a:noFill/>
        <a:ln>
          <a:noFill/>
        </a:ln>
        <a:effectLst/>
      </c:spPr>
      <c:txPr>
        <a:bodyPr rot="0" spcFirstLastPara="1" vertOverflow="ellipsis" vert="horz" wrap="square" anchor="ctr" anchorCtr="1"/>
        <a:lstStyle/>
        <a:p>
          <a:pPr>
            <a:defRPr sz="1400" b="1" i="0" u="none" strike="noStrike" kern="1200" cap="all" spc="50" baseline="0">
              <a:solidFill>
                <a:schemeClr val="tx1">
                  <a:lumMod val="65000"/>
                  <a:lumOff val="35000"/>
                </a:schemeClr>
              </a:solidFill>
              <a:latin typeface="+mn-lt"/>
              <a:ea typeface="+mn-ea"/>
              <a:cs typeface="+mn-cs"/>
            </a:defRPr>
          </a:pPr>
          <a:endParaRPr lang="lv-LV"/>
        </a:p>
      </c:txPr>
    </c:title>
    <c:autoTitleDeleted val="0"/>
    <c:plotArea>
      <c:layout/>
      <c:pieChart>
        <c:varyColors val="1"/>
        <c:ser>
          <c:idx val="0"/>
          <c:order val="0"/>
          <c:dPt>
            <c:idx val="0"/>
            <c:bubble3D val="0"/>
            <c:spPr>
              <a:solidFill>
                <a:schemeClr val="accent1"/>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1-CD38-4BC0-BEFB-3C716AB5C7D5}"/>
              </c:ext>
            </c:extLst>
          </c:dPt>
          <c:dPt>
            <c:idx val="1"/>
            <c:bubble3D val="0"/>
            <c:spPr>
              <a:solidFill>
                <a:schemeClr val="accent2"/>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3-CD38-4BC0-BEFB-3C716AB5C7D5}"/>
              </c:ext>
            </c:extLst>
          </c:dPt>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lv-LV"/>
              </a:p>
            </c:txPr>
            <c:dLblPos val="inEnd"/>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Lapa1!$K$10:$K$11</c:f>
              <c:strCache>
                <c:ptCount val="2"/>
                <c:pt idx="0">
                  <c:v>Yes</c:v>
                </c:pt>
                <c:pt idx="1">
                  <c:v>No</c:v>
                </c:pt>
              </c:strCache>
            </c:strRef>
          </c:cat>
          <c:val>
            <c:numRef>
              <c:f>Lapa1!$L$10:$L$11</c:f>
              <c:numCache>
                <c:formatCode>General</c:formatCode>
                <c:ptCount val="2"/>
                <c:pt idx="0">
                  <c:v>141</c:v>
                </c:pt>
                <c:pt idx="1">
                  <c:v>7</c:v>
                </c:pt>
              </c:numCache>
            </c:numRef>
          </c:val>
          <c:extLst>
            <c:ext xmlns:c16="http://schemas.microsoft.com/office/drawing/2014/chart" uri="{C3380CC4-5D6E-409C-BE32-E72D297353CC}">
              <c16:uniqueId val="{00000004-CD38-4BC0-BEFB-3C716AB5C7D5}"/>
            </c:ext>
          </c:extLst>
        </c:ser>
        <c:dLbls>
          <c:dLblPos val="inEnd"/>
          <c:showLegendKey val="0"/>
          <c:showVal val="0"/>
          <c:showCatName val="0"/>
          <c:showSerName val="0"/>
          <c:showPercent val="1"/>
          <c:showBubbleSize val="0"/>
          <c:showLeaderLines val="1"/>
        </c:dLbls>
        <c:firstSliceAng val="0"/>
      </c:pieChart>
      <c:spPr>
        <a:noFill/>
        <a:ln>
          <a:noFill/>
        </a:ln>
        <a:effectLst/>
      </c:spPr>
    </c:plotArea>
    <c:legend>
      <c:legendPos val="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legend>
    <c:plotVisOnly val="1"/>
    <c:dispBlanksAs val="gap"/>
    <c:showDLblsOverMax val="0"/>
  </c:chart>
  <c:spPr>
    <a:noFill/>
    <a:ln>
      <a:noFill/>
    </a:ln>
    <a:effectLst/>
  </c:spPr>
  <c:txPr>
    <a:bodyPr/>
    <a:lstStyle/>
    <a:p>
      <a:pPr>
        <a:defRPr/>
      </a:pPr>
      <a:endParaRPr lang="lv-LV"/>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v-LV" sz="1200" i="0">
                <a:solidFill>
                  <a:schemeClr val="tx2"/>
                </a:solidFill>
                <a:effectLst/>
              </a:rPr>
              <a:t>Social Death Prevention Strategies: Awareness Across Groups</a:t>
            </a:r>
          </a:p>
        </c:rich>
      </c:tx>
      <c:layout>
        <c:manualLayout>
          <c:xMode val="edge"/>
          <c:yMode val="edge"/>
          <c:x val="0.27978022863276475"/>
          <c:y val="0.75914038515210713"/>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v-LV"/>
        </a:p>
      </c:txPr>
    </c:title>
    <c:autoTitleDeleted val="0"/>
    <c:plotArea>
      <c:layout/>
      <c:barChart>
        <c:barDir val="bar"/>
        <c:grouping val="clustered"/>
        <c:varyColors val="0"/>
        <c:ser>
          <c:idx val="1"/>
          <c:order val="1"/>
          <c:tx>
            <c:strRef>
              <c:f>Lapa1!$N$137</c:f>
              <c:strCache>
                <c:ptCount val="1"/>
                <c:pt idx="0">
                  <c:v>Yes</c:v>
                </c:pt>
              </c:strCache>
            </c:strRef>
          </c:tx>
          <c:spPr>
            <a:solidFill>
              <a:schemeClr val="accent2"/>
            </a:solidFill>
            <a:ln>
              <a:noFill/>
            </a:ln>
            <a:effectLst/>
          </c:spPr>
          <c:invertIfNegative val="0"/>
          <c:cat>
            <c:strRef>
              <c:f>Lapa1!$L$138:$L$141</c:f>
              <c:strCache>
                <c:ptCount val="4"/>
                <c:pt idx="0">
                  <c:v>Adult educators</c:v>
                </c:pt>
                <c:pt idx="1">
                  <c:v>Adult learners</c:v>
                </c:pt>
                <c:pt idx="2">
                  <c:v>Employed adults</c:v>
                </c:pt>
                <c:pt idx="3">
                  <c:v>SME representatives</c:v>
                </c:pt>
              </c:strCache>
            </c:strRef>
          </c:cat>
          <c:val>
            <c:numRef>
              <c:f>Lapa1!$N$138:$N$141</c:f>
              <c:numCache>
                <c:formatCode>General</c:formatCode>
                <c:ptCount val="4"/>
                <c:pt idx="0">
                  <c:v>5</c:v>
                </c:pt>
                <c:pt idx="1">
                  <c:v>7</c:v>
                </c:pt>
                <c:pt idx="2">
                  <c:v>13</c:v>
                </c:pt>
                <c:pt idx="3">
                  <c:v>13</c:v>
                </c:pt>
              </c:numCache>
            </c:numRef>
          </c:val>
          <c:extLst>
            <c:ext xmlns:c16="http://schemas.microsoft.com/office/drawing/2014/chart" uri="{C3380CC4-5D6E-409C-BE32-E72D297353CC}">
              <c16:uniqueId val="{00000000-FDF6-4D19-9147-4FD8B7D3AC33}"/>
            </c:ext>
          </c:extLst>
        </c:ser>
        <c:ser>
          <c:idx val="2"/>
          <c:order val="2"/>
          <c:tx>
            <c:strRef>
              <c:f>Lapa1!$O$137</c:f>
              <c:strCache>
                <c:ptCount val="1"/>
                <c:pt idx="0">
                  <c:v>No</c:v>
                </c:pt>
              </c:strCache>
            </c:strRef>
          </c:tx>
          <c:spPr>
            <a:solidFill>
              <a:schemeClr val="accent1"/>
            </a:solidFill>
            <a:ln>
              <a:noFill/>
            </a:ln>
            <a:effectLst/>
          </c:spPr>
          <c:invertIfNegative val="0"/>
          <c:cat>
            <c:strRef>
              <c:f>Lapa1!$L$138:$L$141</c:f>
              <c:strCache>
                <c:ptCount val="4"/>
                <c:pt idx="0">
                  <c:v>Adult educators</c:v>
                </c:pt>
                <c:pt idx="1">
                  <c:v>Adult learners</c:v>
                </c:pt>
                <c:pt idx="2">
                  <c:v>Employed adults</c:v>
                </c:pt>
                <c:pt idx="3">
                  <c:v>SME representatives</c:v>
                </c:pt>
              </c:strCache>
            </c:strRef>
          </c:cat>
          <c:val>
            <c:numRef>
              <c:f>Lapa1!$O$138:$O$141</c:f>
              <c:numCache>
                <c:formatCode>General</c:formatCode>
                <c:ptCount val="4"/>
                <c:pt idx="0">
                  <c:v>27</c:v>
                </c:pt>
                <c:pt idx="1">
                  <c:v>36</c:v>
                </c:pt>
                <c:pt idx="2">
                  <c:v>25</c:v>
                </c:pt>
                <c:pt idx="3">
                  <c:v>22</c:v>
                </c:pt>
              </c:numCache>
            </c:numRef>
          </c:val>
          <c:extLst>
            <c:ext xmlns:c16="http://schemas.microsoft.com/office/drawing/2014/chart" uri="{C3380CC4-5D6E-409C-BE32-E72D297353CC}">
              <c16:uniqueId val="{00000001-FDF6-4D19-9147-4FD8B7D3AC33}"/>
            </c:ext>
          </c:extLst>
        </c:ser>
        <c:dLbls>
          <c:showLegendKey val="0"/>
          <c:showVal val="0"/>
          <c:showCatName val="0"/>
          <c:showSerName val="0"/>
          <c:showPercent val="0"/>
          <c:showBubbleSize val="0"/>
        </c:dLbls>
        <c:gapWidth val="182"/>
        <c:axId val="585222952"/>
        <c:axId val="585224032"/>
        <c:extLst>
          <c:ext xmlns:c15="http://schemas.microsoft.com/office/drawing/2012/chart" uri="{02D57815-91ED-43cb-92C2-25804820EDAC}">
            <c15:filteredBarSeries>
              <c15:ser>
                <c:idx val="0"/>
                <c:order val="0"/>
                <c:tx>
                  <c:strRef>
                    <c:extLst>
                      <c:ext uri="{02D57815-91ED-43cb-92C2-25804820EDAC}">
                        <c15:formulaRef>
                          <c15:sqref>Lapa1!$M$137</c15:sqref>
                        </c15:formulaRef>
                      </c:ext>
                    </c:extLst>
                    <c:strCache>
                      <c:ptCount val="1"/>
                    </c:strCache>
                  </c:strRef>
                </c:tx>
                <c:spPr>
                  <a:solidFill>
                    <a:schemeClr val="accent1"/>
                  </a:solidFill>
                  <a:ln>
                    <a:noFill/>
                  </a:ln>
                  <a:effectLst/>
                </c:spPr>
                <c:invertIfNegative val="0"/>
                <c:cat>
                  <c:strRef>
                    <c:extLst>
                      <c:ext uri="{02D57815-91ED-43cb-92C2-25804820EDAC}">
                        <c15:formulaRef>
                          <c15:sqref>Lapa1!$L$138:$L$141</c15:sqref>
                        </c15:formulaRef>
                      </c:ext>
                    </c:extLst>
                    <c:strCache>
                      <c:ptCount val="4"/>
                      <c:pt idx="0">
                        <c:v>Adult educators</c:v>
                      </c:pt>
                      <c:pt idx="1">
                        <c:v>Adult learners</c:v>
                      </c:pt>
                      <c:pt idx="2">
                        <c:v>Employed adults</c:v>
                      </c:pt>
                      <c:pt idx="3">
                        <c:v>SME representatives</c:v>
                      </c:pt>
                    </c:strCache>
                  </c:strRef>
                </c:cat>
                <c:val>
                  <c:numRef>
                    <c:extLst>
                      <c:ext uri="{02D57815-91ED-43cb-92C2-25804820EDAC}">
                        <c15:formulaRef>
                          <c15:sqref>Lapa1!$M$138:$M$141</c15:sqref>
                        </c15:formulaRef>
                      </c:ext>
                    </c:extLst>
                    <c:numCache>
                      <c:formatCode>General</c:formatCode>
                      <c:ptCount val="4"/>
                    </c:numCache>
                  </c:numRef>
                </c:val>
                <c:extLst>
                  <c:ext xmlns:c16="http://schemas.microsoft.com/office/drawing/2014/chart" uri="{C3380CC4-5D6E-409C-BE32-E72D297353CC}">
                    <c16:uniqueId val="{00000002-FDF6-4D19-9147-4FD8B7D3AC33}"/>
                  </c:ext>
                </c:extLst>
              </c15:ser>
            </c15:filteredBarSeries>
          </c:ext>
        </c:extLst>
      </c:barChart>
      <c:catAx>
        <c:axId val="58522295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585224032"/>
        <c:crosses val="autoZero"/>
        <c:auto val="1"/>
        <c:lblAlgn val="ctr"/>
        <c:lblOffset val="100"/>
        <c:noMultiLvlLbl val="0"/>
      </c:catAx>
      <c:valAx>
        <c:axId val="585224032"/>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58522295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legend>
    <c:plotVisOnly val="1"/>
    <c:dispBlanksAs val="gap"/>
    <c:showDLblsOverMax val="0"/>
  </c:chart>
  <c:spPr>
    <a:noFill/>
    <a:ln>
      <a:noFill/>
    </a:ln>
    <a:effectLst/>
  </c:spPr>
  <c:txPr>
    <a:bodyPr/>
    <a:lstStyle/>
    <a:p>
      <a:pPr>
        <a:defRPr/>
      </a:pPr>
      <a:endParaRPr lang="lv-LV"/>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sz="1400" b="1" i="0" u="none" strike="noStrike" baseline="0">
                <a:effectLst/>
              </a:rPr>
              <a:t>A Belief in Preventing Social Death</a:t>
            </a:r>
            <a:endParaRPr lang="lv-LV" i="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v-LV"/>
        </a:p>
      </c:txPr>
    </c:title>
    <c:autoTitleDeleted val="0"/>
    <c:plotArea>
      <c:layout/>
      <c:barChart>
        <c:barDir val="bar"/>
        <c:grouping val="clustered"/>
        <c:varyColors val="0"/>
        <c:ser>
          <c:idx val="1"/>
          <c:order val="1"/>
          <c:tx>
            <c:strRef>
              <c:f>Lapa1!$D$14</c:f>
              <c:strCache>
                <c:ptCount val="1"/>
                <c:pt idx="0">
                  <c:v>Yes, i can</c:v>
                </c:pt>
              </c:strCache>
            </c:strRef>
          </c:tx>
          <c:spPr>
            <a:solidFill>
              <a:schemeClr val="accent2"/>
            </a:solidFill>
            <a:ln>
              <a:noFill/>
            </a:ln>
            <a:effectLst/>
          </c:spPr>
          <c:invertIfNegative val="0"/>
          <c:cat>
            <c:strRef>
              <c:f>Lapa1!$B$15:$B$18</c:f>
              <c:strCache>
                <c:ptCount val="4"/>
                <c:pt idx="0">
                  <c:v>Adult educators</c:v>
                </c:pt>
                <c:pt idx="1">
                  <c:v>Adult Learners</c:v>
                </c:pt>
                <c:pt idx="2">
                  <c:v>Employed Adults</c:v>
                </c:pt>
                <c:pt idx="3">
                  <c:v>SME Representatives</c:v>
                </c:pt>
              </c:strCache>
            </c:strRef>
          </c:cat>
          <c:val>
            <c:numRef>
              <c:f>Lapa1!$D$15:$D$18</c:f>
              <c:numCache>
                <c:formatCode>General</c:formatCode>
                <c:ptCount val="4"/>
                <c:pt idx="0">
                  <c:v>28</c:v>
                </c:pt>
                <c:pt idx="1">
                  <c:v>36</c:v>
                </c:pt>
                <c:pt idx="2">
                  <c:v>35</c:v>
                </c:pt>
                <c:pt idx="3">
                  <c:v>31</c:v>
                </c:pt>
              </c:numCache>
            </c:numRef>
          </c:val>
          <c:extLst>
            <c:ext xmlns:c16="http://schemas.microsoft.com/office/drawing/2014/chart" uri="{C3380CC4-5D6E-409C-BE32-E72D297353CC}">
              <c16:uniqueId val="{00000000-44E4-4279-9D35-4EBEC193C51E}"/>
            </c:ext>
          </c:extLst>
        </c:ser>
        <c:ser>
          <c:idx val="2"/>
          <c:order val="2"/>
          <c:tx>
            <c:strRef>
              <c:f>Lapa1!$E$14</c:f>
              <c:strCache>
                <c:ptCount val="1"/>
                <c:pt idx="0">
                  <c:v>No, i cannot</c:v>
                </c:pt>
              </c:strCache>
            </c:strRef>
          </c:tx>
          <c:spPr>
            <a:solidFill>
              <a:schemeClr val="accent3"/>
            </a:solidFill>
            <a:ln>
              <a:noFill/>
            </a:ln>
            <a:effectLst/>
          </c:spPr>
          <c:invertIfNegative val="0"/>
          <c:cat>
            <c:strRef>
              <c:f>Lapa1!$B$15:$B$18</c:f>
              <c:strCache>
                <c:ptCount val="4"/>
                <c:pt idx="0">
                  <c:v>Adult educators</c:v>
                </c:pt>
                <c:pt idx="1">
                  <c:v>Adult Learners</c:v>
                </c:pt>
                <c:pt idx="2">
                  <c:v>Employed Adults</c:v>
                </c:pt>
                <c:pt idx="3">
                  <c:v>SME Representatives</c:v>
                </c:pt>
              </c:strCache>
            </c:strRef>
          </c:cat>
          <c:val>
            <c:numRef>
              <c:f>Lapa1!$E$15:$E$18</c:f>
              <c:numCache>
                <c:formatCode>General</c:formatCode>
                <c:ptCount val="4"/>
                <c:pt idx="0">
                  <c:v>4</c:v>
                </c:pt>
                <c:pt idx="1">
                  <c:v>7</c:v>
                </c:pt>
                <c:pt idx="2">
                  <c:v>3</c:v>
                </c:pt>
                <c:pt idx="3">
                  <c:v>4</c:v>
                </c:pt>
              </c:numCache>
            </c:numRef>
          </c:val>
          <c:extLst>
            <c:ext xmlns:c16="http://schemas.microsoft.com/office/drawing/2014/chart" uri="{C3380CC4-5D6E-409C-BE32-E72D297353CC}">
              <c16:uniqueId val="{00000001-44E4-4279-9D35-4EBEC193C51E}"/>
            </c:ext>
          </c:extLst>
        </c:ser>
        <c:dLbls>
          <c:showLegendKey val="0"/>
          <c:showVal val="0"/>
          <c:showCatName val="0"/>
          <c:showSerName val="0"/>
          <c:showPercent val="0"/>
          <c:showBubbleSize val="0"/>
        </c:dLbls>
        <c:gapWidth val="182"/>
        <c:axId val="540442344"/>
        <c:axId val="540444144"/>
        <c:extLst>
          <c:ext xmlns:c15="http://schemas.microsoft.com/office/drawing/2012/chart" uri="{02D57815-91ED-43cb-92C2-25804820EDAC}">
            <c15:filteredBarSeries>
              <c15:ser>
                <c:idx val="0"/>
                <c:order val="0"/>
                <c:tx>
                  <c:strRef>
                    <c:extLst>
                      <c:ext uri="{02D57815-91ED-43cb-92C2-25804820EDAC}">
                        <c15:formulaRef>
                          <c15:sqref>Lapa1!$C$14</c15:sqref>
                        </c15:formulaRef>
                      </c:ext>
                    </c:extLst>
                    <c:strCache>
                      <c:ptCount val="1"/>
                    </c:strCache>
                  </c:strRef>
                </c:tx>
                <c:spPr>
                  <a:solidFill>
                    <a:schemeClr val="accent1"/>
                  </a:solidFill>
                  <a:ln>
                    <a:noFill/>
                  </a:ln>
                  <a:effectLst/>
                </c:spPr>
                <c:invertIfNegative val="0"/>
                <c:cat>
                  <c:strRef>
                    <c:extLst>
                      <c:ext uri="{02D57815-91ED-43cb-92C2-25804820EDAC}">
                        <c15:formulaRef>
                          <c15:sqref>Lapa1!$B$15:$B$18</c15:sqref>
                        </c15:formulaRef>
                      </c:ext>
                    </c:extLst>
                    <c:strCache>
                      <c:ptCount val="4"/>
                      <c:pt idx="0">
                        <c:v>Adult educators</c:v>
                      </c:pt>
                      <c:pt idx="1">
                        <c:v>Adult Learners</c:v>
                      </c:pt>
                      <c:pt idx="2">
                        <c:v>Employed Adults</c:v>
                      </c:pt>
                      <c:pt idx="3">
                        <c:v>SME Representatives</c:v>
                      </c:pt>
                    </c:strCache>
                  </c:strRef>
                </c:cat>
                <c:val>
                  <c:numRef>
                    <c:extLst>
                      <c:ext uri="{02D57815-91ED-43cb-92C2-25804820EDAC}">
                        <c15:formulaRef>
                          <c15:sqref>Lapa1!$C$15:$C$18</c15:sqref>
                        </c15:formulaRef>
                      </c:ext>
                    </c:extLst>
                    <c:numCache>
                      <c:formatCode>General</c:formatCode>
                      <c:ptCount val="4"/>
                    </c:numCache>
                  </c:numRef>
                </c:val>
                <c:extLst>
                  <c:ext xmlns:c16="http://schemas.microsoft.com/office/drawing/2014/chart" uri="{C3380CC4-5D6E-409C-BE32-E72D297353CC}">
                    <c16:uniqueId val="{00000002-44E4-4279-9D35-4EBEC193C51E}"/>
                  </c:ext>
                </c:extLst>
              </c15:ser>
            </c15:filteredBarSeries>
          </c:ext>
        </c:extLst>
      </c:barChart>
      <c:catAx>
        <c:axId val="54044234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540444144"/>
        <c:crosses val="autoZero"/>
        <c:auto val="1"/>
        <c:lblAlgn val="ctr"/>
        <c:lblOffset val="100"/>
        <c:noMultiLvlLbl val="0"/>
      </c:catAx>
      <c:valAx>
        <c:axId val="540444144"/>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54044234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legend>
    <c:plotVisOnly val="1"/>
    <c:dispBlanksAs val="gap"/>
    <c:showDLblsOverMax val="0"/>
  </c:chart>
  <c:spPr>
    <a:noFill/>
    <a:ln>
      <a:noFill/>
    </a:ln>
    <a:effectLst/>
  </c:spPr>
  <c:txPr>
    <a:bodyPr/>
    <a:lstStyle/>
    <a:p>
      <a:pPr>
        <a:defRPr/>
      </a:pPr>
      <a:endParaRPr lang="lv-LV"/>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lt1"/>
    </cs:fontRef>
    <cs:defRPr sz="900"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82" name="Google Shape;82;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p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2" name="Google Shape;172;p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7" name="Google Shape;97;p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p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5" name="Google Shape;105;p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6" name="Google Shape;116;p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p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8" name="Google Shape;128;p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p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7" name="Google Shape;137;p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p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8" name="Google Shape;148;p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p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6" name="Google Shape;156;p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p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4" name="Google Shape;164;p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6"/>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6"/>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5"/>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3" name="Google Shape;73;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6"/>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6"/>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8" name="Google Shape;78;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9" name="Google Shape;79;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3"/>
        <p:cNvGrpSpPr/>
        <p:nvPr/>
      </p:nvGrpSpPr>
      <p:grpSpPr>
        <a:xfrm>
          <a:off x="0" y="0"/>
          <a:ext cx="0" cy="0"/>
          <a:chOff x="0" y="0"/>
          <a:chExt cx="0" cy="0"/>
        </a:xfrm>
      </p:grpSpPr>
      <p:sp>
        <p:nvSpPr>
          <p:cNvPr id="24" name="Google Shape;24;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8"/>
        <p:cNvGrpSpPr/>
        <p:nvPr/>
      </p:nvGrpSpPr>
      <p:grpSpPr>
        <a:xfrm>
          <a:off x="0" y="0"/>
          <a:ext cx="0" cy="0"/>
          <a:chOff x="0" y="0"/>
          <a:chExt cx="0" cy="0"/>
        </a:xfrm>
      </p:grpSpPr>
      <p:sp>
        <p:nvSpPr>
          <p:cNvPr id="29" name="Google Shape;29;p8"/>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8"/>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1" name="Google Shape;31;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 name="Google Shape;33;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4"/>
        <p:cNvGrpSpPr/>
        <p:nvPr/>
      </p:nvGrpSpPr>
      <p:grpSpPr>
        <a:xfrm>
          <a:off x="0" y="0"/>
          <a:ext cx="0" cy="0"/>
          <a:chOff x="0" y="0"/>
          <a:chExt cx="0" cy="0"/>
        </a:xfrm>
      </p:grpSpPr>
      <p:sp>
        <p:nvSpPr>
          <p:cNvPr id="35" name="Google Shape;35;p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9"/>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9"/>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8" name="Google Shape;38;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0" name="Google Shape;40;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1"/>
        <p:cNvGrpSpPr/>
        <p:nvPr/>
      </p:nvGrpSpPr>
      <p:grpSpPr>
        <a:xfrm>
          <a:off x="0" y="0"/>
          <a:ext cx="0" cy="0"/>
          <a:chOff x="0" y="0"/>
          <a:chExt cx="0" cy="0"/>
        </a:xfrm>
      </p:grpSpPr>
      <p:sp>
        <p:nvSpPr>
          <p:cNvPr id="42" name="Google Shape;42;p10"/>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10"/>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4" name="Google Shape;44;p10"/>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5" name="Google Shape;45;p10"/>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6" name="Google Shape;46;p10"/>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7" name="Google Shape;47;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3"/>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13"/>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13"/>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4"/>
          <p:cNvSpPr>
            <a:spLocks noGrp="1"/>
          </p:cNvSpPr>
          <p:nvPr>
            <p:ph type="pic" idx="2"/>
          </p:nvPr>
        </p:nvSpPr>
        <p:spPr>
          <a:xfrm>
            <a:off x="5183188" y="987425"/>
            <a:ext cx="6172200" cy="4873625"/>
          </a:xfrm>
          <a:prstGeom prst="rect">
            <a:avLst/>
          </a:prstGeom>
          <a:noFill/>
          <a:ln>
            <a:noFill/>
          </a:ln>
        </p:spPr>
      </p:sp>
      <p:sp>
        <p:nvSpPr>
          <p:cNvPr id="64" name="Google Shape;64;p14"/>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BE4D4">
            <a:alpha val="45490"/>
          </a:srgbClr>
        </a:solidFill>
        <a:effectLst/>
      </p:bgPr>
    </p:bg>
    <p:spTree>
      <p:nvGrpSpPr>
        <p:cNvPr id="1" name="Shape 5"/>
        <p:cNvGrpSpPr/>
        <p:nvPr/>
      </p:nvGrpSpPr>
      <p:grpSpPr>
        <a:xfrm>
          <a:off x="0" y="0"/>
          <a:ext cx="0" cy="0"/>
          <a:chOff x="0" y="0"/>
          <a:chExt cx="0" cy="0"/>
        </a:xfrm>
      </p:grpSpPr>
      <p:sp>
        <p:nvSpPr>
          <p:cNvPr id="6" name="Google Shape;6;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3.xml"/><Relationship Id="rId6" Type="http://schemas.openxmlformats.org/officeDocument/2006/relationships/image" Target="../media/image5.jpg"/><Relationship Id="rId5" Type="http://schemas.openxmlformats.org/officeDocument/2006/relationships/image" Target="../media/image3.png"/><Relationship Id="rId4" Type="http://schemas.openxmlformats.org/officeDocument/2006/relationships/image" Target="../media/image1.jp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1.jp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jpg"/><Relationship Id="rId5" Type="http://schemas.openxmlformats.org/officeDocument/2006/relationships/image" Target="../media/image2.png"/><Relationship Id="rId4" Type="http://schemas.openxmlformats.org/officeDocument/2006/relationships/chart" Target="../charts/chart3.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1.jp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9.xml.rels><?xml version="1.0" encoding="UTF-8" standalone="yes"?>
<Relationships xmlns="http://schemas.openxmlformats.org/package/2006/relationships"><Relationship Id="rId3" Type="http://schemas.openxmlformats.org/officeDocument/2006/relationships/hyperlink" Target="https://www.project-care.info/e-guide"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1.jp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2"/>
          <p:cNvSpPr txBox="1"/>
          <p:nvPr/>
        </p:nvSpPr>
        <p:spPr>
          <a:xfrm>
            <a:off x="0" y="28856"/>
            <a:ext cx="12192000" cy="2554505"/>
          </a:xfrm>
          <a:prstGeom prst="rect">
            <a:avLst/>
          </a:prstGeom>
          <a:noFill/>
          <a:ln>
            <a:noFill/>
          </a:ln>
        </p:spPr>
        <p:txBody>
          <a:bodyPr spcFirstLastPara="1" wrap="square" lIns="91425" tIns="45700" rIns="91425" bIns="45700" anchor="t" anchorCtr="0">
            <a:spAutoFit/>
          </a:bodyPr>
          <a:lstStyle/>
          <a:p>
            <a:pPr marL="0" marR="0" lvl="0" indent="0" algn="ctr" rtl="0">
              <a:lnSpc>
                <a:spcPct val="150000"/>
              </a:lnSpc>
              <a:spcBef>
                <a:spcPts val="0"/>
              </a:spcBef>
              <a:spcAft>
                <a:spcPts val="0"/>
              </a:spcAft>
              <a:buNone/>
            </a:pPr>
            <a:endParaRPr sz="4000" b="1" i="0" u="none" strike="noStrike" cap="none">
              <a:solidFill>
                <a:schemeClr val="dk1"/>
              </a:solidFill>
              <a:latin typeface="Calibri"/>
              <a:ea typeface="Calibri"/>
              <a:cs typeface="Calibri"/>
              <a:sym typeface="Calibri"/>
            </a:endParaRPr>
          </a:p>
          <a:p>
            <a:pPr marL="0" marR="0" lvl="0" indent="0" algn="ctr" rtl="0">
              <a:lnSpc>
                <a:spcPct val="150000"/>
              </a:lnSpc>
              <a:spcBef>
                <a:spcPts val="0"/>
              </a:spcBef>
              <a:spcAft>
                <a:spcPts val="0"/>
              </a:spcAft>
              <a:buNone/>
            </a:pPr>
            <a:endParaRPr sz="4000" b="1" i="0" u="none" strike="noStrike" cap="none">
              <a:solidFill>
                <a:schemeClr val="dk1"/>
              </a:solidFill>
              <a:latin typeface="Calibri"/>
              <a:ea typeface="Calibri"/>
              <a:cs typeface="Calibri"/>
              <a:sym typeface="Calibri"/>
            </a:endParaRPr>
          </a:p>
          <a:p>
            <a:pPr marL="0" marR="0" lvl="0" indent="0" algn="ctr" rtl="0">
              <a:lnSpc>
                <a:spcPct val="100000"/>
              </a:lnSpc>
              <a:spcBef>
                <a:spcPts val="0"/>
              </a:spcBef>
              <a:spcAft>
                <a:spcPts val="0"/>
              </a:spcAft>
              <a:buNone/>
            </a:pPr>
            <a:r>
              <a:rPr lang="en-GB" sz="4000" b="1" i="0" u="none" strike="noStrike" cap="none">
                <a:solidFill>
                  <a:srgbClr val="000000"/>
                </a:solidFill>
                <a:latin typeface="Calibri"/>
                <a:ea typeface="Calibri"/>
                <a:cs typeface="Calibri"/>
                <a:sym typeface="Calibri"/>
              </a:rPr>
              <a:t>Baseline Mapping Report of Social Death Awareness</a:t>
            </a:r>
            <a:endParaRPr sz="4000" b="0" i="0" u="none" strike="noStrike" cap="none">
              <a:solidFill>
                <a:srgbClr val="000000"/>
              </a:solidFill>
              <a:latin typeface="Calibri"/>
              <a:ea typeface="Calibri"/>
              <a:cs typeface="Calibri"/>
              <a:sym typeface="Calibri"/>
            </a:endParaRPr>
          </a:p>
        </p:txBody>
      </p:sp>
      <p:pic>
        <p:nvPicPr>
          <p:cNvPr id="85" name="Google Shape;85;p2" descr="Text&#10;&#10;Description automatically generated with medium confidence"/>
          <p:cNvPicPr preferRelativeResize="0"/>
          <p:nvPr/>
        </p:nvPicPr>
        <p:blipFill rotWithShape="1">
          <a:blip r:embed="rId3">
            <a:alphaModFix/>
          </a:blip>
          <a:srcRect/>
          <a:stretch/>
        </p:blipFill>
        <p:spPr>
          <a:xfrm>
            <a:off x="9375292" y="6008987"/>
            <a:ext cx="2499467" cy="524376"/>
          </a:xfrm>
          <a:prstGeom prst="rect">
            <a:avLst/>
          </a:prstGeom>
          <a:noFill/>
          <a:ln>
            <a:noFill/>
          </a:ln>
        </p:spPr>
      </p:pic>
      <p:sp>
        <p:nvSpPr>
          <p:cNvPr id="86" name="Google Shape;86;p2"/>
          <p:cNvSpPr txBox="1"/>
          <p:nvPr/>
        </p:nvSpPr>
        <p:spPr>
          <a:xfrm>
            <a:off x="3049172" y="3240817"/>
            <a:ext cx="6098344" cy="36933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GB" sz="1800" b="0" i="0" u="none" strike="noStrike" cap="none">
                <a:solidFill>
                  <a:schemeClr val="dk1"/>
                </a:solidFill>
                <a:latin typeface="Calibri"/>
                <a:ea typeface="Calibri"/>
                <a:cs typeface="Calibri"/>
                <a:sym typeface="Calibri"/>
              </a:rPr>
              <a:t> </a:t>
            </a:r>
            <a:endParaRPr sz="1800" b="0" i="0" u="none" strike="noStrike" cap="none">
              <a:solidFill>
                <a:schemeClr val="dk1"/>
              </a:solidFill>
              <a:latin typeface="Calibri"/>
              <a:ea typeface="Calibri"/>
              <a:cs typeface="Calibri"/>
              <a:sym typeface="Calibri"/>
            </a:endParaRPr>
          </a:p>
        </p:txBody>
      </p:sp>
      <p:sp>
        <p:nvSpPr>
          <p:cNvPr id="87" name="Google Shape;87;p2"/>
          <p:cNvSpPr txBox="1"/>
          <p:nvPr/>
        </p:nvSpPr>
        <p:spPr>
          <a:xfrm>
            <a:off x="3049172" y="3240817"/>
            <a:ext cx="6098344" cy="461624"/>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GB" sz="2400" b="1" i="0" u="none" strike="noStrike" cap="none">
                <a:solidFill>
                  <a:srgbClr val="000000"/>
                </a:solidFill>
                <a:latin typeface="Calibri"/>
                <a:ea typeface="Calibri"/>
                <a:cs typeface="Calibri"/>
                <a:sym typeface="Calibri"/>
              </a:rPr>
              <a:t>CARE: Social Death Awareness Initiative</a:t>
            </a:r>
            <a:endParaRPr sz="2400" b="1" i="0" u="none" strike="noStrike" cap="none">
              <a:solidFill>
                <a:schemeClr val="dk1"/>
              </a:solidFill>
              <a:latin typeface="Calibri"/>
              <a:ea typeface="Calibri"/>
              <a:cs typeface="Calibri"/>
              <a:sym typeface="Calibri"/>
            </a:endParaRPr>
          </a:p>
        </p:txBody>
      </p:sp>
      <p:sp>
        <p:nvSpPr>
          <p:cNvPr id="88" name="Google Shape;88;p2"/>
          <p:cNvSpPr txBox="1"/>
          <p:nvPr/>
        </p:nvSpPr>
        <p:spPr>
          <a:xfrm>
            <a:off x="3127472" y="3495757"/>
            <a:ext cx="6098400" cy="3693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GB" sz="1800" b="0" i="0" u="none" strike="noStrike" cap="none">
                <a:solidFill>
                  <a:schemeClr val="dk1"/>
                </a:solidFill>
                <a:latin typeface="Calibri"/>
                <a:ea typeface="Calibri"/>
                <a:cs typeface="Calibri"/>
                <a:sym typeface="Calibri"/>
              </a:rPr>
              <a:t> </a:t>
            </a:r>
            <a:endParaRPr sz="1800" b="0" i="0" u="none" strike="noStrike" cap="none">
              <a:solidFill>
                <a:schemeClr val="dk1"/>
              </a:solidFill>
              <a:latin typeface="Calibri"/>
              <a:ea typeface="Calibri"/>
              <a:cs typeface="Calibri"/>
              <a:sym typeface="Calibri"/>
            </a:endParaRPr>
          </a:p>
        </p:txBody>
      </p:sp>
      <p:pic>
        <p:nvPicPr>
          <p:cNvPr id="89" name="Google Shape;89;p2"/>
          <p:cNvPicPr preferRelativeResize="0"/>
          <p:nvPr/>
        </p:nvPicPr>
        <p:blipFill rotWithShape="1">
          <a:blip r:embed="rId4">
            <a:alphaModFix/>
          </a:blip>
          <a:srcRect/>
          <a:stretch/>
        </p:blipFill>
        <p:spPr>
          <a:xfrm>
            <a:off x="215249" y="5419323"/>
            <a:ext cx="1438675" cy="1438675"/>
          </a:xfrm>
          <a:prstGeom prst="rect">
            <a:avLst/>
          </a:prstGeom>
          <a:noFill/>
          <a:ln>
            <a:noFill/>
          </a:ln>
        </p:spPr>
      </p:pic>
      <p:sp>
        <p:nvSpPr>
          <p:cNvPr id="90" name="Google Shape;90;p2"/>
          <p:cNvSpPr/>
          <p:nvPr/>
        </p:nvSpPr>
        <p:spPr>
          <a:xfrm>
            <a:off x="846306" y="4628233"/>
            <a:ext cx="6529854" cy="646290"/>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None/>
            </a:pPr>
            <a:r>
              <a:rPr lang="en-GB" sz="1800" b="0" i="0" u="none" strike="noStrike" cap="none" dirty="0">
                <a:solidFill>
                  <a:schemeClr val="dk1"/>
                </a:solidFill>
                <a:latin typeface="Calibri"/>
                <a:ea typeface="Calibri"/>
                <a:cs typeface="Calibri"/>
                <a:sym typeface="Calibri"/>
              </a:rPr>
              <a:t>Erasmus+ </a:t>
            </a:r>
            <a:r>
              <a:rPr lang="el-GR" sz="1800" b="0" i="0" u="none" strike="noStrike" cap="none" dirty="0">
                <a:solidFill>
                  <a:schemeClr val="dk1"/>
                </a:solidFill>
                <a:latin typeface="Calibri"/>
                <a:ea typeface="Calibri"/>
                <a:cs typeface="Calibri"/>
                <a:sym typeface="Calibri"/>
              </a:rPr>
              <a:t>Α</a:t>
            </a:r>
            <a:r>
              <a:rPr lang="el-GR" sz="1800" dirty="0">
                <a:solidFill>
                  <a:schemeClr val="dk1"/>
                </a:solidFill>
                <a:latin typeface="Calibri"/>
                <a:ea typeface="Calibri"/>
                <a:cs typeface="Calibri"/>
                <a:sym typeface="Calibri"/>
              </a:rPr>
              <a:t>ριθμός έργου</a:t>
            </a:r>
            <a:r>
              <a:rPr lang="en-GB" sz="1800" b="0" i="0" u="none" strike="noStrike" cap="none" dirty="0">
                <a:solidFill>
                  <a:schemeClr val="dk1"/>
                </a:solidFill>
                <a:latin typeface="Calibri"/>
                <a:ea typeface="Calibri"/>
                <a:cs typeface="Calibri"/>
                <a:sym typeface="Calibri"/>
              </a:rPr>
              <a:t> 2023-2-LV01-KA210-ADU-000176412</a:t>
            </a:r>
            <a:endParaRPr dirty="0"/>
          </a:p>
          <a:p>
            <a:pPr marL="0" marR="0" lvl="0" indent="0" algn="l" rtl="0">
              <a:lnSpc>
                <a:spcPct val="100000"/>
              </a:lnSpc>
              <a:spcBef>
                <a:spcPts val="0"/>
              </a:spcBef>
              <a:spcAft>
                <a:spcPts val="0"/>
              </a:spcAft>
              <a:buNone/>
            </a:pPr>
            <a:r>
              <a:rPr lang="el-GR" sz="1800" dirty="0">
                <a:solidFill>
                  <a:schemeClr val="dk1"/>
                </a:solidFill>
                <a:latin typeface="Calibri"/>
                <a:ea typeface="Calibri"/>
                <a:cs typeface="Calibri"/>
                <a:sym typeface="Calibri"/>
              </a:rPr>
              <a:t>Ημερομηνία</a:t>
            </a:r>
            <a:r>
              <a:rPr lang="en-GB" sz="1800" b="0" i="0" u="none" strike="noStrike" cap="none" dirty="0">
                <a:solidFill>
                  <a:schemeClr val="dk1"/>
                </a:solidFill>
                <a:latin typeface="Calibri"/>
                <a:ea typeface="Calibri"/>
                <a:cs typeface="Calibri"/>
                <a:sym typeface="Calibri"/>
              </a:rPr>
              <a:t>: 06.11.2025</a:t>
            </a:r>
            <a:endParaRPr dirty="0"/>
          </a:p>
        </p:txBody>
      </p:sp>
      <p:sp>
        <p:nvSpPr>
          <p:cNvPr id="91" name="Google Shape;91;p2"/>
          <p:cNvSpPr txBox="1"/>
          <p:nvPr/>
        </p:nvSpPr>
        <p:spPr>
          <a:xfrm>
            <a:off x="3262744" y="5886425"/>
            <a:ext cx="5604300" cy="769500"/>
          </a:xfrm>
          <a:prstGeom prst="rect">
            <a:avLst/>
          </a:prstGeom>
          <a:noFill/>
          <a:ln>
            <a:noFill/>
          </a:ln>
        </p:spPr>
        <p:txBody>
          <a:bodyPr spcFirstLastPara="1" wrap="square" lIns="91425" tIns="45700" rIns="91425" bIns="45700" anchor="t" anchorCtr="0">
            <a:spAutoFit/>
          </a:bodyPr>
          <a:lstStyle/>
          <a:p>
            <a:pPr marL="0" marR="0" lvl="0" indent="0" algn="ctr" rtl="0">
              <a:lnSpc>
                <a:spcPct val="150000"/>
              </a:lnSpc>
              <a:spcBef>
                <a:spcPts val="0"/>
              </a:spcBef>
              <a:spcAft>
                <a:spcPts val="0"/>
              </a:spcAft>
              <a:buClr>
                <a:srgbClr val="000000"/>
              </a:buClr>
              <a:buSzPts val="800"/>
              <a:buFont typeface="Arial"/>
              <a:buNone/>
            </a:pPr>
            <a:r>
              <a:rPr lang="en-GB" sz="800">
                <a:solidFill>
                  <a:schemeClr val="dk1"/>
                </a:solidFill>
                <a:latin typeface="Roboto"/>
                <a:ea typeface="Roboto"/>
                <a:cs typeface="Roboto"/>
                <a:sym typeface="Roboto"/>
              </a:rPr>
              <a:t>Funded by the European Union. Views and opinions expressed are however those of the author(s) only and do not necessarily reflect those of the European Union or Education Development Agency Republic of Latvia (VIAA). Neither the European Union nor the granting authority VIAA can be held responsible for them. Project N°: 2023-2-LV01-KA210-ADU-000176412</a:t>
            </a:r>
            <a:endParaRPr sz="3200" b="0" i="0" u="none" strike="noStrike" cap="none">
              <a:solidFill>
                <a:schemeClr val="dk1"/>
              </a:solidFill>
              <a:latin typeface="Calibri"/>
              <a:ea typeface="Calibri"/>
              <a:cs typeface="Calibri"/>
              <a:sym typeface="Calibri"/>
            </a:endParaRPr>
          </a:p>
        </p:txBody>
      </p:sp>
      <p:pic>
        <p:nvPicPr>
          <p:cNvPr id="92" name="Google Shape;92;p2"/>
          <p:cNvPicPr preferRelativeResize="0"/>
          <p:nvPr/>
        </p:nvPicPr>
        <p:blipFill rotWithShape="1">
          <a:blip r:embed="rId5">
            <a:alphaModFix/>
          </a:blip>
          <a:srcRect t="26274" b="36749"/>
          <a:stretch/>
        </p:blipFill>
        <p:spPr>
          <a:xfrm>
            <a:off x="4091992" y="202075"/>
            <a:ext cx="3441200" cy="1272359"/>
          </a:xfrm>
          <a:prstGeom prst="rect">
            <a:avLst/>
          </a:prstGeom>
          <a:noFill/>
          <a:ln>
            <a:noFill/>
          </a:ln>
        </p:spPr>
      </p:pic>
      <p:pic>
        <p:nvPicPr>
          <p:cNvPr id="93" name="Google Shape;93;p2"/>
          <p:cNvPicPr preferRelativeResize="0"/>
          <p:nvPr/>
        </p:nvPicPr>
        <p:blipFill rotWithShape="1">
          <a:blip r:embed="rId6">
            <a:alphaModFix/>
          </a:blip>
          <a:srcRect/>
          <a:stretch/>
        </p:blipFill>
        <p:spPr>
          <a:xfrm>
            <a:off x="1498939" y="399499"/>
            <a:ext cx="1852873" cy="1045458"/>
          </a:xfrm>
          <a:prstGeom prst="rect">
            <a:avLst/>
          </a:prstGeom>
          <a:noFill/>
          <a:ln>
            <a:noFill/>
          </a:ln>
        </p:spPr>
      </p:pic>
      <p:pic>
        <p:nvPicPr>
          <p:cNvPr id="94" name="Google Shape;94;p2"/>
          <p:cNvPicPr preferRelativeResize="0"/>
          <p:nvPr/>
        </p:nvPicPr>
        <p:blipFill rotWithShape="1">
          <a:blip r:embed="rId7">
            <a:alphaModFix/>
          </a:blip>
          <a:srcRect/>
          <a:stretch/>
        </p:blipFill>
        <p:spPr>
          <a:xfrm>
            <a:off x="8566919" y="288203"/>
            <a:ext cx="2843625" cy="1186231"/>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Google Shape;174;p25"/>
          <p:cNvSpPr txBox="1">
            <a:spLocks noGrp="1"/>
          </p:cNvSpPr>
          <p:nvPr>
            <p:ph type="title"/>
          </p:nvPr>
        </p:nvSpPr>
        <p:spPr>
          <a:xfrm>
            <a:off x="838200" y="1491916"/>
            <a:ext cx="10515600" cy="3874168"/>
          </a:xfrm>
          <a:prstGeom prst="rect">
            <a:avLst/>
          </a:prstGeom>
          <a:noFill/>
          <a:ln>
            <a:noFill/>
          </a:ln>
        </p:spPr>
        <p:txBody>
          <a:bodyPr spcFirstLastPara="1" wrap="square" lIns="91425" tIns="45700" rIns="91425" bIns="45700" anchor="ctr" anchorCtr="0">
            <a:normAutofit/>
          </a:bodyPr>
          <a:lstStyle/>
          <a:p>
            <a:pPr lvl="0" algn="ctr"/>
            <a:r>
              <a:rPr lang="el-GR" sz="4000" dirty="0"/>
              <a:t>Σας ευχαριστούμε για την προσοχή σας!</a:t>
            </a:r>
            <a:br>
              <a:rPr lang="el-GR" sz="4000" dirty="0"/>
            </a:br>
            <a:endParaRPr dirty="0"/>
          </a:p>
        </p:txBody>
      </p:sp>
      <p:sp>
        <p:nvSpPr>
          <p:cNvPr id="175" name="Google Shape;175;p25"/>
          <p:cNvSpPr txBox="1"/>
          <p:nvPr/>
        </p:nvSpPr>
        <p:spPr>
          <a:xfrm>
            <a:off x="3262744" y="5886425"/>
            <a:ext cx="5604300" cy="769500"/>
          </a:xfrm>
          <a:prstGeom prst="rect">
            <a:avLst/>
          </a:prstGeom>
          <a:noFill/>
          <a:ln>
            <a:noFill/>
          </a:ln>
        </p:spPr>
        <p:txBody>
          <a:bodyPr spcFirstLastPara="1" wrap="square" lIns="91425" tIns="45700" rIns="91425" bIns="45700" anchor="t" anchorCtr="0">
            <a:spAutoFit/>
          </a:bodyPr>
          <a:lstStyle/>
          <a:p>
            <a:pPr marL="0" marR="0" lvl="0" indent="0" algn="ctr" rtl="0">
              <a:lnSpc>
                <a:spcPct val="150000"/>
              </a:lnSpc>
              <a:spcBef>
                <a:spcPts val="0"/>
              </a:spcBef>
              <a:spcAft>
                <a:spcPts val="0"/>
              </a:spcAft>
              <a:buClr>
                <a:srgbClr val="000000"/>
              </a:buClr>
              <a:buSzPts val="800"/>
              <a:buFont typeface="Arial"/>
              <a:buNone/>
            </a:pPr>
            <a:r>
              <a:rPr lang="en-GB" sz="800" b="0" i="0" u="none" strike="noStrike" cap="none">
                <a:solidFill>
                  <a:schemeClr val="dk1"/>
                </a:solidFill>
                <a:latin typeface="Roboto"/>
                <a:ea typeface="Roboto"/>
                <a:cs typeface="Roboto"/>
                <a:sym typeface="Roboto"/>
              </a:rPr>
              <a:t>Funded by the European Union. Views and opinions expressed are however those of the author(s) only and do not necessarily reflect those of the European Union or State Education Development Agency Republic of Latvia (VIAA). Neither the European Union nor the granting authority VIAA can be held responsible for them. Project N°: 2023-2-LV01-KA210-ADU-000176412</a:t>
            </a:r>
            <a:endParaRPr sz="3200" b="0" i="0" u="none" strike="noStrike" cap="none">
              <a:solidFill>
                <a:schemeClr val="dk1"/>
              </a:solidFill>
              <a:latin typeface="Calibri"/>
              <a:ea typeface="Calibri"/>
              <a:cs typeface="Calibri"/>
              <a:sym typeface="Calibri"/>
            </a:endParaRPr>
          </a:p>
        </p:txBody>
      </p:sp>
      <p:pic>
        <p:nvPicPr>
          <p:cNvPr id="176" name="Google Shape;176;p25"/>
          <p:cNvPicPr preferRelativeResize="0"/>
          <p:nvPr/>
        </p:nvPicPr>
        <p:blipFill rotWithShape="1">
          <a:blip r:embed="rId3">
            <a:alphaModFix/>
          </a:blip>
          <a:srcRect/>
          <a:stretch/>
        </p:blipFill>
        <p:spPr>
          <a:xfrm>
            <a:off x="215249" y="5419323"/>
            <a:ext cx="1438675" cy="1438675"/>
          </a:xfrm>
          <a:prstGeom prst="rect">
            <a:avLst/>
          </a:prstGeom>
          <a:noFill/>
          <a:ln>
            <a:noFill/>
          </a:ln>
        </p:spPr>
      </p:pic>
      <p:pic>
        <p:nvPicPr>
          <p:cNvPr id="177" name="Google Shape;177;p25" descr="Text&#10;&#10;Description automatically generated with medium confidence"/>
          <p:cNvPicPr preferRelativeResize="0"/>
          <p:nvPr/>
        </p:nvPicPr>
        <p:blipFill rotWithShape="1">
          <a:blip r:embed="rId4">
            <a:alphaModFix/>
          </a:blip>
          <a:srcRect/>
          <a:stretch/>
        </p:blipFill>
        <p:spPr>
          <a:xfrm>
            <a:off x="9378208" y="6008987"/>
            <a:ext cx="2499467" cy="524376"/>
          </a:xfrm>
          <a:prstGeom prst="rect">
            <a:avLst/>
          </a:prstGeom>
          <a:noFill/>
          <a:ln>
            <a:noFill/>
          </a:ln>
        </p:spPr>
      </p:pic>
      <p:pic>
        <p:nvPicPr>
          <p:cNvPr id="178" name="Google Shape;178;p25"/>
          <p:cNvPicPr preferRelativeResize="0"/>
          <p:nvPr/>
        </p:nvPicPr>
        <p:blipFill rotWithShape="1">
          <a:blip r:embed="rId5">
            <a:alphaModFix/>
          </a:blip>
          <a:srcRect t="26274" b="36749"/>
          <a:stretch/>
        </p:blipFill>
        <p:spPr>
          <a:xfrm>
            <a:off x="4490826" y="335395"/>
            <a:ext cx="3441200" cy="1272359"/>
          </a:xfrm>
          <a:prstGeom prst="rect">
            <a:avLst/>
          </a:prstGeom>
          <a:noFill/>
          <a:ln>
            <a:noFill/>
          </a:ln>
        </p:spPr>
      </p:pic>
      <p:pic>
        <p:nvPicPr>
          <p:cNvPr id="179" name="Google Shape;179;p25"/>
          <p:cNvPicPr preferRelativeResize="0"/>
          <p:nvPr/>
        </p:nvPicPr>
        <p:blipFill rotWithShape="1">
          <a:blip r:embed="rId6">
            <a:alphaModFix/>
          </a:blip>
          <a:srcRect/>
          <a:stretch/>
        </p:blipFill>
        <p:spPr>
          <a:xfrm>
            <a:off x="8867044" y="540879"/>
            <a:ext cx="2486756" cy="954621"/>
          </a:xfrm>
          <a:prstGeom prst="rect">
            <a:avLst/>
          </a:prstGeom>
          <a:noFill/>
          <a:ln>
            <a:noFill/>
          </a:ln>
        </p:spPr>
      </p:pic>
      <p:pic>
        <p:nvPicPr>
          <p:cNvPr id="180" name="Google Shape;180;p25"/>
          <p:cNvPicPr preferRelativeResize="0"/>
          <p:nvPr/>
        </p:nvPicPr>
        <p:blipFill rotWithShape="1">
          <a:blip r:embed="rId7">
            <a:alphaModFix/>
          </a:blip>
          <a:srcRect/>
          <a:stretch/>
        </p:blipFill>
        <p:spPr>
          <a:xfrm>
            <a:off x="934586" y="540879"/>
            <a:ext cx="1852873" cy="1045458"/>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SzPts val="1800"/>
              <a:buNone/>
            </a:pPr>
            <a:r>
              <a:rPr lang="el-GR" sz="2800" b="1" dirty="0"/>
              <a:t>Σχετικά με την Έκθεση Βασικής Χαρτογράφησης</a:t>
            </a:r>
            <a:endParaRPr sz="2800" b="1" dirty="0"/>
          </a:p>
        </p:txBody>
      </p:sp>
      <p:sp>
        <p:nvSpPr>
          <p:cNvPr id="100" name="Google Shape;100;p17"/>
          <p:cNvSpPr txBox="1">
            <a:spLocks noGrp="1"/>
          </p:cNvSpPr>
          <p:nvPr>
            <p:ph type="body" idx="1"/>
          </p:nvPr>
        </p:nvSpPr>
        <p:spPr>
          <a:xfrm>
            <a:off x="838200" y="1523295"/>
            <a:ext cx="10639426" cy="4616608"/>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Clr>
                <a:schemeClr val="dk1"/>
              </a:buClr>
              <a:buSzPts val="1400"/>
              <a:buNone/>
            </a:pPr>
            <a:r>
              <a:rPr lang="el-GR" sz="1400" b="0" i="0" u="none" strike="noStrike" cap="none" dirty="0">
                <a:solidFill>
                  <a:schemeClr val="dk1"/>
                </a:solidFill>
                <a:latin typeface="Calibri"/>
                <a:ea typeface="Calibri"/>
                <a:cs typeface="Calibri"/>
                <a:sym typeface="Calibri"/>
              </a:rPr>
              <a:t>Με τη Βασική Έκθεση Χαρτογράφησης για την Κοινωνική Θάνατο, δημιουργείται ένα σημείο εκκίνησης για την κατανόηση του τρόπου με τον οποίο οι ενήλικες στη </a:t>
            </a:r>
            <a:r>
              <a:rPr lang="el-GR" sz="1400" b="1" i="0" u="none" strike="noStrike" cap="none" dirty="0">
                <a:solidFill>
                  <a:schemeClr val="dk1"/>
                </a:solidFill>
                <a:latin typeface="Calibri"/>
                <a:ea typeface="Calibri"/>
                <a:cs typeface="Calibri"/>
                <a:sym typeface="Calibri"/>
              </a:rPr>
              <a:t>Λετονία</a:t>
            </a:r>
            <a:r>
              <a:rPr lang="el-GR" sz="1400" b="0" i="0" u="none" strike="noStrike" cap="none" dirty="0">
                <a:solidFill>
                  <a:schemeClr val="dk1"/>
                </a:solidFill>
                <a:latin typeface="Calibri"/>
                <a:ea typeface="Calibri"/>
                <a:cs typeface="Calibri"/>
                <a:sym typeface="Calibri"/>
              </a:rPr>
              <a:t>, την </a:t>
            </a:r>
            <a:r>
              <a:rPr lang="el-GR" sz="1400" b="1" i="0" u="none" strike="noStrike" cap="none" dirty="0">
                <a:solidFill>
                  <a:schemeClr val="dk1"/>
                </a:solidFill>
                <a:latin typeface="Calibri"/>
                <a:ea typeface="Calibri"/>
                <a:cs typeface="Calibri"/>
                <a:sym typeface="Calibri"/>
              </a:rPr>
              <a:t>Κύπρο</a:t>
            </a:r>
            <a:r>
              <a:rPr lang="el-GR" sz="1400" b="0" i="0" u="none" strike="noStrike" cap="none" dirty="0">
                <a:solidFill>
                  <a:schemeClr val="dk1"/>
                </a:solidFill>
                <a:latin typeface="Calibri"/>
                <a:ea typeface="Calibri"/>
                <a:cs typeface="Calibri"/>
                <a:sym typeface="Calibri"/>
              </a:rPr>
              <a:t> και τη </a:t>
            </a:r>
            <a:r>
              <a:rPr lang="el-GR" sz="1400" b="1" i="0" u="none" strike="noStrike" cap="none" dirty="0">
                <a:solidFill>
                  <a:schemeClr val="dk1"/>
                </a:solidFill>
                <a:latin typeface="Calibri"/>
                <a:ea typeface="Calibri"/>
                <a:cs typeface="Calibri"/>
                <a:sym typeface="Calibri"/>
              </a:rPr>
              <a:t>Σλοβενία</a:t>
            </a:r>
            <a:r>
              <a:rPr lang="el-GR" sz="1400" b="0" i="0" u="none" strike="noStrike" cap="none" dirty="0">
                <a:solidFill>
                  <a:schemeClr val="dk1"/>
                </a:solidFill>
                <a:latin typeface="Calibri"/>
                <a:ea typeface="Calibri"/>
                <a:cs typeface="Calibri"/>
                <a:sym typeface="Calibri"/>
              </a:rPr>
              <a:t> αντιλαμβάνονται και κατανοούν το φαινόμενο του </a:t>
            </a:r>
            <a:r>
              <a:rPr lang="el-GR" sz="1400" b="1" i="0" u="none" strike="noStrike" cap="none" dirty="0">
                <a:solidFill>
                  <a:schemeClr val="dk1"/>
                </a:solidFill>
                <a:latin typeface="Calibri"/>
                <a:ea typeface="Calibri"/>
                <a:cs typeface="Calibri"/>
                <a:sym typeface="Calibri"/>
              </a:rPr>
              <a:t>κοινωνικού θανάτου </a:t>
            </a:r>
            <a:r>
              <a:rPr lang="el-GR" sz="1400" b="0" i="0" u="none" strike="noStrike" cap="none" dirty="0">
                <a:solidFill>
                  <a:schemeClr val="dk1"/>
                </a:solidFill>
                <a:latin typeface="Calibri"/>
                <a:ea typeface="Calibri"/>
                <a:cs typeface="Calibri"/>
                <a:sym typeface="Calibri"/>
              </a:rPr>
              <a:t>— μια κατάσταση κοινωνικής αποσύνδεσης και απώλειας του αισθήματος του </a:t>
            </a:r>
            <a:r>
              <a:rPr lang="el-GR" sz="1400" b="0" i="0" u="none" strike="noStrike" cap="none" dirty="0" err="1">
                <a:solidFill>
                  <a:schemeClr val="dk1"/>
                </a:solidFill>
                <a:latin typeface="Calibri"/>
                <a:ea typeface="Calibri"/>
                <a:cs typeface="Calibri"/>
                <a:sym typeface="Calibri"/>
              </a:rPr>
              <a:t>ανήκειν</a:t>
            </a:r>
            <a:r>
              <a:rPr lang="el-GR" sz="1400" b="0" i="0" u="none" strike="noStrike" cap="none" dirty="0">
                <a:solidFill>
                  <a:schemeClr val="dk1"/>
                </a:solidFill>
                <a:latin typeface="Calibri"/>
                <a:ea typeface="Calibri"/>
                <a:cs typeface="Calibri"/>
                <a:sym typeface="Calibri"/>
              </a:rPr>
              <a:t>.</a:t>
            </a:r>
          </a:p>
          <a:p>
            <a:pPr marL="0" marR="0" lvl="0" indent="0" algn="l" rtl="0">
              <a:lnSpc>
                <a:spcPct val="100000"/>
              </a:lnSpc>
              <a:spcBef>
                <a:spcPts val="0"/>
              </a:spcBef>
              <a:spcAft>
                <a:spcPts val="0"/>
              </a:spcAft>
              <a:buClr>
                <a:schemeClr val="dk1"/>
              </a:buClr>
              <a:buSzPts val="1400"/>
              <a:buNone/>
            </a:pPr>
            <a:r>
              <a:rPr lang="el-GR" sz="1400" b="0" i="0" u="none" strike="noStrike" cap="none" dirty="0">
                <a:solidFill>
                  <a:schemeClr val="dk1"/>
                </a:solidFill>
                <a:latin typeface="Calibri"/>
                <a:ea typeface="Calibri"/>
                <a:cs typeface="Calibri"/>
                <a:sym typeface="Calibri"/>
              </a:rPr>
              <a:t>Η έρευνα διεξήχθη </a:t>
            </a:r>
            <a:r>
              <a:rPr lang="el-GR" sz="1400" b="1" i="0" u="none" strike="noStrike" cap="none" dirty="0">
                <a:solidFill>
                  <a:schemeClr val="dk1"/>
                </a:solidFill>
                <a:latin typeface="Calibri"/>
                <a:ea typeface="Calibri"/>
                <a:cs typeface="Calibri"/>
                <a:sym typeface="Calibri"/>
              </a:rPr>
              <a:t>διαδικτυακά από την 1η Ιουλίου έως τις 31 Αυγούστου 2024</a:t>
            </a:r>
            <a:r>
              <a:rPr lang="el-GR" sz="1400" b="0" i="0" u="none" strike="noStrike" cap="none" dirty="0">
                <a:solidFill>
                  <a:schemeClr val="dk1"/>
                </a:solidFill>
                <a:latin typeface="Calibri"/>
                <a:ea typeface="Calibri"/>
                <a:cs typeface="Calibri"/>
                <a:sym typeface="Calibri"/>
              </a:rPr>
              <a:t>, υπό τον συντονισμό της </a:t>
            </a:r>
            <a:r>
              <a:rPr lang="el-GR" sz="1400" b="1" i="0" u="none" strike="noStrike" cap="none" dirty="0">
                <a:solidFill>
                  <a:schemeClr val="dk1"/>
                </a:solidFill>
                <a:latin typeface="Calibri"/>
                <a:ea typeface="Calibri"/>
                <a:cs typeface="Calibri"/>
                <a:sym typeface="Calibri"/>
              </a:rPr>
              <a:t>Λετονικής Ένωσης Ειδικών στην Ασφάλεια στην Εργασία (LDASA). </a:t>
            </a:r>
            <a:r>
              <a:rPr lang="el-GR" sz="1400" b="0" i="0" u="none" strike="noStrike" cap="none" dirty="0">
                <a:solidFill>
                  <a:schemeClr val="dk1"/>
                </a:solidFill>
                <a:latin typeface="Calibri"/>
                <a:ea typeface="Calibri"/>
                <a:cs typeface="Calibri"/>
                <a:sym typeface="Calibri"/>
              </a:rPr>
              <a:t>Τα δεδομένα συλλέχθηκαν μέσω μιας </a:t>
            </a:r>
            <a:r>
              <a:rPr lang="el-GR" sz="1400" b="1" i="0" u="none" strike="noStrike" cap="none" dirty="0">
                <a:solidFill>
                  <a:schemeClr val="dk1"/>
                </a:solidFill>
                <a:latin typeface="Calibri"/>
                <a:ea typeface="Calibri"/>
                <a:cs typeface="Calibri"/>
                <a:sym typeface="Calibri"/>
              </a:rPr>
              <a:t>έρευνας </a:t>
            </a:r>
            <a:r>
              <a:rPr lang="el-GR" sz="1400" b="1" i="0" u="none" strike="noStrike" cap="none" dirty="0" err="1">
                <a:solidFill>
                  <a:schemeClr val="dk1"/>
                </a:solidFill>
                <a:latin typeface="Calibri"/>
                <a:ea typeface="Calibri"/>
                <a:cs typeface="Calibri"/>
                <a:sym typeface="Calibri"/>
              </a:rPr>
              <a:t>omnibus</a:t>
            </a:r>
            <a:r>
              <a:rPr lang="el-GR" sz="1400" b="0" i="0" u="none" strike="noStrike" cap="none" dirty="0">
                <a:solidFill>
                  <a:schemeClr val="dk1"/>
                </a:solidFill>
                <a:latin typeface="Calibri"/>
                <a:ea typeface="Calibri"/>
                <a:cs typeface="Calibri"/>
                <a:sym typeface="Calibri"/>
              </a:rPr>
              <a:t>, η οποία μεταφράστηκε στα </a:t>
            </a:r>
            <a:r>
              <a:rPr lang="el-GR" sz="1400" b="1" i="0" u="none" strike="noStrike" cap="none" dirty="0" err="1">
                <a:solidFill>
                  <a:schemeClr val="dk1"/>
                </a:solidFill>
                <a:latin typeface="Calibri"/>
                <a:ea typeface="Calibri"/>
                <a:cs typeface="Calibri"/>
                <a:sym typeface="Calibri"/>
              </a:rPr>
              <a:t>λετονικά</a:t>
            </a:r>
            <a:r>
              <a:rPr lang="el-GR" sz="1400" b="0" i="0" u="none" strike="noStrike" cap="none" dirty="0">
                <a:solidFill>
                  <a:schemeClr val="dk1"/>
                </a:solidFill>
                <a:latin typeface="Calibri"/>
                <a:ea typeface="Calibri"/>
                <a:cs typeface="Calibri"/>
                <a:sym typeface="Calibri"/>
              </a:rPr>
              <a:t>, τα </a:t>
            </a:r>
            <a:r>
              <a:rPr lang="el-GR" sz="1400" b="1" i="0" u="none" strike="noStrike" cap="none" dirty="0">
                <a:solidFill>
                  <a:schemeClr val="dk1"/>
                </a:solidFill>
                <a:latin typeface="Calibri"/>
                <a:ea typeface="Calibri"/>
                <a:cs typeface="Calibri"/>
                <a:sym typeface="Calibri"/>
              </a:rPr>
              <a:t>ελληνικά</a:t>
            </a:r>
            <a:r>
              <a:rPr lang="el-GR" sz="1400" b="0" i="0" u="none" strike="noStrike" cap="none" dirty="0">
                <a:solidFill>
                  <a:schemeClr val="dk1"/>
                </a:solidFill>
                <a:latin typeface="Calibri"/>
                <a:ea typeface="Calibri"/>
                <a:cs typeface="Calibri"/>
                <a:sym typeface="Calibri"/>
              </a:rPr>
              <a:t> και τα </a:t>
            </a:r>
            <a:r>
              <a:rPr lang="el-GR" sz="1400" b="1" i="0" u="none" strike="noStrike" cap="none" dirty="0">
                <a:solidFill>
                  <a:schemeClr val="dk1"/>
                </a:solidFill>
                <a:latin typeface="Calibri"/>
                <a:ea typeface="Calibri"/>
                <a:cs typeface="Calibri"/>
                <a:sym typeface="Calibri"/>
              </a:rPr>
              <a:t>σλοβενικά</a:t>
            </a:r>
            <a:r>
              <a:rPr lang="el-GR" sz="1400" b="0" i="0" u="none" strike="noStrike" cap="none" dirty="0">
                <a:solidFill>
                  <a:schemeClr val="dk1"/>
                </a:solidFill>
                <a:latin typeface="Calibri"/>
                <a:ea typeface="Calibri"/>
                <a:cs typeface="Calibri"/>
                <a:sym typeface="Calibri"/>
              </a:rPr>
              <a:t>, προκειμένου να εξασφαλιστεί η προσβασιμότητα και η πολιτισμική συνάφεια.</a:t>
            </a:r>
          </a:p>
          <a:p>
            <a:pPr marL="285750" marR="0" lvl="0" indent="-285750" algn="l" rtl="0">
              <a:lnSpc>
                <a:spcPct val="100000"/>
              </a:lnSpc>
              <a:spcBef>
                <a:spcPts val="0"/>
              </a:spcBef>
              <a:spcAft>
                <a:spcPts val="0"/>
              </a:spcAft>
              <a:buClr>
                <a:srgbClr val="FF0000"/>
              </a:buClr>
              <a:buSzPts val="1400"/>
              <a:buFont typeface="Noto Sans Symbols"/>
              <a:buChar char="❑"/>
            </a:pPr>
            <a:r>
              <a:rPr lang="el-GR" sz="1400" b="1" i="0" u="none" strike="noStrike" cap="none" dirty="0">
                <a:solidFill>
                  <a:schemeClr val="dk1"/>
                </a:solidFill>
                <a:latin typeface="Calibri"/>
                <a:ea typeface="Calibri"/>
                <a:cs typeface="Calibri"/>
                <a:sym typeface="Calibri"/>
              </a:rPr>
              <a:t>Σύνολο απαντήσεων</a:t>
            </a:r>
            <a:r>
              <a:rPr lang="en-GB" sz="1400" b="1" i="0" u="none" strike="noStrike" cap="none" dirty="0">
                <a:solidFill>
                  <a:schemeClr val="dk1"/>
                </a:solidFill>
                <a:latin typeface="Calibri"/>
                <a:ea typeface="Calibri"/>
                <a:cs typeface="Calibri"/>
                <a:sym typeface="Calibri"/>
              </a:rPr>
              <a:t>:</a:t>
            </a:r>
            <a:r>
              <a:rPr lang="en-GB" sz="1400" b="0" i="0" u="none" strike="noStrike" cap="none" dirty="0">
                <a:solidFill>
                  <a:schemeClr val="dk1"/>
                </a:solidFill>
                <a:latin typeface="Calibri"/>
                <a:ea typeface="Calibri"/>
                <a:cs typeface="Calibri"/>
                <a:sym typeface="Calibri"/>
              </a:rPr>
              <a:t> 148 </a:t>
            </a:r>
            <a:r>
              <a:rPr lang="el-GR" sz="1400" dirty="0"/>
              <a:t>ενήλικες</a:t>
            </a:r>
            <a:endParaRPr sz="1400" b="0" i="0" u="none" strike="noStrike" cap="none" dirty="0">
              <a:solidFill>
                <a:schemeClr val="dk1"/>
              </a:solidFill>
              <a:latin typeface="Calibri"/>
              <a:ea typeface="Calibri"/>
              <a:cs typeface="Calibri"/>
              <a:sym typeface="Calibri"/>
            </a:endParaRPr>
          </a:p>
          <a:p>
            <a:pPr marL="285750" lvl="0" indent="-285750" algn="l" rtl="0">
              <a:lnSpc>
                <a:spcPct val="100000"/>
              </a:lnSpc>
              <a:spcBef>
                <a:spcPts val="0"/>
              </a:spcBef>
              <a:spcAft>
                <a:spcPts val="0"/>
              </a:spcAft>
              <a:buClr>
                <a:srgbClr val="FF0000"/>
              </a:buClr>
              <a:buSzPts val="1400"/>
              <a:buFont typeface="Noto Sans Symbols"/>
              <a:buChar char="❑"/>
            </a:pPr>
            <a:r>
              <a:rPr lang="el-GR" sz="1400" b="1" dirty="0"/>
              <a:t>Ομάδες-Στόχοι</a:t>
            </a:r>
            <a:r>
              <a:rPr lang="en-GB" sz="1400" b="1" i="0" u="none" strike="noStrike" cap="none" dirty="0">
                <a:solidFill>
                  <a:schemeClr val="dk1"/>
                </a:solidFill>
                <a:latin typeface="Calibri"/>
                <a:ea typeface="Calibri"/>
                <a:cs typeface="Calibri"/>
                <a:sym typeface="Calibri"/>
              </a:rPr>
              <a:t>:</a:t>
            </a:r>
            <a:br>
              <a:rPr lang="en-GB" sz="1400" b="0" i="0" u="none" strike="noStrike" cap="none" dirty="0">
                <a:solidFill>
                  <a:schemeClr val="dk1"/>
                </a:solidFill>
                <a:latin typeface="Calibri"/>
                <a:ea typeface="Calibri"/>
                <a:cs typeface="Calibri"/>
                <a:sym typeface="Calibri"/>
              </a:rPr>
            </a:br>
            <a:r>
              <a:rPr lang="en-GB" sz="1400" b="0" i="0" u="none" strike="noStrike" cap="none" dirty="0">
                <a:solidFill>
                  <a:schemeClr val="dk1"/>
                </a:solidFill>
                <a:latin typeface="Calibri"/>
                <a:ea typeface="Calibri"/>
                <a:cs typeface="Calibri"/>
                <a:sym typeface="Calibri"/>
              </a:rPr>
              <a:t>-</a:t>
            </a:r>
            <a:r>
              <a:rPr lang="el-GR" sz="1400" dirty="0"/>
              <a:t>Εκπαιδευτές ενηλίκων</a:t>
            </a:r>
            <a:br>
              <a:rPr lang="en-GB" sz="1400" b="0" i="0" u="none" strike="noStrike" cap="none" dirty="0">
                <a:solidFill>
                  <a:schemeClr val="dk1"/>
                </a:solidFill>
                <a:latin typeface="Calibri"/>
                <a:ea typeface="Calibri"/>
                <a:cs typeface="Calibri"/>
                <a:sym typeface="Calibri"/>
              </a:rPr>
            </a:br>
            <a:r>
              <a:rPr lang="en-GB" sz="1400" b="0" i="0" u="none" strike="noStrike" cap="none" dirty="0">
                <a:solidFill>
                  <a:schemeClr val="dk1"/>
                </a:solidFill>
                <a:latin typeface="Calibri"/>
                <a:ea typeface="Calibri"/>
                <a:cs typeface="Calibri"/>
                <a:sym typeface="Calibri"/>
              </a:rPr>
              <a:t>-</a:t>
            </a:r>
            <a:r>
              <a:rPr lang="el-GR" sz="1400" dirty="0"/>
              <a:t>Ενήλικες</a:t>
            </a:r>
            <a:br>
              <a:rPr lang="en-GB" sz="1400" b="0" i="0" u="none" strike="noStrike" cap="none" dirty="0">
                <a:solidFill>
                  <a:schemeClr val="dk1"/>
                </a:solidFill>
                <a:latin typeface="Calibri"/>
                <a:ea typeface="Calibri"/>
                <a:cs typeface="Calibri"/>
                <a:sym typeface="Calibri"/>
              </a:rPr>
            </a:br>
            <a:r>
              <a:rPr lang="en-GB" sz="1400" b="0" i="0" u="none" strike="noStrike" cap="none" dirty="0">
                <a:solidFill>
                  <a:schemeClr val="dk1"/>
                </a:solidFill>
                <a:latin typeface="Calibri"/>
                <a:ea typeface="Calibri"/>
                <a:cs typeface="Calibri"/>
                <a:sym typeface="Calibri"/>
              </a:rPr>
              <a:t>-</a:t>
            </a:r>
            <a:r>
              <a:rPr lang="el-GR" sz="1400" b="0" i="0" u="none" strike="noStrike" cap="none" dirty="0">
                <a:solidFill>
                  <a:schemeClr val="dk1"/>
                </a:solidFill>
                <a:latin typeface="Calibri"/>
                <a:ea typeface="Calibri"/>
                <a:cs typeface="Calibri"/>
                <a:sym typeface="Calibri"/>
              </a:rPr>
              <a:t>Εργαζόμενοι ενήλικες</a:t>
            </a:r>
            <a:br>
              <a:rPr lang="en-GB" sz="1400" b="0" i="0" u="none" strike="noStrike" cap="none" dirty="0">
                <a:solidFill>
                  <a:schemeClr val="dk1"/>
                </a:solidFill>
                <a:latin typeface="Calibri"/>
                <a:ea typeface="Calibri"/>
                <a:cs typeface="Calibri"/>
                <a:sym typeface="Calibri"/>
              </a:rPr>
            </a:br>
            <a:r>
              <a:rPr lang="en-GB" sz="1400" b="0" i="0" u="none" strike="noStrike" cap="none" dirty="0">
                <a:solidFill>
                  <a:schemeClr val="dk1"/>
                </a:solidFill>
                <a:latin typeface="Calibri"/>
                <a:ea typeface="Calibri"/>
                <a:cs typeface="Calibri"/>
                <a:sym typeface="Calibri"/>
              </a:rPr>
              <a:t>-</a:t>
            </a:r>
            <a:r>
              <a:rPr lang="el-GR" sz="1400" b="0" i="0" u="none" strike="noStrike" cap="none" dirty="0">
                <a:solidFill>
                  <a:schemeClr val="dk1"/>
                </a:solidFill>
                <a:latin typeface="Calibri"/>
                <a:ea typeface="Calibri"/>
                <a:cs typeface="Calibri"/>
                <a:sym typeface="Calibri"/>
              </a:rPr>
              <a:t>Εκπρόσωποι μικρομεσαίων επιχειρήσεων</a:t>
            </a:r>
            <a:endParaRPr sz="1400" dirty="0">
              <a:solidFill>
                <a:schemeClr val="dk1"/>
              </a:solidFill>
              <a:latin typeface="Calibri"/>
              <a:ea typeface="Calibri"/>
              <a:cs typeface="Calibri"/>
              <a:sym typeface="Calibri"/>
            </a:endParaRPr>
          </a:p>
          <a:p>
            <a:pPr marL="285750" lvl="0" indent="-285750" algn="l" rtl="0">
              <a:lnSpc>
                <a:spcPct val="100000"/>
              </a:lnSpc>
              <a:spcBef>
                <a:spcPts val="0"/>
              </a:spcBef>
              <a:spcAft>
                <a:spcPts val="0"/>
              </a:spcAft>
              <a:buClr>
                <a:srgbClr val="FF0000"/>
              </a:buClr>
              <a:buSzPts val="1400"/>
              <a:buFont typeface="Noto Sans Symbols"/>
              <a:buChar char="❑"/>
            </a:pPr>
            <a:r>
              <a:rPr lang="el-GR" sz="1400" b="1" i="0" u="none" strike="noStrike" cap="none" dirty="0">
                <a:solidFill>
                  <a:schemeClr val="dk1"/>
                </a:solidFill>
                <a:latin typeface="Calibri"/>
                <a:ea typeface="Calibri"/>
                <a:cs typeface="Calibri"/>
                <a:sym typeface="Calibri"/>
              </a:rPr>
              <a:t>Δημογραφικά στοιχεία</a:t>
            </a:r>
            <a:r>
              <a:rPr lang="en-GB" sz="1400" b="1" i="0" u="none" strike="noStrike" cap="none" dirty="0">
                <a:solidFill>
                  <a:schemeClr val="dk1"/>
                </a:solidFill>
                <a:latin typeface="Calibri"/>
                <a:ea typeface="Calibri"/>
                <a:cs typeface="Calibri"/>
                <a:sym typeface="Calibri"/>
              </a:rPr>
              <a:t>:</a:t>
            </a:r>
            <a:br>
              <a:rPr lang="en-GB" sz="1400" b="0" i="0" u="none" strike="noStrike" cap="none" dirty="0">
                <a:solidFill>
                  <a:schemeClr val="dk1"/>
                </a:solidFill>
                <a:latin typeface="Calibri"/>
                <a:ea typeface="Calibri"/>
                <a:cs typeface="Calibri"/>
                <a:sym typeface="Calibri"/>
              </a:rPr>
            </a:br>
            <a:r>
              <a:rPr lang="en-GB" sz="1400" b="0" i="0" u="none" strike="noStrike" cap="none" dirty="0">
                <a:solidFill>
                  <a:schemeClr val="dk1"/>
                </a:solidFill>
                <a:latin typeface="Calibri"/>
                <a:ea typeface="Calibri"/>
                <a:cs typeface="Calibri"/>
                <a:sym typeface="Calibri"/>
              </a:rPr>
              <a:t>62 % </a:t>
            </a:r>
            <a:r>
              <a:rPr lang="el-GR" sz="1400" b="0" i="0" u="none" strike="noStrike" cap="none" dirty="0">
                <a:solidFill>
                  <a:schemeClr val="dk1"/>
                </a:solidFill>
                <a:latin typeface="Calibri"/>
                <a:ea typeface="Calibri"/>
                <a:cs typeface="Calibri"/>
                <a:sym typeface="Calibri"/>
              </a:rPr>
              <a:t>γυναίκες</a:t>
            </a:r>
            <a:r>
              <a:rPr lang="en-GB" sz="1400" b="0" i="0" u="none" strike="noStrike" cap="none" dirty="0">
                <a:solidFill>
                  <a:schemeClr val="dk1"/>
                </a:solidFill>
                <a:latin typeface="Calibri"/>
                <a:ea typeface="Calibri"/>
                <a:cs typeface="Calibri"/>
                <a:sym typeface="Calibri"/>
              </a:rPr>
              <a:t>; 38 % </a:t>
            </a:r>
            <a:r>
              <a:rPr lang="el-GR" sz="1400" dirty="0"/>
              <a:t>άνδρες</a:t>
            </a:r>
            <a:br>
              <a:rPr lang="en-GB" sz="1400" b="0" i="0" u="none" strike="noStrike" cap="none" dirty="0">
                <a:solidFill>
                  <a:schemeClr val="dk1"/>
                </a:solidFill>
                <a:latin typeface="Calibri"/>
                <a:ea typeface="Calibri"/>
                <a:cs typeface="Calibri"/>
                <a:sym typeface="Calibri"/>
              </a:rPr>
            </a:br>
            <a:r>
              <a:rPr lang="el-GR" sz="1400" dirty="0"/>
              <a:t>Ηλικίες</a:t>
            </a:r>
            <a:r>
              <a:rPr lang="en-GB" sz="1400" b="0" i="0" u="none" strike="noStrike" cap="none" dirty="0">
                <a:solidFill>
                  <a:schemeClr val="dk1"/>
                </a:solidFill>
                <a:latin typeface="Calibri"/>
                <a:ea typeface="Calibri"/>
                <a:cs typeface="Calibri"/>
                <a:sym typeface="Calibri"/>
              </a:rPr>
              <a:t>: </a:t>
            </a:r>
            <a:r>
              <a:rPr lang="el-GR" sz="1400" b="0" i="0" u="none" strike="noStrike" cap="none" dirty="0">
                <a:solidFill>
                  <a:schemeClr val="dk1"/>
                </a:solidFill>
                <a:latin typeface="Calibri"/>
                <a:ea typeface="Calibri"/>
                <a:cs typeface="Calibri"/>
                <a:sym typeface="Calibri"/>
              </a:rPr>
              <a:t>πλειοψηφία</a:t>
            </a:r>
            <a:r>
              <a:rPr lang="en-GB" sz="1400" b="0" i="0" u="none" strike="noStrike" cap="none" dirty="0">
                <a:solidFill>
                  <a:schemeClr val="dk1"/>
                </a:solidFill>
                <a:latin typeface="Calibri"/>
                <a:ea typeface="Calibri"/>
                <a:cs typeface="Calibri"/>
                <a:sym typeface="Calibri"/>
              </a:rPr>
              <a:t> 35–54 </a:t>
            </a:r>
            <a:r>
              <a:rPr lang="el-GR" sz="1400" dirty="0"/>
              <a:t>χρονών</a:t>
            </a:r>
            <a:r>
              <a:rPr lang="en-GB" sz="1400" b="0" i="0" u="none" strike="noStrike" cap="none" dirty="0">
                <a:solidFill>
                  <a:schemeClr val="dk1"/>
                </a:solidFill>
                <a:latin typeface="Calibri"/>
                <a:ea typeface="Calibri"/>
                <a:cs typeface="Calibri"/>
                <a:sym typeface="Calibri"/>
              </a:rPr>
              <a:t> (68 %)</a:t>
            </a:r>
            <a:br>
              <a:rPr lang="en-GB" sz="1400" b="0" i="0" u="none" strike="noStrike" cap="none" dirty="0">
                <a:solidFill>
                  <a:schemeClr val="dk1"/>
                </a:solidFill>
                <a:latin typeface="Calibri"/>
                <a:ea typeface="Calibri"/>
                <a:cs typeface="Calibri"/>
                <a:sym typeface="Calibri"/>
              </a:rPr>
            </a:br>
            <a:r>
              <a:rPr lang="el-GR" sz="1400" dirty="0"/>
              <a:t>Εκπαίδευση</a:t>
            </a:r>
            <a:r>
              <a:rPr lang="en-GB" sz="1400" b="0" i="0" u="none" strike="noStrike" cap="none" dirty="0">
                <a:solidFill>
                  <a:schemeClr val="dk1"/>
                </a:solidFill>
                <a:latin typeface="Calibri"/>
                <a:ea typeface="Calibri"/>
                <a:cs typeface="Calibri"/>
                <a:sym typeface="Calibri"/>
              </a:rPr>
              <a:t>: </a:t>
            </a:r>
            <a:r>
              <a:rPr lang="el-GR" sz="1400" b="0" i="0" u="none" strike="noStrike" cap="none" dirty="0">
                <a:solidFill>
                  <a:schemeClr val="dk1"/>
                </a:solidFill>
                <a:latin typeface="Calibri"/>
                <a:ea typeface="Calibri"/>
                <a:cs typeface="Calibri"/>
                <a:sym typeface="Calibri"/>
              </a:rPr>
              <a:t>39 % Μεταπτυχιακό/Διδακτορικό, 30 % Πτυχίο</a:t>
            </a:r>
            <a:endParaRPr sz="1400" dirty="0">
              <a:solidFill>
                <a:schemeClr val="dk1"/>
              </a:solidFill>
              <a:latin typeface="Calibri"/>
              <a:ea typeface="Calibri"/>
              <a:cs typeface="Calibri"/>
              <a:sym typeface="Calibri"/>
            </a:endParaRPr>
          </a:p>
          <a:p>
            <a:pPr marL="285750" lvl="0" indent="-285750" algn="l" rtl="0">
              <a:lnSpc>
                <a:spcPct val="100000"/>
              </a:lnSpc>
              <a:spcBef>
                <a:spcPts val="0"/>
              </a:spcBef>
              <a:spcAft>
                <a:spcPts val="0"/>
              </a:spcAft>
              <a:buClr>
                <a:srgbClr val="FF0000"/>
              </a:buClr>
              <a:buSzPts val="1400"/>
              <a:buFont typeface="Noto Sans Symbols"/>
              <a:buChar char="❑"/>
            </a:pPr>
            <a:r>
              <a:rPr lang="el-GR" sz="1400" b="1" i="0" u="none" strike="noStrike" cap="none" dirty="0">
                <a:solidFill>
                  <a:schemeClr val="dk1"/>
                </a:solidFill>
                <a:latin typeface="Calibri"/>
                <a:ea typeface="Calibri"/>
                <a:cs typeface="Calibri"/>
                <a:sym typeface="Calibri"/>
              </a:rPr>
              <a:t>Σκοπός της έρευνας</a:t>
            </a:r>
            <a:r>
              <a:rPr lang="en-GB" sz="1400" b="1" i="0" u="none" strike="noStrike" cap="none" dirty="0">
                <a:solidFill>
                  <a:schemeClr val="dk1"/>
                </a:solidFill>
                <a:latin typeface="Calibri"/>
                <a:ea typeface="Calibri"/>
                <a:cs typeface="Calibri"/>
                <a:sym typeface="Calibri"/>
              </a:rPr>
              <a:t>:</a:t>
            </a:r>
            <a:endParaRPr lang="el-GR" sz="1400" dirty="0"/>
          </a:p>
          <a:p>
            <a:pPr marL="0" lvl="0" indent="0" algn="l" rtl="0">
              <a:lnSpc>
                <a:spcPct val="100000"/>
              </a:lnSpc>
              <a:spcBef>
                <a:spcPts val="0"/>
              </a:spcBef>
              <a:spcAft>
                <a:spcPts val="0"/>
              </a:spcAft>
              <a:buClr>
                <a:srgbClr val="FF0000"/>
              </a:buClr>
              <a:buSzPts val="1400"/>
              <a:buNone/>
            </a:pPr>
            <a:r>
              <a:rPr lang="el-GR" sz="1400" b="0" i="0" u="none" strike="noStrike" cap="none" dirty="0">
                <a:solidFill>
                  <a:schemeClr val="dk1"/>
                </a:solidFill>
                <a:latin typeface="Calibri"/>
                <a:ea typeface="Calibri"/>
                <a:cs typeface="Calibri"/>
                <a:sym typeface="Calibri"/>
              </a:rPr>
              <a:t>-Αξιολόγηση των επιπέδων ευαισθητοποίησης και των κενών γνώσης σχετικά με τον κοινωνικό θάνατο </a:t>
            </a:r>
          </a:p>
          <a:p>
            <a:pPr marL="0" lvl="0" indent="0" algn="l" rtl="0">
              <a:lnSpc>
                <a:spcPct val="100000"/>
              </a:lnSpc>
              <a:spcBef>
                <a:spcPts val="0"/>
              </a:spcBef>
              <a:spcAft>
                <a:spcPts val="0"/>
              </a:spcAft>
              <a:buClr>
                <a:srgbClr val="FF0000"/>
              </a:buClr>
              <a:buSzPts val="1400"/>
              <a:buNone/>
            </a:pPr>
            <a:r>
              <a:rPr lang="el-GR" sz="1400" b="0" i="0" u="none" strike="noStrike" cap="none" dirty="0">
                <a:solidFill>
                  <a:schemeClr val="dk1"/>
                </a:solidFill>
                <a:latin typeface="Calibri"/>
                <a:ea typeface="Calibri"/>
                <a:cs typeface="Calibri"/>
                <a:sym typeface="Calibri"/>
              </a:rPr>
              <a:t>-Εξερεύνηση της πολιτικής ευθύνης και της προθυμίας για δράση </a:t>
            </a:r>
          </a:p>
          <a:p>
            <a:pPr marL="0" lvl="0" indent="0" algn="l" rtl="0">
              <a:lnSpc>
                <a:spcPct val="100000"/>
              </a:lnSpc>
              <a:spcBef>
                <a:spcPts val="0"/>
              </a:spcBef>
              <a:spcAft>
                <a:spcPts val="0"/>
              </a:spcAft>
              <a:buClr>
                <a:srgbClr val="FF0000"/>
              </a:buClr>
              <a:buSzPts val="1400"/>
              <a:buNone/>
            </a:pPr>
            <a:r>
              <a:rPr lang="el-GR" sz="1400" b="0" i="0" u="none" strike="noStrike" cap="none" dirty="0">
                <a:solidFill>
                  <a:schemeClr val="dk1"/>
                </a:solidFill>
                <a:latin typeface="Calibri"/>
                <a:ea typeface="Calibri"/>
                <a:cs typeface="Calibri"/>
                <a:sym typeface="Calibri"/>
              </a:rPr>
              <a:t>-Αξιολόγηση της πρόσβασης σε πληροφορίες και των αντιληπτών αναγκών της εκστρατείας ευαισθητοποίησης</a:t>
            </a:r>
          </a:p>
          <a:p>
            <a:pPr marL="0" lvl="0" indent="0" algn="l" rtl="0">
              <a:lnSpc>
                <a:spcPct val="100000"/>
              </a:lnSpc>
              <a:spcBef>
                <a:spcPts val="0"/>
              </a:spcBef>
              <a:spcAft>
                <a:spcPts val="0"/>
              </a:spcAft>
              <a:buClr>
                <a:srgbClr val="FF0000"/>
              </a:buClr>
              <a:buSzPts val="1400"/>
              <a:buNone/>
            </a:pPr>
            <a:r>
              <a:rPr lang="el-GR" sz="1400" dirty="0"/>
              <a:t>-Καθορισμός μιας </a:t>
            </a:r>
            <a:r>
              <a:rPr lang="el-GR" sz="1400" b="1" dirty="0"/>
              <a:t>βάσης αναφοράς </a:t>
            </a:r>
            <a:r>
              <a:rPr lang="el-GR" sz="1400" dirty="0"/>
              <a:t>για μελλοντική σύγκριση μετά την εκστρατεία ευαισθητοποίησης CARE (2025)</a:t>
            </a:r>
            <a:endParaRPr lang="el-GR" sz="1400" b="0" i="0" u="none" strike="noStrike" cap="none" dirty="0">
              <a:solidFill>
                <a:schemeClr val="dk1"/>
              </a:solidFill>
              <a:latin typeface="Calibri"/>
              <a:ea typeface="Calibri"/>
              <a:cs typeface="Calibri"/>
              <a:sym typeface="Calibri"/>
            </a:endParaRPr>
          </a:p>
        </p:txBody>
      </p:sp>
      <p:pic>
        <p:nvPicPr>
          <p:cNvPr id="101" name="Google Shape;101;p17"/>
          <p:cNvPicPr preferRelativeResize="0"/>
          <p:nvPr/>
        </p:nvPicPr>
        <p:blipFill rotWithShape="1">
          <a:blip r:embed="rId3">
            <a:alphaModFix/>
          </a:blip>
          <a:srcRect/>
          <a:stretch/>
        </p:blipFill>
        <p:spPr>
          <a:xfrm>
            <a:off x="312526" y="5829324"/>
            <a:ext cx="893704" cy="962022"/>
          </a:xfrm>
          <a:prstGeom prst="rect">
            <a:avLst/>
          </a:prstGeom>
          <a:noFill/>
          <a:ln>
            <a:noFill/>
          </a:ln>
        </p:spPr>
      </p:pic>
      <p:pic>
        <p:nvPicPr>
          <p:cNvPr id="102" name="Google Shape;102;p17" descr="Text&#10;&#10;Description automatically generated with medium confidence"/>
          <p:cNvPicPr preferRelativeResize="0"/>
          <p:nvPr/>
        </p:nvPicPr>
        <p:blipFill rotWithShape="1">
          <a:blip r:embed="rId4">
            <a:alphaModFix/>
          </a:blip>
          <a:srcRect/>
          <a:stretch/>
        </p:blipFill>
        <p:spPr>
          <a:xfrm>
            <a:off x="9380007" y="6048147"/>
            <a:ext cx="2499467" cy="524376"/>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Google Shape;107;p1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SzPts val="1800"/>
              <a:buNone/>
            </a:pPr>
            <a:r>
              <a:rPr lang="el-GR" sz="4000" b="1" dirty="0"/>
              <a:t>Ευαισθητοποίηση Σχετικά με τον Όρο «Κοινωνικός Θάνατος»</a:t>
            </a:r>
            <a:endParaRPr sz="4000" b="1" dirty="0"/>
          </a:p>
        </p:txBody>
      </p:sp>
      <p:sp>
        <p:nvSpPr>
          <p:cNvPr id="108" name="Google Shape;108;p18"/>
          <p:cNvSpPr txBox="1"/>
          <p:nvPr/>
        </p:nvSpPr>
        <p:spPr>
          <a:xfrm>
            <a:off x="904875" y="1420048"/>
            <a:ext cx="10382250" cy="1061789"/>
          </a:xfrm>
          <a:prstGeom prst="rect">
            <a:avLst/>
          </a:prstGeom>
          <a:noFill/>
          <a:ln>
            <a:noFill/>
          </a:ln>
        </p:spPr>
        <p:txBody>
          <a:bodyPr spcFirstLastPara="1" wrap="square" lIns="91425" tIns="45700" rIns="91425" bIns="45700" anchor="t" anchorCtr="0">
            <a:spAutoFit/>
          </a:bodyPr>
          <a:lstStyle/>
          <a:p>
            <a:pPr lvl="0" algn="just">
              <a:lnSpc>
                <a:spcPct val="150000"/>
              </a:lnSpc>
            </a:pPr>
            <a:r>
              <a:rPr lang="el-GR" b="1" i="1" dirty="0">
                <a:latin typeface="Calibri" panose="020F0502020204030204" pitchFamily="34" charset="0"/>
                <a:ea typeface="Calibri" panose="020F0502020204030204" pitchFamily="34" charset="0"/>
                <a:cs typeface="Calibri" panose="020F0502020204030204" pitchFamily="34" charset="0"/>
                <a:sym typeface="Noto Sans Symbols"/>
              </a:rPr>
              <a:t>Τα βασικά χαρακτηριστικά του κοινωνικού θανάτου είναι «όταν οι άνθρωποι δεν έχουν πλέον καμία ελπίδα να αναλάβουν κοινωνικούς ρόλους και θεωρούνται νεκροί ενώ είναι βιολογικά ζωντανοί· άνθρωποι που έχουν χάσει το αίσθημα του </a:t>
            </a:r>
            <a:r>
              <a:rPr lang="el-GR" b="1" i="1" dirty="0" err="1">
                <a:latin typeface="Calibri" panose="020F0502020204030204" pitchFamily="34" charset="0"/>
                <a:ea typeface="Calibri" panose="020F0502020204030204" pitchFamily="34" charset="0"/>
                <a:cs typeface="Calibri" panose="020F0502020204030204" pitchFamily="34" charset="0"/>
                <a:sym typeface="Noto Sans Symbols"/>
              </a:rPr>
              <a:t>ανήκειν</a:t>
            </a:r>
            <a:r>
              <a:rPr lang="el-GR" b="1" i="1" dirty="0">
                <a:latin typeface="Calibri" panose="020F0502020204030204" pitchFamily="34" charset="0"/>
                <a:ea typeface="Calibri" panose="020F0502020204030204" pitchFamily="34" charset="0"/>
                <a:cs typeface="Calibri" panose="020F0502020204030204" pitchFamily="34" charset="0"/>
                <a:sym typeface="Noto Sans Symbols"/>
              </a:rPr>
              <a:t> σε μια ομάδα, κουλτούρα ή τόπο υπό την πίεση των περιστάσεων». Σε γενικές γραμμές, έχετε ακούσει ποτέ τον όρο «κοινωνικός θάνατος»;</a:t>
            </a:r>
            <a:endParaRPr lang="en-GB" sz="1200" b="1"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Noto Sans Symbols"/>
            </a:endParaRPr>
          </a:p>
        </p:txBody>
      </p:sp>
      <p:sp>
        <p:nvSpPr>
          <p:cNvPr id="109" name="Google Shape;109;p18"/>
          <p:cNvSpPr/>
          <p:nvPr/>
        </p:nvSpPr>
        <p:spPr>
          <a:xfrm>
            <a:off x="1038225" y="2468633"/>
            <a:ext cx="4686300" cy="3693278"/>
          </a:xfrm>
          <a:prstGeom prst="rect">
            <a:avLst/>
          </a:prstGeom>
          <a:noFill/>
          <a:ln>
            <a:noFill/>
          </a:ln>
        </p:spPr>
        <p:txBody>
          <a:bodyPr spcFirstLastPara="1" wrap="square" lIns="91425" tIns="45700" rIns="91425" bIns="45700" anchor="ctr" anchorCtr="0">
            <a:spAutoFit/>
          </a:bodyPr>
          <a:lstStyle/>
          <a:p>
            <a:pPr marL="342900" marR="0" lvl="0" indent="-342900" algn="l" rtl="0">
              <a:lnSpc>
                <a:spcPct val="100000"/>
              </a:lnSpc>
              <a:spcBef>
                <a:spcPts val="0"/>
              </a:spcBef>
              <a:spcAft>
                <a:spcPts val="0"/>
              </a:spcAft>
              <a:buClr>
                <a:srgbClr val="FF0000"/>
              </a:buClr>
              <a:buSzPts val="2000"/>
              <a:buFont typeface="Noto Sans Symbols"/>
              <a:buChar char="❑"/>
            </a:pPr>
            <a:r>
              <a:rPr lang="el-GR" sz="1800" b="0" i="0" u="none" strike="noStrike" cap="none" dirty="0">
                <a:solidFill>
                  <a:schemeClr val="dk1"/>
                </a:solidFill>
                <a:latin typeface="Calibri"/>
                <a:ea typeface="Calibri"/>
                <a:cs typeface="Calibri"/>
                <a:sym typeface="Calibri"/>
              </a:rPr>
              <a:t>Το 64% όλων των ερωτηθέντων </a:t>
            </a:r>
            <a:r>
              <a:rPr lang="el-GR" sz="1800" b="1" i="0" u="none" strike="noStrike" cap="none" dirty="0">
                <a:solidFill>
                  <a:schemeClr val="dk1"/>
                </a:solidFill>
                <a:latin typeface="Calibri"/>
                <a:ea typeface="Calibri"/>
                <a:cs typeface="Calibri"/>
                <a:sym typeface="Calibri"/>
              </a:rPr>
              <a:t>δεν είχε ακούσει ποτέ </a:t>
            </a:r>
            <a:r>
              <a:rPr lang="el-GR" sz="1800" b="0" i="0" u="none" strike="noStrike" cap="none" dirty="0">
                <a:solidFill>
                  <a:schemeClr val="dk1"/>
                </a:solidFill>
                <a:latin typeface="Calibri"/>
                <a:ea typeface="Calibri"/>
                <a:cs typeface="Calibri"/>
                <a:sym typeface="Calibri"/>
              </a:rPr>
              <a:t>τον όρο «κοινωνικός θάνατος».</a:t>
            </a:r>
          </a:p>
          <a:p>
            <a:pPr marL="342900" marR="0" lvl="0" indent="-342900" algn="l" rtl="0">
              <a:lnSpc>
                <a:spcPct val="100000"/>
              </a:lnSpc>
              <a:spcBef>
                <a:spcPts val="0"/>
              </a:spcBef>
              <a:spcAft>
                <a:spcPts val="0"/>
              </a:spcAft>
              <a:buClr>
                <a:srgbClr val="FF0000"/>
              </a:buClr>
              <a:buSzPts val="2000"/>
              <a:buFont typeface="Noto Sans Symbols"/>
              <a:buChar char="❑"/>
            </a:pPr>
            <a:r>
              <a:rPr lang="el-GR" sz="1800" b="0" i="0" u="none" strike="noStrike" cap="none" dirty="0">
                <a:solidFill>
                  <a:schemeClr val="dk1"/>
                </a:solidFill>
                <a:latin typeface="Calibri"/>
                <a:ea typeface="Calibri"/>
                <a:cs typeface="Calibri"/>
                <a:sym typeface="Calibri"/>
              </a:rPr>
              <a:t>Μόνο το 36 % είχε — η ευαισθητοποίηση ήταν υψηλότερη μεταξύ των </a:t>
            </a:r>
            <a:r>
              <a:rPr lang="el-GR" sz="1800" b="1" i="0" u="none" strike="noStrike" cap="none" dirty="0">
                <a:solidFill>
                  <a:schemeClr val="dk1"/>
                </a:solidFill>
                <a:latin typeface="Calibri"/>
                <a:ea typeface="Calibri"/>
                <a:cs typeface="Calibri"/>
                <a:sym typeface="Calibri"/>
              </a:rPr>
              <a:t>εκπαιδευτών ενηλίκων (44 %)</a:t>
            </a:r>
            <a:r>
              <a:rPr lang="el-GR" sz="1800" b="0" i="0" u="none" strike="noStrike" cap="none" dirty="0">
                <a:solidFill>
                  <a:schemeClr val="dk1"/>
                </a:solidFill>
                <a:latin typeface="Calibri"/>
                <a:ea typeface="Calibri"/>
                <a:cs typeface="Calibri"/>
                <a:sym typeface="Calibri"/>
              </a:rPr>
              <a:t> και χαμηλότερη μεταξύ των μαθητών (~30 %)</a:t>
            </a:r>
          </a:p>
          <a:p>
            <a:pPr marL="342900" lvl="0" indent="-342900">
              <a:buClr>
                <a:srgbClr val="FF0000"/>
              </a:buClr>
              <a:buSzPts val="2000"/>
              <a:buFont typeface="Noto Sans Symbols"/>
              <a:buChar char="❑"/>
            </a:pPr>
            <a:r>
              <a:rPr lang="el-GR" sz="1800" dirty="0">
                <a:solidFill>
                  <a:schemeClr val="dk1"/>
                </a:solidFill>
                <a:latin typeface="Calibri"/>
                <a:ea typeface="Calibri"/>
                <a:cs typeface="Calibri"/>
                <a:sym typeface="Calibri"/>
              </a:rPr>
              <a:t>Τα επίπεδα ευαισθητοποίησης είναι παρόμοια σε όλες τις χώρες, με ελαφρώς καλύτερη κατανόηση στη </a:t>
            </a:r>
            <a:r>
              <a:rPr lang="el-GR" sz="1800" b="1" dirty="0">
                <a:solidFill>
                  <a:schemeClr val="dk1"/>
                </a:solidFill>
                <a:latin typeface="Calibri"/>
                <a:ea typeface="Calibri"/>
                <a:cs typeface="Calibri"/>
                <a:sym typeface="Calibri"/>
              </a:rPr>
              <a:t>Σλοβενία</a:t>
            </a:r>
            <a:r>
              <a:rPr lang="el-GR" sz="1800" dirty="0">
                <a:solidFill>
                  <a:schemeClr val="dk1"/>
                </a:solidFill>
                <a:latin typeface="Calibri"/>
                <a:ea typeface="Calibri"/>
                <a:cs typeface="Calibri"/>
                <a:sym typeface="Calibri"/>
              </a:rPr>
              <a:t>.</a:t>
            </a:r>
          </a:p>
          <a:p>
            <a:pPr marL="342900" lvl="0" indent="-342900">
              <a:buClr>
                <a:srgbClr val="FF0000"/>
              </a:buClr>
              <a:buSzPts val="2000"/>
              <a:buFont typeface="Noto Sans Symbols"/>
              <a:buChar char="❑"/>
            </a:pPr>
            <a:r>
              <a:rPr lang="el-GR" sz="1800" b="0" i="0" u="none" strike="noStrike" cap="none" dirty="0">
                <a:solidFill>
                  <a:schemeClr val="dk1"/>
                </a:solidFill>
                <a:latin typeface="Calibri"/>
                <a:ea typeface="Calibri"/>
                <a:cs typeface="Calibri"/>
                <a:sym typeface="Calibri"/>
              </a:rPr>
              <a:t>Δείχνει μια γενικά </a:t>
            </a:r>
            <a:r>
              <a:rPr lang="el-GR" sz="1800" b="1" i="0" u="none" strike="noStrike" cap="none" dirty="0">
                <a:solidFill>
                  <a:schemeClr val="dk1"/>
                </a:solidFill>
                <a:latin typeface="Calibri"/>
                <a:ea typeface="Calibri"/>
                <a:cs typeface="Calibri"/>
                <a:sym typeface="Calibri"/>
              </a:rPr>
              <a:t>χαμηλή εννοιολογική ευαισθητοποίηση</a:t>
            </a:r>
            <a:r>
              <a:rPr lang="el-GR" sz="1800" b="0" i="0" u="none" strike="noStrike" cap="none" dirty="0">
                <a:solidFill>
                  <a:schemeClr val="dk1"/>
                </a:solidFill>
                <a:latin typeface="Calibri"/>
                <a:ea typeface="Calibri"/>
                <a:cs typeface="Calibri"/>
                <a:sym typeface="Calibri"/>
              </a:rPr>
              <a:t>, επιβεβαιώνοντας την ανάγκη για </a:t>
            </a:r>
            <a:r>
              <a:rPr lang="el-GR" sz="1800" b="0" i="0" u="none" strike="noStrike" cap="none" dirty="0" err="1">
                <a:solidFill>
                  <a:schemeClr val="dk1"/>
                </a:solidFill>
                <a:latin typeface="Calibri"/>
                <a:ea typeface="Calibri"/>
                <a:cs typeface="Calibri"/>
                <a:sym typeface="Calibri"/>
              </a:rPr>
              <a:t>στοχευμένη</a:t>
            </a:r>
            <a:r>
              <a:rPr lang="el-GR" sz="1800" b="0" i="0" u="none" strike="noStrike" cap="none" dirty="0">
                <a:solidFill>
                  <a:schemeClr val="dk1"/>
                </a:solidFill>
                <a:latin typeface="Calibri"/>
                <a:ea typeface="Calibri"/>
                <a:cs typeface="Calibri"/>
                <a:sym typeface="Calibri"/>
              </a:rPr>
              <a:t> εκπαίδευση.</a:t>
            </a:r>
            <a:endParaRPr sz="1200" dirty="0"/>
          </a:p>
        </p:txBody>
      </p:sp>
      <p:graphicFrame>
        <p:nvGraphicFramePr>
          <p:cNvPr id="110" name="Google Shape;110;p18"/>
          <p:cNvGraphicFramePr/>
          <p:nvPr>
            <p:extLst>
              <p:ext uri="{D42A27DB-BD31-4B8C-83A1-F6EECF244321}">
                <p14:modId xmlns:p14="http://schemas.microsoft.com/office/powerpoint/2010/main" val="3957361746"/>
              </p:ext>
            </p:extLst>
          </p:nvPr>
        </p:nvGraphicFramePr>
        <p:xfrm>
          <a:off x="6324600" y="2806700"/>
          <a:ext cx="4962525" cy="3686175"/>
        </p:xfrm>
        <a:graphic>
          <a:graphicData uri="http://schemas.openxmlformats.org/drawingml/2006/chart">
            <c:chart xmlns:c="http://schemas.openxmlformats.org/drawingml/2006/chart" xmlns:r="http://schemas.openxmlformats.org/officeDocument/2006/relationships" r:id="rId3"/>
          </a:graphicData>
        </a:graphic>
      </p:graphicFrame>
      <p:sp>
        <p:nvSpPr>
          <p:cNvPr id="111" name="Google Shape;111;p18"/>
          <p:cNvSpPr txBox="1"/>
          <p:nvPr/>
        </p:nvSpPr>
        <p:spPr>
          <a:xfrm>
            <a:off x="6726848" y="2413397"/>
            <a:ext cx="4158028" cy="55395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l-GR" sz="1000" b="0" i="1" u="none" strike="noStrike" cap="none" dirty="0">
                <a:solidFill>
                  <a:srgbClr val="000000"/>
                </a:solidFill>
                <a:latin typeface="Calibri"/>
                <a:ea typeface="Calibri"/>
                <a:cs typeface="Calibri"/>
                <a:sym typeface="Calibri"/>
              </a:rPr>
              <a:t>Σχήμα 1: Απαντήσεις στην ερώτηση 1: Ευαισθητοποίηση σχετικά με τον κοινωνικό θάνατο: Ανάλυση ανά ομάδα-στόχο· όλες οι ομάδες-στόχοι (χώρα)</a:t>
            </a:r>
            <a:endParaRPr sz="1400" b="0" i="0" u="none" strike="noStrike" cap="none" dirty="0">
              <a:solidFill>
                <a:srgbClr val="000000"/>
              </a:solidFill>
              <a:latin typeface="Arial"/>
              <a:ea typeface="Arial"/>
              <a:cs typeface="Arial"/>
              <a:sym typeface="Arial"/>
            </a:endParaRPr>
          </a:p>
        </p:txBody>
      </p:sp>
      <p:pic>
        <p:nvPicPr>
          <p:cNvPr id="112" name="Google Shape;112;p18"/>
          <p:cNvPicPr preferRelativeResize="0"/>
          <p:nvPr/>
        </p:nvPicPr>
        <p:blipFill rotWithShape="1">
          <a:blip r:embed="rId4">
            <a:alphaModFix/>
          </a:blip>
          <a:srcRect/>
          <a:stretch/>
        </p:blipFill>
        <p:spPr>
          <a:xfrm>
            <a:off x="552450" y="5934075"/>
            <a:ext cx="1101474" cy="923923"/>
          </a:xfrm>
          <a:prstGeom prst="rect">
            <a:avLst/>
          </a:prstGeom>
          <a:noFill/>
          <a:ln>
            <a:noFill/>
          </a:ln>
        </p:spPr>
      </p:pic>
      <p:pic>
        <p:nvPicPr>
          <p:cNvPr id="113" name="Google Shape;113;p18" descr="Text&#10;&#10;Description automatically generated with medium confidence"/>
          <p:cNvPicPr preferRelativeResize="0"/>
          <p:nvPr/>
        </p:nvPicPr>
        <p:blipFill rotWithShape="1">
          <a:blip r:embed="rId5">
            <a:alphaModFix/>
          </a:blip>
          <a:srcRect/>
          <a:stretch/>
        </p:blipFill>
        <p:spPr>
          <a:xfrm>
            <a:off x="10391774" y="6191251"/>
            <a:ext cx="1495426" cy="301624"/>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p1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SzPts val="1800"/>
              <a:buNone/>
            </a:pPr>
            <a:r>
              <a:rPr lang="el-GR" sz="3200" b="1" dirty="0"/>
              <a:t>Αντιληπτή δυνατότητα πρόληψης και γνώση στρατηγικών</a:t>
            </a:r>
            <a:endParaRPr sz="3200" b="1" dirty="0"/>
          </a:p>
        </p:txBody>
      </p:sp>
      <p:sp>
        <p:nvSpPr>
          <p:cNvPr id="119" name="Google Shape;119;p19"/>
          <p:cNvSpPr txBox="1"/>
          <p:nvPr/>
        </p:nvSpPr>
        <p:spPr>
          <a:xfrm>
            <a:off x="542924" y="1690688"/>
            <a:ext cx="6010275" cy="5016718"/>
          </a:xfrm>
          <a:prstGeom prst="rect">
            <a:avLst/>
          </a:prstGeom>
          <a:noFill/>
          <a:ln>
            <a:noFill/>
          </a:ln>
        </p:spPr>
        <p:txBody>
          <a:bodyPr spcFirstLastPara="1" wrap="square" lIns="91425" tIns="45700" rIns="91425" bIns="45700" anchor="t" anchorCtr="0">
            <a:spAutoFit/>
          </a:bodyPr>
          <a:lstStyle/>
          <a:p>
            <a:pPr marL="285750" lvl="0" indent="-285750">
              <a:buClr>
                <a:srgbClr val="FF0000"/>
              </a:buClr>
              <a:buSzPts val="2000"/>
              <a:buFont typeface="Noto Sans Symbols"/>
              <a:buChar char="❑"/>
            </a:pPr>
            <a:r>
              <a:rPr lang="el-GR" sz="2000" dirty="0">
                <a:latin typeface="Calibri"/>
                <a:ea typeface="Calibri"/>
                <a:cs typeface="Calibri"/>
                <a:sym typeface="Calibri"/>
              </a:rPr>
              <a:t>Το </a:t>
            </a:r>
            <a:r>
              <a:rPr lang="el-GR" sz="2000" b="1" dirty="0">
                <a:latin typeface="Calibri"/>
                <a:ea typeface="Calibri"/>
                <a:cs typeface="Calibri"/>
                <a:sym typeface="Calibri"/>
              </a:rPr>
              <a:t>95% </a:t>
            </a:r>
            <a:r>
              <a:rPr lang="el-GR" sz="2000" dirty="0">
                <a:latin typeface="Calibri"/>
                <a:ea typeface="Calibri"/>
                <a:cs typeface="Calibri"/>
                <a:sym typeface="Calibri"/>
              </a:rPr>
              <a:t>των ερωτηθέντων πιστεύει ότι ο </a:t>
            </a:r>
            <a:r>
              <a:rPr lang="el-GR" sz="2000" b="1" dirty="0">
                <a:latin typeface="Calibri"/>
                <a:ea typeface="Calibri"/>
                <a:cs typeface="Calibri"/>
                <a:sym typeface="Calibri"/>
              </a:rPr>
              <a:t>κοινωνικός θάνατος </a:t>
            </a:r>
            <a:r>
              <a:rPr lang="el-GR" sz="2000" dirty="0">
                <a:latin typeface="Calibri"/>
                <a:ea typeface="Calibri"/>
                <a:cs typeface="Calibri"/>
                <a:sym typeface="Calibri"/>
              </a:rPr>
              <a:t>μπορεί να προληφθεί, γεγονός που αντικατοπτρίζει μια ισχυρή </a:t>
            </a:r>
            <a:r>
              <a:rPr lang="el-GR" sz="2000" b="1" dirty="0">
                <a:latin typeface="Calibri"/>
                <a:ea typeface="Calibri"/>
                <a:cs typeface="Calibri"/>
                <a:sym typeface="Calibri"/>
              </a:rPr>
              <a:t>τάση αισιοδοξίας </a:t>
            </a:r>
            <a:r>
              <a:rPr lang="el-GR" sz="2000" dirty="0">
                <a:latin typeface="Calibri"/>
                <a:ea typeface="Calibri"/>
                <a:cs typeface="Calibri"/>
                <a:sym typeface="Calibri"/>
              </a:rPr>
              <a:t>και πίστη στην αλλαγή.</a:t>
            </a:r>
          </a:p>
          <a:p>
            <a:pPr marL="285750" lvl="0" indent="-285750">
              <a:buClr>
                <a:srgbClr val="FF0000"/>
              </a:buClr>
              <a:buSzPts val="2000"/>
              <a:buFont typeface="Noto Sans Symbols"/>
              <a:buChar char="❑"/>
            </a:pPr>
            <a:r>
              <a:rPr lang="el-GR" sz="2000" dirty="0">
                <a:latin typeface="Calibri"/>
                <a:ea typeface="Calibri"/>
                <a:cs typeface="Calibri"/>
                <a:sym typeface="Calibri"/>
              </a:rPr>
              <a:t>Ωστόσο, μόνο το </a:t>
            </a:r>
            <a:r>
              <a:rPr lang="el-GR" sz="2000" b="1" dirty="0">
                <a:latin typeface="Calibri"/>
                <a:ea typeface="Calibri"/>
                <a:cs typeface="Calibri"/>
                <a:sym typeface="Calibri"/>
              </a:rPr>
              <a:t>20-33 %</a:t>
            </a:r>
            <a:r>
              <a:rPr lang="el-GR" sz="2000" dirty="0">
                <a:latin typeface="Calibri"/>
                <a:ea typeface="Calibri"/>
                <a:cs typeface="Calibri"/>
                <a:sym typeface="Calibri"/>
              </a:rPr>
              <a:t> μπόρεσε να προσδιορίσει </a:t>
            </a:r>
            <a:r>
              <a:rPr lang="el-GR" sz="2000" b="1" dirty="0">
                <a:latin typeface="Calibri"/>
                <a:ea typeface="Calibri"/>
                <a:cs typeface="Calibri"/>
                <a:sym typeface="Calibri"/>
              </a:rPr>
              <a:t>συγκεκριμένες στρατηγικές πρόληψης:</a:t>
            </a:r>
          </a:p>
          <a:p>
            <a:pPr marL="0" marR="0" lvl="0" indent="0" algn="l" rtl="0">
              <a:lnSpc>
                <a:spcPct val="100000"/>
              </a:lnSpc>
              <a:spcBef>
                <a:spcPts val="0"/>
              </a:spcBef>
              <a:spcAft>
                <a:spcPts val="0"/>
              </a:spcAft>
              <a:buNone/>
            </a:pPr>
            <a:r>
              <a:rPr lang="en-GB" sz="2000" b="0" i="0" u="none" strike="noStrike" cap="none" dirty="0">
                <a:solidFill>
                  <a:srgbClr val="000000"/>
                </a:solidFill>
                <a:latin typeface="Calibri"/>
                <a:ea typeface="Calibri"/>
                <a:cs typeface="Calibri"/>
                <a:sym typeface="Calibri"/>
              </a:rPr>
              <a:t>-</a:t>
            </a:r>
            <a:r>
              <a:rPr lang="el-GR" sz="2000" b="0" i="0" u="none" strike="noStrike" cap="none" dirty="0">
                <a:solidFill>
                  <a:srgbClr val="000000"/>
                </a:solidFill>
                <a:latin typeface="Calibri"/>
                <a:ea typeface="Calibri"/>
                <a:cs typeface="Calibri"/>
                <a:sym typeface="Calibri"/>
              </a:rPr>
              <a:t>Εκπαιδευτές ενηλίκων</a:t>
            </a:r>
            <a:r>
              <a:rPr lang="en-GB" sz="2000" b="0" i="0" u="none" strike="noStrike" cap="none" dirty="0">
                <a:solidFill>
                  <a:srgbClr val="000000"/>
                </a:solidFill>
                <a:latin typeface="Calibri"/>
                <a:ea typeface="Calibri"/>
                <a:cs typeface="Calibri"/>
                <a:sym typeface="Calibri"/>
              </a:rPr>
              <a:t> – 33 %</a:t>
            </a:r>
            <a:endParaRPr dirty="0"/>
          </a:p>
          <a:p>
            <a:pPr marL="0" marR="0" lvl="0" indent="0" algn="l" rtl="0">
              <a:lnSpc>
                <a:spcPct val="100000"/>
              </a:lnSpc>
              <a:spcBef>
                <a:spcPts val="0"/>
              </a:spcBef>
              <a:spcAft>
                <a:spcPts val="0"/>
              </a:spcAft>
              <a:buNone/>
            </a:pPr>
            <a:r>
              <a:rPr lang="en-GB" sz="2000" b="0" i="0" u="none" strike="noStrike" cap="none" dirty="0">
                <a:solidFill>
                  <a:srgbClr val="000000"/>
                </a:solidFill>
                <a:latin typeface="Calibri"/>
                <a:ea typeface="Calibri"/>
                <a:cs typeface="Calibri"/>
                <a:sym typeface="Calibri"/>
              </a:rPr>
              <a:t>-</a:t>
            </a:r>
            <a:r>
              <a:rPr lang="el-GR" sz="2000" b="0" i="0" u="none" strike="noStrike" cap="none" dirty="0">
                <a:solidFill>
                  <a:srgbClr val="000000"/>
                </a:solidFill>
                <a:latin typeface="Calibri"/>
                <a:ea typeface="Calibri"/>
                <a:cs typeface="Calibri"/>
                <a:sym typeface="Calibri"/>
              </a:rPr>
              <a:t>Ενήλικες μαθητές </a:t>
            </a:r>
            <a:r>
              <a:rPr lang="en-GB" sz="2000" b="0" i="0" u="none" strike="noStrike" cap="none" dirty="0">
                <a:solidFill>
                  <a:srgbClr val="000000"/>
                </a:solidFill>
                <a:latin typeface="Calibri"/>
                <a:ea typeface="Calibri"/>
                <a:cs typeface="Calibri"/>
                <a:sym typeface="Calibri"/>
              </a:rPr>
              <a:t>– 26 %</a:t>
            </a:r>
            <a:endParaRPr dirty="0"/>
          </a:p>
          <a:p>
            <a:pPr marL="0" marR="0" lvl="0" indent="0" algn="l" rtl="0">
              <a:lnSpc>
                <a:spcPct val="100000"/>
              </a:lnSpc>
              <a:spcBef>
                <a:spcPts val="0"/>
              </a:spcBef>
              <a:spcAft>
                <a:spcPts val="0"/>
              </a:spcAft>
              <a:buNone/>
            </a:pPr>
            <a:r>
              <a:rPr lang="en-GB" sz="2000" b="0" i="0" u="none" strike="noStrike" cap="none" dirty="0">
                <a:solidFill>
                  <a:srgbClr val="000000"/>
                </a:solidFill>
                <a:latin typeface="Calibri"/>
                <a:ea typeface="Calibri"/>
                <a:cs typeface="Calibri"/>
                <a:sym typeface="Calibri"/>
              </a:rPr>
              <a:t>-</a:t>
            </a:r>
            <a:r>
              <a:rPr lang="el-GR" sz="2000" b="0" i="0" u="none" strike="noStrike" cap="none" dirty="0">
                <a:solidFill>
                  <a:srgbClr val="000000"/>
                </a:solidFill>
                <a:latin typeface="Calibri"/>
                <a:ea typeface="Calibri"/>
                <a:cs typeface="Calibri"/>
                <a:sym typeface="Calibri"/>
              </a:rPr>
              <a:t>Εργαζόμενοι ενήλικες </a:t>
            </a:r>
            <a:r>
              <a:rPr lang="en-GB" sz="2000" b="0" i="0" u="none" strike="noStrike" cap="none" dirty="0">
                <a:solidFill>
                  <a:srgbClr val="000000"/>
                </a:solidFill>
                <a:latin typeface="Calibri"/>
                <a:ea typeface="Calibri"/>
                <a:cs typeface="Calibri"/>
                <a:sym typeface="Calibri"/>
              </a:rPr>
              <a:t>– 21 %</a:t>
            </a:r>
            <a:endParaRPr dirty="0"/>
          </a:p>
          <a:p>
            <a:pPr marL="0" marR="0" lvl="0" indent="0" algn="l" rtl="0">
              <a:lnSpc>
                <a:spcPct val="100000"/>
              </a:lnSpc>
              <a:spcBef>
                <a:spcPts val="0"/>
              </a:spcBef>
              <a:spcAft>
                <a:spcPts val="0"/>
              </a:spcAft>
              <a:buNone/>
            </a:pPr>
            <a:r>
              <a:rPr lang="en-GB" sz="2000" b="0" i="0" u="none" strike="noStrike" cap="none" dirty="0">
                <a:solidFill>
                  <a:srgbClr val="000000"/>
                </a:solidFill>
                <a:latin typeface="Calibri"/>
                <a:ea typeface="Calibri"/>
                <a:cs typeface="Calibri"/>
                <a:sym typeface="Calibri"/>
              </a:rPr>
              <a:t>-</a:t>
            </a:r>
            <a:r>
              <a:rPr lang="el-GR" sz="2000" b="0" i="0" u="none" strike="noStrike" cap="none" dirty="0">
                <a:solidFill>
                  <a:srgbClr val="000000"/>
                </a:solidFill>
                <a:latin typeface="Calibri"/>
                <a:ea typeface="Calibri"/>
                <a:cs typeface="Calibri"/>
                <a:sym typeface="Calibri"/>
              </a:rPr>
              <a:t>Εκπρόσωποι μικρομεσαίων επιχειρήσεων </a:t>
            </a:r>
            <a:r>
              <a:rPr lang="en-GB" sz="2000" b="0" i="0" u="none" strike="noStrike" cap="none" dirty="0">
                <a:solidFill>
                  <a:srgbClr val="000000"/>
                </a:solidFill>
                <a:latin typeface="Calibri"/>
                <a:ea typeface="Calibri"/>
                <a:cs typeface="Calibri"/>
                <a:sym typeface="Calibri"/>
              </a:rPr>
              <a:t>– 17 %</a:t>
            </a:r>
            <a:endParaRPr dirty="0"/>
          </a:p>
          <a:p>
            <a:pPr marL="285750" lvl="0" indent="-285750">
              <a:buClr>
                <a:srgbClr val="FF0000"/>
              </a:buClr>
              <a:buSzPts val="2000"/>
              <a:buFont typeface="Noto Sans Symbols"/>
              <a:buChar char="❑"/>
            </a:pPr>
            <a:r>
              <a:rPr lang="el-GR" sz="2000" b="1" i="0" u="none" strike="noStrike" cap="none" dirty="0">
                <a:solidFill>
                  <a:srgbClr val="000000"/>
                </a:solidFill>
                <a:latin typeface="Calibri"/>
                <a:ea typeface="Calibri"/>
                <a:cs typeface="Calibri"/>
                <a:sym typeface="Calibri"/>
              </a:rPr>
              <a:t>Βασικά συμπεράσματα</a:t>
            </a:r>
            <a:r>
              <a:rPr lang="en-GB" sz="2000" b="1" i="0" u="none" strike="noStrike" cap="none" dirty="0">
                <a:solidFill>
                  <a:srgbClr val="000000"/>
                </a:solidFill>
                <a:latin typeface="Calibri"/>
                <a:ea typeface="Calibri"/>
                <a:cs typeface="Calibri"/>
                <a:sym typeface="Calibri"/>
              </a:rPr>
              <a:t>:</a:t>
            </a:r>
            <a:br>
              <a:rPr lang="en-GB" sz="2000" b="0" i="0" u="none" strike="noStrike" cap="none" dirty="0">
                <a:solidFill>
                  <a:srgbClr val="000000"/>
                </a:solidFill>
                <a:latin typeface="Calibri"/>
                <a:ea typeface="Calibri"/>
                <a:cs typeface="Calibri"/>
                <a:sym typeface="Calibri"/>
              </a:rPr>
            </a:br>
            <a:r>
              <a:rPr lang="el-GR" sz="2000" dirty="0">
                <a:latin typeface="Calibri"/>
                <a:ea typeface="Calibri"/>
                <a:cs typeface="Calibri"/>
                <a:sym typeface="Calibri"/>
              </a:rPr>
              <a:t>Ισχυρή πεποίθηση ότι το πρόβλημα μπορεί να λυθεί, αλλά </a:t>
            </a:r>
            <a:r>
              <a:rPr lang="el-GR" sz="2000" b="1" dirty="0">
                <a:latin typeface="Calibri"/>
                <a:ea typeface="Calibri"/>
                <a:cs typeface="Calibri"/>
                <a:sym typeface="Calibri"/>
              </a:rPr>
              <a:t>χαμηλή επίγνωση του τρόπου επίλυσης </a:t>
            </a:r>
            <a:r>
              <a:rPr lang="el-GR" sz="2000" dirty="0">
                <a:latin typeface="Calibri"/>
                <a:ea typeface="Calibri"/>
                <a:cs typeface="Calibri"/>
                <a:sym typeface="Calibri"/>
              </a:rPr>
              <a:t>— υποδηλώνοντας την ανάγκη για πρακτική, βασισμένη σε δεξιότητες καθοδήγηση σε μελλοντικές εκστρατείες και εκπαιδεύσεις.</a:t>
            </a:r>
            <a:endParaRPr dirty="0"/>
          </a:p>
        </p:txBody>
      </p:sp>
      <p:graphicFrame>
        <p:nvGraphicFramePr>
          <p:cNvPr id="120" name="Google Shape;120;p19"/>
          <p:cNvGraphicFramePr/>
          <p:nvPr/>
        </p:nvGraphicFramePr>
        <p:xfrm>
          <a:off x="6839902" y="2004490"/>
          <a:ext cx="4400550" cy="212380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21" name="Google Shape;121;p19"/>
          <p:cNvGraphicFramePr/>
          <p:nvPr/>
        </p:nvGraphicFramePr>
        <p:xfrm>
          <a:off x="6705600" y="4086447"/>
          <a:ext cx="4821555" cy="2308275"/>
        </p:xfrm>
        <a:graphic>
          <a:graphicData uri="http://schemas.openxmlformats.org/drawingml/2006/chart">
            <c:chart xmlns:c="http://schemas.openxmlformats.org/drawingml/2006/chart" xmlns:r="http://schemas.openxmlformats.org/officeDocument/2006/relationships" r:id="rId4"/>
          </a:graphicData>
        </a:graphic>
      </p:graphicFrame>
      <p:sp>
        <p:nvSpPr>
          <p:cNvPr id="122" name="Google Shape;122;p19"/>
          <p:cNvSpPr txBox="1"/>
          <p:nvPr/>
        </p:nvSpPr>
        <p:spPr>
          <a:xfrm>
            <a:off x="6629400" y="4348311"/>
            <a:ext cx="5155579" cy="400069"/>
          </a:xfrm>
          <a:prstGeom prst="rect">
            <a:avLst/>
          </a:prstGeom>
          <a:noFill/>
          <a:ln>
            <a:noFill/>
          </a:ln>
        </p:spPr>
        <p:txBody>
          <a:bodyPr spcFirstLastPara="1" wrap="square" lIns="91425" tIns="45700" rIns="91425" bIns="45700" anchor="t" anchorCtr="0">
            <a:spAutoFit/>
          </a:bodyPr>
          <a:lstStyle/>
          <a:p>
            <a:pPr lvl="0"/>
            <a:r>
              <a:rPr lang="el-GR" sz="1000" i="1" dirty="0">
                <a:latin typeface="Calibri"/>
                <a:ea typeface="Calibri"/>
                <a:cs typeface="Calibri"/>
                <a:sym typeface="Calibri"/>
              </a:rPr>
              <a:t>Σχήμα 3: Απαντήσεις στην ερώτηση 4: Στρατηγικές πρόληψης του κοινωνικού θανάτου: Ευαισθητοποίηση μεταξύ των ομάδων</a:t>
            </a:r>
            <a:endParaRPr sz="1400" b="0" i="0" u="none" strike="noStrike" cap="none" dirty="0">
              <a:solidFill>
                <a:srgbClr val="000000"/>
              </a:solidFill>
              <a:latin typeface="Arial"/>
              <a:ea typeface="Arial"/>
              <a:cs typeface="Arial"/>
              <a:sym typeface="Arial"/>
            </a:endParaRPr>
          </a:p>
        </p:txBody>
      </p:sp>
      <p:sp>
        <p:nvSpPr>
          <p:cNvPr id="123" name="Google Shape;123;p19"/>
          <p:cNvSpPr txBox="1"/>
          <p:nvPr/>
        </p:nvSpPr>
        <p:spPr>
          <a:xfrm>
            <a:off x="6705600" y="1617415"/>
            <a:ext cx="5301343" cy="553957"/>
          </a:xfrm>
          <a:prstGeom prst="rect">
            <a:avLst/>
          </a:prstGeom>
          <a:noFill/>
          <a:ln>
            <a:noFill/>
          </a:ln>
        </p:spPr>
        <p:txBody>
          <a:bodyPr spcFirstLastPara="1" wrap="square" lIns="91425" tIns="45700" rIns="91425" bIns="45700" anchor="t" anchorCtr="0">
            <a:spAutoFit/>
          </a:bodyPr>
          <a:lstStyle/>
          <a:p>
            <a:pPr lvl="0" algn="just">
              <a:lnSpc>
                <a:spcPct val="150000"/>
              </a:lnSpc>
              <a:buSzPts val="1000"/>
            </a:pPr>
            <a:r>
              <a:rPr lang="el-GR" sz="1000" i="1" dirty="0">
                <a:latin typeface="Calibri"/>
                <a:ea typeface="Calibri"/>
                <a:cs typeface="Calibri"/>
                <a:sym typeface="Calibri"/>
              </a:rPr>
              <a:t>Σχήμα 2: Απαντήσεις στην ερώτηση 3: Μπορεί να προληφθεί ο κοινωνικός θάνατος; Όλες οι (εθνικές) ομάδες-στόχοι</a:t>
            </a:r>
            <a:endParaRPr sz="1000" b="0" i="0" u="none" strike="noStrike" cap="none" dirty="0">
              <a:solidFill>
                <a:srgbClr val="000000"/>
              </a:solidFill>
              <a:latin typeface="Calibri"/>
              <a:ea typeface="Calibri"/>
              <a:cs typeface="Calibri"/>
              <a:sym typeface="Calibri"/>
            </a:endParaRPr>
          </a:p>
        </p:txBody>
      </p:sp>
      <p:pic>
        <p:nvPicPr>
          <p:cNvPr id="124" name="Google Shape;124;p19"/>
          <p:cNvPicPr preferRelativeResize="0"/>
          <p:nvPr/>
        </p:nvPicPr>
        <p:blipFill rotWithShape="1">
          <a:blip r:embed="rId5">
            <a:alphaModFix/>
          </a:blip>
          <a:srcRect/>
          <a:stretch/>
        </p:blipFill>
        <p:spPr>
          <a:xfrm>
            <a:off x="664845" y="5933872"/>
            <a:ext cx="989079" cy="924126"/>
          </a:xfrm>
          <a:prstGeom prst="rect">
            <a:avLst/>
          </a:prstGeom>
          <a:noFill/>
          <a:ln>
            <a:noFill/>
          </a:ln>
        </p:spPr>
      </p:pic>
      <p:pic>
        <p:nvPicPr>
          <p:cNvPr id="125" name="Google Shape;125;p19" descr="Text&#10;&#10;Description automatically generated with medium confidence"/>
          <p:cNvPicPr preferRelativeResize="0"/>
          <p:nvPr/>
        </p:nvPicPr>
        <p:blipFill rotWithShape="1">
          <a:blip r:embed="rId6">
            <a:alphaModFix/>
          </a:blip>
          <a:srcRect/>
          <a:stretch/>
        </p:blipFill>
        <p:spPr>
          <a:xfrm>
            <a:off x="9914026" y="6343218"/>
            <a:ext cx="1870953" cy="299313"/>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2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lvl="0" algn="ctr"/>
            <a:r>
              <a:rPr lang="el-GR" sz="4000" b="1" dirty="0"/>
              <a:t>Ενημέρωση για τις αιτίες, τα συμπτώματα και τις επιπτώσεις</a:t>
            </a:r>
            <a:endParaRPr sz="4000" b="1" dirty="0"/>
          </a:p>
        </p:txBody>
      </p:sp>
      <p:sp>
        <p:nvSpPr>
          <p:cNvPr id="131" name="Google Shape;131;p20"/>
          <p:cNvSpPr txBox="1">
            <a:spLocks noGrp="1"/>
          </p:cNvSpPr>
          <p:nvPr>
            <p:ph type="body" idx="1"/>
          </p:nvPr>
        </p:nvSpPr>
        <p:spPr>
          <a:xfrm>
            <a:off x="680287" y="1583216"/>
            <a:ext cx="6425363" cy="4351338"/>
          </a:xfrm>
          <a:prstGeom prst="rect">
            <a:avLst/>
          </a:prstGeom>
          <a:noFill/>
          <a:ln>
            <a:noFill/>
          </a:ln>
        </p:spPr>
        <p:txBody>
          <a:bodyPr spcFirstLastPara="1" wrap="square" lIns="91425" tIns="45700" rIns="91425" bIns="45700" anchor="t" anchorCtr="0">
            <a:noAutofit/>
          </a:bodyPr>
          <a:lstStyle/>
          <a:p>
            <a:pPr lvl="0">
              <a:buClr>
                <a:srgbClr val="FF0000"/>
              </a:buClr>
              <a:buSzPct val="102857"/>
              <a:buFont typeface="Noto Sans Symbols"/>
              <a:buChar char="❑"/>
            </a:pPr>
            <a:r>
              <a:rPr lang="el-GR" sz="1600" b="1" dirty="0"/>
              <a:t>Πόσο καλά αναγνωρίζουν οι ενήλικες τον κοινωνικό θάνατο; </a:t>
            </a:r>
            <a:r>
              <a:rPr lang="el-GR" sz="1600" dirty="0"/>
              <a:t>Τα αποτελέσματα της έρευνας αποκαλύπτουν τρία βασικά επίπεδα συνειδητοποίησης:</a:t>
            </a:r>
            <a:endParaRPr lang="en-GB" sz="1600" dirty="0"/>
          </a:p>
          <a:p>
            <a:pPr marL="457200" lvl="0" indent="-342900" algn="l" rtl="0">
              <a:lnSpc>
                <a:spcPct val="90000"/>
              </a:lnSpc>
              <a:spcBef>
                <a:spcPts val="1000"/>
              </a:spcBef>
              <a:spcAft>
                <a:spcPts val="0"/>
              </a:spcAft>
              <a:buClr>
                <a:schemeClr val="dk1"/>
              </a:buClr>
              <a:buSzPct val="102857"/>
              <a:buChar char="•"/>
            </a:pPr>
            <a:r>
              <a:rPr lang="el-GR" sz="1600" b="1" dirty="0"/>
              <a:t>Γνωστές αιτίες</a:t>
            </a:r>
            <a:r>
              <a:rPr lang="en-GB" sz="1600" b="1" dirty="0"/>
              <a:t>:</a:t>
            </a:r>
            <a:r>
              <a:rPr lang="en-GB" sz="1600" dirty="0"/>
              <a:t> 41 %</a:t>
            </a:r>
          </a:p>
          <a:p>
            <a:pPr marL="457200" lvl="0" indent="-342900" algn="l" rtl="0">
              <a:lnSpc>
                <a:spcPct val="90000"/>
              </a:lnSpc>
              <a:spcBef>
                <a:spcPts val="1000"/>
              </a:spcBef>
              <a:spcAft>
                <a:spcPts val="0"/>
              </a:spcAft>
              <a:buClr>
                <a:schemeClr val="dk1"/>
              </a:buClr>
              <a:buSzPct val="102857"/>
              <a:buChar char="•"/>
            </a:pPr>
            <a:r>
              <a:rPr lang="el-GR" sz="1600" b="1" dirty="0"/>
              <a:t>Αναγνωρισμένα συμπτώματα</a:t>
            </a:r>
            <a:r>
              <a:rPr lang="en-GB" sz="1600" b="1" dirty="0"/>
              <a:t>:</a:t>
            </a:r>
            <a:r>
              <a:rPr lang="en-GB" sz="1600" dirty="0"/>
              <a:t> 45 %</a:t>
            </a:r>
            <a:endParaRPr sz="1600" dirty="0"/>
          </a:p>
          <a:p>
            <a:pPr marL="457200" lvl="0" indent="-342900" algn="l" rtl="0">
              <a:lnSpc>
                <a:spcPct val="90000"/>
              </a:lnSpc>
              <a:spcBef>
                <a:spcPts val="1000"/>
              </a:spcBef>
              <a:spcAft>
                <a:spcPts val="0"/>
              </a:spcAft>
              <a:buClr>
                <a:schemeClr val="dk1"/>
              </a:buClr>
              <a:buSzPct val="102857"/>
              <a:buChar char="•"/>
            </a:pPr>
            <a:r>
              <a:rPr lang="el-GR" sz="1600" b="1" dirty="0"/>
              <a:t>Αντιληπτές επιπτώσεις</a:t>
            </a:r>
            <a:r>
              <a:rPr lang="en-GB" sz="1600" b="1" dirty="0"/>
              <a:t>:</a:t>
            </a:r>
            <a:r>
              <a:rPr lang="en-GB" sz="1600" dirty="0"/>
              <a:t> 51 %</a:t>
            </a:r>
            <a:endParaRPr sz="1600" dirty="0"/>
          </a:p>
          <a:p>
            <a:pPr marL="457200" lvl="0" indent="-342900" algn="l" rtl="0">
              <a:lnSpc>
                <a:spcPct val="90000"/>
              </a:lnSpc>
              <a:spcBef>
                <a:spcPts val="1000"/>
              </a:spcBef>
              <a:spcAft>
                <a:spcPts val="0"/>
              </a:spcAft>
              <a:buClr>
                <a:srgbClr val="FF0000"/>
              </a:buClr>
              <a:buSzPct val="102857"/>
              <a:buFont typeface="Noto Sans Symbols"/>
              <a:buChar char="❑"/>
            </a:pPr>
            <a:r>
              <a:rPr lang="el-GR" sz="1600" b="1" dirty="0"/>
              <a:t>Τι μας λέει αυτό;</a:t>
            </a:r>
            <a:endParaRPr lang="en-GB" sz="1600" dirty="0"/>
          </a:p>
          <a:p>
            <a:pPr lvl="0">
              <a:buSzPct val="102857"/>
            </a:pPr>
            <a:r>
              <a:rPr lang="el-GR" sz="1600" dirty="0"/>
              <a:t>Οι άνθρωποι τείνουν να παρατηρούν τις </a:t>
            </a:r>
            <a:r>
              <a:rPr lang="el-GR" sz="1600" b="1" dirty="0"/>
              <a:t>ορατές συνέπειες </a:t>
            </a:r>
            <a:r>
              <a:rPr lang="el-GR" sz="1600" dirty="0"/>
              <a:t>— όπως την απομόνωση, την αποστασιοποίηση ή την απώλεια κινήτρου — αλλά δυσκολεύονται να εντοπίσουν τα</a:t>
            </a:r>
            <a:r>
              <a:rPr lang="el-GR" sz="1600" b="1" dirty="0"/>
              <a:t> πρώιμα προειδοποιητικά σημάδια </a:t>
            </a:r>
            <a:r>
              <a:rPr lang="el-GR" sz="1600" dirty="0"/>
              <a:t>που οδηγούν σε αυτές.</a:t>
            </a:r>
          </a:p>
          <a:p>
            <a:pPr lvl="0">
              <a:buSzPct val="102857"/>
            </a:pPr>
            <a:r>
              <a:rPr lang="el-GR" sz="1600" dirty="0"/>
              <a:t>Η ευαισθητοποίηση </a:t>
            </a:r>
            <a:r>
              <a:rPr lang="el-GR" sz="1600" b="1" dirty="0"/>
              <a:t>είναι παρόμοια σε όλες τις ομάδες</a:t>
            </a:r>
            <a:r>
              <a:rPr lang="el-GR" sz="1600" dirty="0"/>
              <a:t>, πράγμα που σημαίνει ότι ακόμη και οι εκπαιδευτικοί και οι διευθυντές δεν είναι καλύτερα προετοιμασμένοι για να αναγνωρίσουν το φαινόμενο.</a:t>
            </a:r>
          </a:p>
          <a:p>
            <a:pPr lvl="0">
              <a:buSzPct val="102857"/>
            </a:pPr>
            <a:r>
              <a:rPr lang="el-GR" sz="1600" dirty="0"/>
              <a:t>Πίσω από κάθε ποσοστό κρύβεται </a:t>
            </a:r>
            <a:r>
              <a:rPr lang="el-GR" sz="1600" b="1" dirty="0"/>
              <a:t>μια χαμένη ευκαιρία </a:t>
            </a:r>
            <a:r>
              <a:rPr lang="el-GR" sz="1600" dirty="0"/>
              <a:t>να παρατηρήσουμε πότε κάποιος αποσύρεται σιγά-σιγά από την κοινωνία.</a:t>
            </a:r>
            <a:endParaRPr sz="1600" dirty="0"/>
          </a:p>
        </p:txBody>
      </p:sp>
      <p:sp>
        <p:nvSpPr>
          <p:cNvPr id="132" name="Google Shape;132;p20"/>
          <p:cNvSpPr txBox="1"/>
          <p:nvPr/>
        </p:nvSpPr>
        <p:spPr>
          <a:xfrm>
            <a:off x="7105650" y="1690688"/>
            <a:ext cx="4314825" cy="4708941"/>
          </a:xfrm>
          <a:prstGeom prst="rect">
            <a:avLst/>
          </a:prstGeom>
          <a:noFill/>
          <a:ln>
            <a:noFill/>
          </a:ln>
        </p:spPr>
        <p:txBody>
          <a:bodyPr spcFirstLastPara="1" wrap="square" lIns="91425" tIns="45700" rIns="91425" bIns="45700" anchor="t" anchorCtr="0">
            <a:spAutoFit/>
          </a:bodyPr>
          <a:lstStyle/>
          <a:p>
            <a:pPr marL="285750" marR="0" lvl="0" indent="-285750" algn="l" rtl="0">
              <a:lnSpc>
                <a:spcPct val="100000"/>
              </a:lnSpc>
              <a:spcBef>
                <a:spcPts val="0"/>
              </a:spcBef>
              <a:spcAft>
                <a:spcPts val="0"/>
              </a:spcAft>
              <a:buClr>
                <a:srgbClr val="FF0000"/>
              </a:buClr>
              <a:buSzPts val="2000"/>
              <a:buFont typeface="Noto Sans Symbols"/>
              <a:buChar char="❑"/>
            </a:pPr>
            <a:r>
              <a:rPr lang="el-GR" sz="2000" b="1" i="0" u="none" strike="noStrike" cap="none" dirty="0">
                <a:solidFill>
                  <a:srgbClr val="000000"/>
                </a:solidFill>
                <a:latin typeface="Calibri"/>
                <a:ea typeface="Calibri"/>
                <a:cs typeface="Calibri"/>
                <a:sym typeface="Calibri"/>
              </a:rPr>
              <a:t>Γιατί αυτό είναι σημαντικό:</a:t>
            </a:r>
            <a:br>
              <a:rPr lang="el-GR" sz="2000" b="0" i="0" u="none" strike="noStrike" cap="none" dirty="0">
                <a:solidFill>
                  <a:srgbClr val="000000"/>
                </a:solidFill>
                <a:latin typeface="Calibri"/>
                <a:ea typeface="Calibri"/>
                <a:cs typeface="Calibri"/>
                <a:sym typeface="Calibri"/>
              </a:rPr>
            </a:br>
            <a:r>
              <a:rPr lang="el-GR" sz="2000" b="0" i="0" u="none" strike="noStrike" cap="none" dirty="0">
                <a:solidFill>
                  <a:srgbClr val="000000"/>
                </a:solidFill>
                <a:latin typeface="Calibri"/>
                <a:ea typeface="Calibri"/>
                <a:cs typeface="Calibri"/>
                <a:sym typeface="Calibri"/>
              </a:rPr>
              <a:t>Για να αποτρέψουμε τον κοινωνικό θάνατο, πρέπει πρώτα να μάθουμε να τον βλέπουμε πριν γίνει ορατός.</a:t>
            </a:r>
            <a:endParaRPr lang="en-GB" sz="2000" b="0" i="0" u="none" strike="noStrike" cap="none" dirty="0">
              <a:solidFill>
                <a:srgbClr val="000000"/>
              </a:solidFill>
              <a:latin typeface="Calibri"/>
              <a:ea typeface="Calibri"/>
              <a:cs typeface="Calibri"/>
              <a:sym typeface="Calibri"/>
            </a:endParaRPr>
          </a:p>
          <a:p>
            <a:pPr marL="285750" marR="0" lvl="0" indent="-285750" algn="l" rtl="0">
              <a:lnSpc>
                <a:spcPct val="100000"/>
              </a:lnSpc>
              <a:spcBef>
                <a:spcPts val="0"/>
              </a:spcBef>
              <a:spcAft>
                <a:spcPts val="0"/>
              </a:spcAft>
              <a:buClr>
                <a:srgbClr val="FF0000"/>
              </a:buClr>
              <a:buSzPts val="2000"/>
              <a:buFont typeface="Noto Sans Symbols"/>
              <a:buChar char="❑"/>
            </a:pPr>
            <a:r>
              <a:rPr lang="el-GR" sz="2000" b="0" i="0" u="none" strike="noStrike" cap="none" dirty="0">
                <a:solidFill>
                  <a:srgbClr val="000000"/>
                </a:solidFill>
                <a:latin typeface="Calibri"/>
                <a:ea typeface="Calibri"/>
                <a:cs typeface="Calibri"/>
                <a:sym typeface="Calibri"/>
              </a:rPr>
              <a:t>Η κατάρτιση στην εκπαίδευση ενηλίκων και στους χώρους εργασίας πρέπει να επικεντρώνεται στα εξής:</a:t>
            </a:r>
            <a:endParaRPr lang="en-GB" dirty="0"/>
          </a:p>
          <a:p>
            <a:pPr lvl="0" indent="-127000">
              <a:buSzPts val="2000"/>
              <a:buFont typeface="Arial"/>
              <a:buChar char="•"/>
            </a:pPr>
            <a:r>
              <a:rPr lang="el-GR" sz="2000" dirty="0">
                <a:latin typeface="Calibri"/>
                <a:ea typeface="Calibri"/>
                <a:cs typeface="Calibri"/>
                <a:sym typeface="Calibri"/>
              </a:rPr>
              <a:t>Ανάπτυξη </a:t>
            </a:r>
            <a:r>
              <a:rPr lang="el-GR" sz="2000" b="1" dirty="0">
                <a:latin typeface="Calibri"/>
                <a:ea typeface="Calibri"/>
                <a:cs typeface="Calibri"/>
                <a:sym typeface="Calibri"/>
              </a:rPr>
              <a:t>συναισθηματικής παιδείας</a:t>
            </a:r>
            <a:r>
              <a:rPr lang="el-GR" sz="2000" dirty="0">
                <a:latin typeface="Calibri"/>
                <a:ea typeface="Calibri"/>
                <a:cs typeface="Calibri"/>
                <a:sym typeface="Calibri"/>
              </a:rPr>
              <a:t>.</a:t>
            </a:r>
          </a:p>
          <a:p>
            <a:pPr lvl="0" indent="-127000">
              <a:buSzPts val="2000"/>
              <a:buFont typeface="Arial"/>
              <a:buChar char="•"/>
            </a:pPr>
            <a:r>
              <a:rPr lang="el-GR" sz="2000" dirty="0">
                <a:latin typeface="Calibri"/>
                <a:ea typeface="Calibri"/>
                <a:cs typeface="Calibri"/>
                <a:sym typeface="Calibri"/>
              </a:rPr>
              <a:t>Αναγνώριση </a:t>
            </a:r>
            <a:r>
              <a:rPr lang="el-GR" sz="2000" b="1" dirty="0">
                <a:latin typeface="Calibri"/>
                <a:ea typeface="Calibri"/>
                <a:cs typeface="Calibri"/>
                <a:sym typeface="Calibri"/>
              </a:rPr>
              <a:t>του αποκλεισμού, της απόρριψης και της απώλειας ταυτότητας.</a:t>
            </a:r>
          </a:p>
          <a:p>
            <a:pPr lvl="0" indent="-127000">
              <a:buSzPts val="2000"/>
              <a:buFont typeface="Arial"/>
              <a:buChar char="•"/>
            </a:pPr>
            <a:r>
              <a:rPr lang="el-GR" sz="2000" dirty="0">
                <a:latin typeface="Calibri"/>
                <a:ea typeface="Calibri"/>
                <a:cs typeface="Calibri"/>
                <a:sym typeface="Calibri"/>
              </a:rPr>
              <a:t>Ενθάρρυνση της έγκαιρης </a:t>
            </a:r>
            <a:r>
              <a:rPr lang="el-GR" sz="2000" b="1" dirty="0">
                <a:latin typeface="Calibri"/>
                <a:ea typeface="Calibri"/>
                <a:cs typeface="Calibri"/>
                <a:sym typeface="Calibri"/>
              </a:rPr>
              <a:t>υποστηρικτικής παρέμβασης</a:t>
            </a:r>
            <a:r>
              <a:rPr lang="el-GR" sz="2000" dirty="0">
                <a:latin typeface="Calibri"/>
                <a:ea typeface="Calibri"/>
                <a:cs typeface="Calibri"/>
                <a:sym typeface="Calibri"/>
              </a:rPr>
              <a:t>. </a:t>
            </a:r>
            <a:endParaRPr dirty="0"/>
          </a:p>
        </p:txBody>
      </p:sp>
      <p:pic>
        <p:nvPicPr>
          <p:cNvPr id="133" name="Google Shape;133;p20"/>
          <p:cNvPicPr preferRelativeResize="0"/>
          <p:nvPr/>
        </p:nvPicPr>
        <p:blipFill rotWithShape="1">
          <a:blip r:embed="rId3">
            <a:alphaModFix/>
          </a:blip>
          <a:srcRect/>
          <a:stretch/>
        </p:blipFill>
        <p:spPr>
          <a:xfrm>
            <a:off x="292225" y="5934554"/>
            <a:ext cx="1091949" cy="1019173"/>
          </a:xfrm>
          <a:prstGeom prst="rect">
            <a:avLst/>
          </a:prstGeom>
          <a:noFill/>
          <a:ln>
            <a:noFill/>
          </a:ln>
        </p:spPr>
      </p:pic>
      <p:pic>
        <p:nvPicPr>
          <p:cNvPr id="134" name="Google Shape;134;p20" descr="Text&#10;&#10;Description automatically generated with medium confidence"/>
          <p:cNvPicPr preferRelativeResize="0"/>
          <p:nvPr/>
        </p:nvPicPr>
        <p:blipFill rotWithShape="1">
          <a:blip r:embed="rId4">
            <a:alphaModFix/>
          </a:blip>
          <a:srcRect/>
          <a:stretch/>
        </p:blipFill>
        <p:spPr>
          <a:xfrm>
            <a:off x="9511558" y="6286337"/>
            <a:ext cx="2213717" cy="441527"/>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Google Shape;139;p2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lvl="0" algn="ctr"/>
            <a:r>
              <a:rPr lang="el-GR" sz="4000" b="1" dirty="0"/>
              <a:t>Κοινωνική ευθύνη και δράση της κοινότητας</a:t>
            </a:r>
            <a:endParaRPr sz="4000" b="1" dirty="0"/>
          </a:p>
        </p:txBody>
      </p:sp>
      <p:sp>
        <p:nvSpPr>
          <p:cNvPr id="140" name="Google Shape;140;p21"/>
          <p:cNvSpPr txBox="1">
            <a:spLocks noGrp="1"/>
          </p:cNvSpPr>
          <p:nvPr>
            <p:ph type="body" idx="1"/>
          </p:nvPr>
        </p:nvSpPr>
        <p:spPr>
          <a:xfrm>
            <a:off x="838199" y="1825625"/>
            <a:ext cx="6543675" cy="4351338"/>
          </a:xfrm>
          <a:prstGeom prst="rect">
            <a:avLst/>
          </a:prstGeom>
          <a:noFill/>
          <a:ln>
            <a:noFill/>
          </a:ln>
        </p:spPr>
        <p:txBody>
          <a:bodyPr spcFirstLastPara="1" wrap="square" lIns="91425" tIns="45700" rIns="91425" bIns="45700" anchor="t" anchorCtr="0">
            <a:normAutofit fontScale="62500" lnSpcReduction="20000"/>
          </a:bodyPr>
          <a:lstStyle/>
          <a:p>
            <a:pPr lvl="0">
              <a:buClr>
                <a:srgbClr val="FF0000"/>
              </a:buClr>
              <a:buSzPct val="91836"/>
              <a:buFont typeface="Noto Sans Symbols"/>
              <a:buChar char="❑"/>
            </a:pPr>
            <a:r>
              <a:rPr lang="el-GR" b="1" dirty="0"/>
              <a:t>Πώς βλέπουν οι ενήλικες τον ρόλο τους στην πρόληψη του κοινωνικού θανάτου; </a:t>
            </a:r>
            <a:br>
              <a:rPr lang="en-GB" dirty="0"/>
            </a:br>
            <a:r>
              <a:rPr lang="el-GR" dirty="0"/>
              <a:t>Η έρευνα μεταδίδει ένα ισχυρό μήνυμα κοινής ευθύνης:</a:t>
            </a:r>
            <a:endParaRPr dirty="0"/>
          </a:p>
          <a:p>
            <a:pPr lvl="0">
              <a:buSzPct val="91836"/>
            </a:pPr>
            <a:r>
              <a:rPr lang="el-GR" b="1" dirty="0"/>
              <a:t>Το 70 % </a:t>
            </a:r>
            <a:r>
              <a:rPr lang="el-GR" dirty="0"/>
              <a:t>πιστεύει ότι η πρόληψη του κοινωνικού θανάτου απαιτεί την </a:t>
            </a:r>
            <a:r>
              <a:rPr lang="el-GR" b="1" dirty="0"/>
              <a:t>υποστήριξη της κοινότητας </a:t>
            </a:r>
            <a:r>
              <a:rPr lang="el-GR" dirty="0"/>
              <a:t>και όχι μόνο την ατομική προσπάθεια</a:t>
            </a:r>
            <a:r>
              <a:rPr lang="el-GR" b="1" dirty="0"/>
              <a:t>.</a:t>
            </a:r>
            <a:r>
              <a:rPr lang="en-GB" b="1" dirty="0"/>
              <a:t> </a:t>
            </a:r>
            <a:endParaRPr lang="el-GR" b="1" dirty="0"/>
          </a:p>
          <a:p>
            <a:pPr lvl="0">
              <a:buSzPct val="91836"/>
            </a:pPr>
            <a:r>
              <a:rPr lang="el-GR" dirty="0"/>
              <a:t>Μόνο το </a:t>
            </a:r>
            <a:r>
              <a:rPr lang="el-GR" b="1" dirty="0"/>
              <a:t>11 % </a:t>
            </a:r>
            <a:r>
              <a:rPr lang="el-GR" dirty="0"/>
              <a:t>το θεωρεί καθαρά </a:t>
            </a:r>
            <a:r>
              <a:rPr lang="el-GR" b="1" dirty="0"/>
              <a:t>προσωπικό ζήτημα</a:t>
            </a:r>
            <a:r>
              <a:rPr lang="el-GR" dirty="0"/>
              <a:t>.</a:t>
            </a:r>
          </a:p>
          <a:p>
            <a:pPr lvl="0">
              <a:buSzPct val="91836"/>
            </a:pPr>
            <a:r>
              <a:rPr lang="el-GR" dirty="0"/>
              <a:t>Περίπου το </a:t>
            </a:r>
            <a:r>
              <a:rPr lang="el-GR" b="1" dirty="0"/>
              <a:t>19 % </a:t>
            </a:r>
            <a:r>
              <a:rPr lang="el-GR" dirty="0"/>
              <a:t>θεωρεί ότι πρέπει να μάθει περισσότερα πριν αποφασίσει, δείχνοντας περιέργεια και </a:t>
            </a:r>
            <a:r>
              <a:rPr lang="el-GR" dirty="0" err="1"/>
              <a:t>ανοιχτότητα</a:t>
            </a:r>
            <a:r>
              <a:rPr lang="el-GR" dirty="0"/>
              <a:t> στην εκπαίδευση.</a:t>
            </a:r>
            <a:endParaRPr dirty="0"/>
          </a:p>
          <a:p>
            <a:pPr lvl="0">
              <a:buClr>
                <a:srgbClr val="FF0000"/>
              </a:buClr>
              <a:buSzPct val="91836"/>
              <a:buFont typeface="Noto Sans Symbols"/>
              <a:buChar char="❑"/>
            </a:pPr>
            <a:r>
              <a:rPr lang="el-GR" b="1" dirty="0"/>
              <a:t>Τι σημαίνει αυτό:</a:t>
            </a:r>
            <a:br>
              <a:rPr lang="en-GB" dirty="0"/>
            </a:br>
            <a:r>
              <a:rPr lang="el-GR" dirty="0"/>
              <a:t>Οι άνθρωποι καταλαβαίνουν διαισθητικά ότι </a:t>
            </a:r>
            <a:r>
              <a:rPr lang="el-GR" b="1" dirty="0"/>
              <a:t>κανείς δεν αναρρώνει από την απομόνωση μόνος του</a:t>
            </a:r>
            <a:r>
              <a:rPr lang="el-GR" dirty="0"/>
              <a:t>. </a:t>
            </a:r>
            <a:br>
              <a:rPr lang="en-GB" dirty="0"/>
            </a:br>
            <a:r>
              <a:rPr lang="el-GR" dirty="0"/>
              <a:t>Η προθυμία για συλλογική δράση αντικατοπτρίζει μια ισχυρή βάση για μελλοντικές εκστρατείες ευαισθητοποίησης και πρωτοβουλίες αλληλοϋποστήριξης.</a:t>
            </a:r>
            <a:endParaRPr dirty="0"/>
          </a:p>
        </p:txBody>
      </p:sp>
      <p:sp>
        <p:nvSpPr>
          <p:cNvPr id="141" name="Google Shape;141;p21"/>
          <p:cNvSpPr txBox="1"/>
          <p:nvPr/>
        </p:nvSpPr>
        <p:spPr>
          <a:xfrm>
            <a:off x="2851825" y="5802239"/>
            <a:ext cx="7848832" cy="523180"/>
          </a:xfrm>
          <a:prstGeom prst="rect">
            <a:avLst/>
          </a:prstGeom>
          <a:noFill/>
          <a:ln>
            <a:noFill/>
          </a:ln>
        </p:spPr>
        <p:txBody>
          <a:bodyPr spcFirstLastPara="1" wrap="square" lIns="91425" tIns="45700" rIns="91425" bIns="45700" anchor="t" anchorCtr="0">
            <a:spAutoFit/>
          </a:bodyPr>
          <a:lstStyle/>
          <a:p>
            <a:pPr lvl="0"/>
            <a:r>
              <a:rPr lang="el-GR" b="1" dirty="0"/>
              <a:t>Βασική διαπίστωση: </a:t>
            </a:r>
            <a:r>
              <a:rPr lang="el-GR" dirty="0"/>
              <a:t>Οι άνθρωποι θέλουν να βοηθήσουν, αλλά χρειάζονται καθοδήγηση, εργαλεία και αυτοπεποίθηση για να μετατρέψουν την </a:t>
            </a:r>
            <a:r>
              <a:rPr lang="el-GR" dirty="0" err="1"/>
              <a:t>ενσυναίσθηση</a:t>
            </a:r>
            <a:r>
              <a:rPr lang="el-GR" dirty="0"/>
              <a:t> σε δράση.</a:t>
            </a:r>
            <a:endParaRPr sz="1400" i="0" u="none" strike="noStrike" cap="none" dirty="0">
              <a:solidFill>
                <a:srgbClr val="000000"/>
              </a:solidFill>
              <a:latin typeface="Arial"/>
              <a:ea typeface="Arial"/>
              <a:cs typeface="Arial"/>
              <a:sym typeface="Arial"/>
            </a:endParaRPr>
          </a:p>
        </p:txBody>
      </p:sp>
      <p:sp>
        <p:nvSpPr>
          <p:cNvPr id="142" name="Google Shape;142;p21"/>
          <p:cNvSpPr txBox="1"/>
          <p:nvPr/>
        </p:nvSpPr>
        <p:spPr>
          <a:xfrm>
            <a:off x="7529409" y="1841361"/>
            <a:ext cx="4362654" cy="553957"/>
          </a:xfrm>
          <a:prstGeom prst="rect">
            <a:avLst/>
          </a:prstGeom>
          <a:noFill/>
          <a:ln>
            <a:noFill/>
          </a:ln>
        </p:spPr>
        <p:txBody>
          <a:bodyPr spcFirstLastPara="1" wrap="square" lIns="91425" tIns="45700" rIns="91425" bIns="45700" anchor="t" anchorCtr="0">
            <a:spAutoFit/>
          </a:bodyPr>
          <a:lstStyle/>
          <a:p>
            <a:pPr lvl="0" algn="just">
              <a:lnSpc>
                <a:spcPct val="150000"/>
              </a:lnSpc>
              <a:buSzPts val="1000"/>
            </a:pPr>
            <a:r>
              <a:rPr lang="el-GR" sz="1000" i="1" dirty="0">
                <a:latin typeface="Calibri"/>
                <a:ea typeface="Calibri"/>
                <a:cs typeface="Calibri"/>
                <a:sym typeface="Calibri"/>
              </a:rPr>
              <a:t>Σχήμα 5: Απαντήσεις στην ερώτηση 2: Πίστη στην πρόληψη του κοινωνικού θανάτου</a:t>
            </a:r>
            <a:endParaRPr sz="1000" b="0" i="0" u="none" strike="noStrike" cap="none" dirty="0">
              <a:solidFill>
                <a:srgbClr val="000000"/>
              </a:solidFill>
              <a:latin typeface="Calibri"/>
              <a:ea typeface="Calibri"/>
              <a:cs typeface="Calibri"/>
              <a:sym typeface="Calibri"/>
            </a:endParaRPr>
          </a:p>
        </p:txBody>
      </p:sp>
      <p:graphicFrame>
        <p:nvGraphicFramePr>
          <p:cNvPr id="143" name="Google Shape;143;p21"/>
          <p:cNvGraphicFramePr/>
          <p:nvPr/>
        </p:nvGraphicFramePr>
        <p:xfrm>
          <a:off x="7381874" y="2528752"/>
          <a:ext cx="4572000" cy="2743200"/>
        </p:xfrm>
        <a:graphic>
          <a:graphicData uri="http://schemas.openxmlformats.org/drawingml/2006/chart">
            <c:chart xmlns:c="http://schemas.openxmlformats.org/drawingml/2006/chart" xmlns:r="http://schemas.openxmlformats.org/officeDocument/2006/relationships" r:id="rId3"/>
          </a:graphicData>
        </a:graphic>
      </p:graphicFrame>
      <p:pic>
        <p:nvPicPr>
          <p:cNvPr id="144" name="Google Shape;144;p21"/>
          <p:cNvPicPr preferRelativeResize="0"/>
          <p:nvPr/>
        </p:nvPicPr>
        <p:blipFill rotWithShape="1">
          <a:blip r:embed="rId4">
            <a:alphaModFix/>
          </a:blip>
          <a:srcRect/>
          <a:stretch/>
        </p:blipFill>
        <p:spPr>
          <a:xfrm>
            <a:off x="690664" y="6001966"/>
            <a:ext cx="963260" cy="856032"/>
          </a:xfrm>
          <a:prstGeom prst="rect">
            <a:avLst/>
          </a:prstGeom>
          <a:noFill/>
          <a:ln>
            <a:noFill/>
          </a:ln>
        </p:spPr>
      </p:pic>
      <p:pic>
        <p:nvPicPr>
          <p:cNvPr id="145" name="Google Shape;145;p21" descr="Text&#10;&#10;Description automatically generated with medium confidence"/>
          <p:cNvPicPr preferRelativeResize="0"/>
          <p:nvPr/>
        </p:nvPicPr>
        <p:blipFill rotWithShape="1">
          <a:blip r:embed="rId5">
            <a:alphaModFix/>
          </a:blip>
          <a:srcRect/>
          <a:stretch/>
        </p:blipFill>
        <p:spPr>
          <a:xfrm>
            <a:off x="9854119" y="6260689"/>
            <a:ext cx="1890409" cy="379614"/>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22"/>
          <p:cNvSpPr txBox="1">
            <a:spLocks noGrp="1"/>
          </p:cNvSpPr>
          <p:nvPr>
            <p:ph type="title"/>
          </p:nvPr>
        </p:nvSpPr>
        <p:spPr>
          <a:xfrm>
            <a:off x="838200" y="184150"/>
            <a:ext cx="10515600" cy="1325563"/>
          </a:xfrm>
          <a:prstGeom prst="rect">
            <a:avLst/>
          </a:prstGeom>
          <a:noFill/>
          <a:ln>
            <a:noFill/>
          </a:ln>
        </p:spPr>
        <p:txBody>
          <a:bodyPr spcFirstLastPara="1" wrap="square" lIns="91425" tIns="45700" rIns="91425" bIns="45700" anchor="ctr" anchorCtr="0">
            <a:normAutofit/>
          </a:bodyPr>
          <a:lstStyle/>
          <a:p>
            <a:pPr lvl="0" algn="ctr"/>
            <a:r>
              <a:rPr lang="el-GR" sz="4000" b="1" dirty="0"/>
              <a:t>Εμπόδια στην ενσωμάτωση της κοινωνικής ευαισθητοποίησης για τον θάνατο</a:t>
            </a:r>
            <a:endParaRPr sz="4000" b="1" dirty="0"/>
          </a:p>
        </p:txBody>
      </p:sp>
      <p:sp>
        <p:nvSpPr>
          <p:cNvPr id="151" name="Google Shape;151;p22"/>
          <p:cNvSpPr txBox="1">
            <a:spLocks noGrp="1"/>
          </p:cNvSpPr>
          <p:nvPr>
            <p:ph type="body" idx="1"/>
          </p:nvPr>
        </p:nvSpPr>
        <p:spPr>
          <a:xfrm>
            <a:off x="447675" y="1479550"/>
            <a:ext cx="11487150" cy="5194300"/>
          </a:xfrm>
          <a:prstGeom prst="rect">
            <a:avLst/>
          </a:prstGeom>
          <a:noFill/>
          <a:ln>
            <a:noFill/>
          </a:ln>
        </p:spPr>
        <p:txBody>
          <a:bodyPr spcFirstLastPara="1" wrap="square" lIns="91425" tIns="45700" rIns="91425" bIns="45700" anchor="t" anchorCtr="0">
            <a:normAutofit fontScale="25000" lnSpcReduction="20000"/>
          </a:bodyPr>
          <a:lstStyle/>
          <a:p>
            <a:pPr marL="457200" lvl="0" indent="-342900" algn="l" rtl="0">
              <a:lnSpc>
                <a:spcPct val="90000"/>
              </a:lnSpc>
              <a:spcBef>
                <a:spcPts val="1000"/>
              </a:spcBef>
              <a:spcAft>
                <a:spcPts val="0"/>
              </a:spcAft>
              <a:buClr>
                <a:srgbClr val="FF0000"/>
              </a:buClr>
              <a:buSzPct val="100000"/>
              <a:buFont typeface="Noto Sans Symbols"/>
              <a:buChar char="❑"/>
            </a:pPr>
            <a:r>
              <a:rPr lang="el-GR" sz="7200" b="1" dirty="0"/>
              <a:t>Ακόμη και με κίνητρα, πολλοί ενήλικες αντιμετωπίζουν εμπόδια στην ανάληψη δράσης. </a:t>
            </a:r>
            <a:br>
              <a:rPr lang="en-GB" sz="7200" dirty="0"/>
            </a:br>
            <a:r>
              <a:rPr lang="el-GR" sz="7200" dirty="0"/>
              <a:t>Όταν ρωτήθηκαν τι εμποδίζει την ενσωμάτωση της ευαισθητοποίησης για τον κοινωνικό θάνατο στην εκπαίδευση και στους χώρους εργασίας, οι ερωτηθέντες ανέφεραν ένα συνδυασμό ελλείψεων γνώσεων, διαρθρωτικών προβλημάτων και πολιτισμικών στάσεων</a:t>
            </a:r>
          </a:p>
          <a:p>
            <a:pPr marL="457200" lvl="0" indent="-342900" algn="l" rtl="0">
              <a:lnSpc>
                <a:spcPct val="90000"/>
              </a:lnSpc>
              <a:spcBef>
                <a:spcPts val="1000"/>
              </a:spcBef>
              <a:spcAft>
                <a:spcPts val="0"/>
              </a:spcAft>
              <a:buClr>
                <a:srgbClr val="FF0000"/>
              </a:buClr>
              <a:buSzPct val="100000"/>
              <a:buFont typeface="Noto Sans Symbols"/>
              <a:buChar char="❑"/>
            </a:pPr>
            <a:r>
              <a:rPr lang="el-GR" sz="7200" b="1" dirty="0"/>
              <a:t>Κορυφαίες ανησυχίες σε όλες τις ομάδες-στόχους</a:t>
            </a:r>
            <a:r>
              <a:rPr lang="en-GB" sz="7200" b="1" dirty="0"/>
              <a:t>:</a:t>
            </a:r>
            <a:endParaRPr sz="7200" dirty="0"/>
          </a:p>
          <a:p>
            <a:pPr marL="457200" lvl="0" indent="-342900" algn="l" rtl="0">
              <a:lnSpc>
                <a:spcPct val="90000"/>
              </a:lnSpc>
              <a:spcBef>
                <a:spcPts val="1000"/>
              </a:spcBef>
              <a:spcAft>
                <a:spcPts val="0"/>
              </a:spcAft>
              <a:buClr>
                <a:schemeClr val="dk1"/>
              </a:buClr>
              <a:buSzPct val="100000"/>
              <a:buChar char="•"/>
            </a:pPr>
            <a:r>
              <a:rPr lang="el-GR" sz="7200" b="1" dirty="0"/>
              <a:t>Έλλειψη γνώσης του κοινού </a:t>
            </a:r>
            <a:r>
              <a:rPr lang="el-GR" sz="7200" dirty="0"/>
              <a:t>σχετικά με τον κοινωνικό θάνατο — παραμένει ένας άγνωστος όρος (αναφέρεται από πάνω από το 60 %).</a:t>
            </a:r>
          </a:p>
          <a:p>
            <a:pPr marL="457200" lvl="0" indent="-342900" algn="l" rtl="0">
              <a:lnSpc>
                <a:spcPct val="90000"/>
              </a:lnSpc>
              <a:spcBef>
                <a:spcPts val="1000"/>
              </a:spcBef>
              <a:spcAft>
                <a:spcPts val="0"/>
              </a:spcAft>
              <a:buClr>
                <a:schemeClr val="dk1"/>
              </a:buClr>
              <a:buSzPct val="100000"/>
              <a:buChar char="•"/>
            </a:pPr>
            <a:r>
              <a:rPr lang="el-GR" sz="7200" b="1" dirty="0"/>
              <a:t>Λίγες πρωτοβουλίες ή πόροι </a:t>
            </a:r>
            <a:r>
              <a:rPr lang="el-GR" sz="7200" dirty="0"/>
              <a:t>που υποστηρίζουν την ενσωμάτωσή του στην εκπαίδευση ενηλίκων (≈55 %).</a:t>
            </a:r>
          </a:p>
          <a:p>
            <a:pPr marL="457200" lvl="0" indent="-342900" algn="l" rtl="0">
              <a:lnSpc>
                <a:spcPct val="90000"/>
              </a:lnSpc>
              <a:spcBef>
                <a:spcPts val="1000"/>
              </a:spcBef>
              <a:spcAft>
                <a:spcPts val="0"/>
              </a:spcAft>
              <a:buClr>
                <a:schemeClr val="dk1"/>
              </a:buClr>
              <a:buSzPct val="100000"/>
              <a:buChar char="•"/>
            </a:pPr>
            <a:r>
              <a:rPr lang="el-GR" sz="7200" b="1" dirty="0"/>
              <a:t>Η λεπτή και δύσκολα ανιχνεύσιμη φύση του κοινωνικού θανάτου </a:t>
            </a:r>
            <a:r>
              <a:rPr lang="el-GR" sz="7200" dirty="0"/>
              <a:t>— οι εκπαιδευτικοί και οι διευθυντές συχνά δεν τον αναγνωρίζουν μέχρι να είναι πολύ αργά (≈50 %).</a:t>
            </a:r>
          </a:p>
          <a:p>
            <a:pPr marL="457200" lvl="0" indent="-342900" algn="l" rtl="0">
              <a:lnSpc>
                <a:spcPct val="90000"/>
              </a:lnSpc>
              <a:spcBef>
                <a:spcPts val="1000"/>
              </a:spcBef>
              <a:spcAft>
                <a:spcPts val="0"/>
              </a:spcAft>
              <a:buClr>
                <a:schemeClr val="dk1"/>
              </a:buClr>
              <a:buSzPct val="100000"/>
              <a:buChar char="•"/>
            </a:pPr>
            <a:r>
              <a:rPr lang="el-GR" sz="7200" b="1" dirty="0"/>
              <a:t>Έλλειψη έρευνας και υλικού </a:t>
            </a:r>
            <a:r>
              <a:rPr lang="el-GR" sz="7200" dirty="0"/>
              <a:t>για πρακτική εφαρμογή σε περιβάλλοντα κατάρτισης ή εργασίας (≈45 %). </a:t>
            </a:r>
          </a:p>
          <a:p>
            <a:pPr marL="114300" lvl="0" indent="0">
              <a:buSzPct val="100000"/>
              <a:buNone/>
            </a:pPr>
            <a:r>
              <a:rPr lang="el-GR" sz="7200" b="1" dirty="0"/>
              <a:t>Ειδικά ζητήματα για την ομάδα:</a:t>
            </a:r>
            <a:endParaRPr lang="el-GR" sz="7200" dirty="0"/>
          </a:p>
          <a:p>
            <a:pPr marL="457200" lvl="0" indent="-342900" algn="l" rtl="0">
              <a:lnSpc>
                <a:spcPct val="90000"/>
              </a:lnSpc>
              <a:spcBef>
                <a:spcPts val="1000"/>
              </a:spcBef>
              <a:spcAft>
                <a:spcPts val="0"/>
              </a:spcAft>
              <a:buClr>
                <a:schemeClr val="dk1"/>
              </a:buClr>
              <a:buSzPct val="100000"/>
              <a:buChar char="•"/>
            </a:pPr>
            <a:r>
              <a:rPr lang="el-GR" sz="6400" b="1" dirty="0"/>
              <a:t>Οι εκπαιδευτικοί </a:t>
            </a:r>
            <a:r>
              <a:rPr lang="el-GR" sz="6400" dirty="0"/>
              <a:t>ανησυχούν για την έλλειψη πόρων και την πιθανή απροθυμία των μαθητών να συζητήσουν ένα τόσο ευαίσθητο θέμα.</a:t>
            </a:r>
          </a:p>
          <a:p>
            <a:pPr marL="457200" lvl="0" indent="-342900" algn="l" rtl="0">
              <a:lnSpc>
                <a:spcPct val="90000"/>
              </a:lnSpc>
              <a:spcBef>
                <a:spcPts val="1000"/>
              </a:spcBef>
              <a:spcAft>
                <a:spcPts val="0"/>
              </a:spcAft>
              <a:buClr>
                <a:schemeClr val="dk1"/>
              </a:buClr>
              <a:buSzPct val="100000"/>
              <a:buChar char="•"/>
            </a:pPr>
            <a:r>
              <a:rPr lang="el-GR" sz="6400" b="1" dirty="0"/>
              <a:t>Οι μαθητές </a:t>
            </a:r>
            <a:r>
              <a:rPr lang="el-GR" sz="6400" dirty="0"/>
              <a:t>αναφέρουν το στίγμα και την αβεβαιότητα — «είναι θεραπεύσιμο το κοινωνικό θάνατο;»</a:t>
            </a:r>
          </a:p>
          <a:p>
            <a:pPr marL="457200" lvl="0" indent="-342900" algn="l" rtl="0">
              <a:lnSpc>
                <a:spcPct val="90000"/>
              </a:lnSpc>
              <a:spcBef>
                <a:spcPts val="1000"/>
              </a:spcBef>
              <a:spcAft>
                <a:spcPts val="0"/>
              </a:spcAft>
              <a:buClr>
                <a:schemeClr val="dk1"/>
              </a:buClr>
              <a:buSzPct val="100000"/>
              <a:buChar char="•"/>
            </a:pPr>
            <a:r>
              <a:rPr lang="el-GR" sz="6400" b="1" dirty="0"/>
              <a:t>Οι εκπρόσωποι μικρομεσαίων επιχειρήσεων </a:t>
            </a:r>
            <a:r>
              <a:rPr lang="el-GR" sz="6400" dirty="0"/>
              <a:t>επισημαίνουν την έλλειψη χρόνου, κινήτρων και σαφών πολιτικών στις εταιρείες.</a:t>
            </a:r>
          </a:p>
          <a:p>
            <a:pPr marL="457200" lvl="0" indent="-342900" algn="l" rtl="0">
              <a:lnSpc>
                <a:spcPct val="90000"/>
              </a:lnSpc>
              <a:spcBef>
                <a:spcPts val="1000"/>
              </a:spcBef>
              <a:spcAft>
                <a:spcPts val="0"/>
              </a:spcAft>
              <a:buClr>
                <a:schemeClr val="dk1"/>
              </a:buClr>
              <a:buSzPct val="100000"/>
              <a:buChar char="•"/>
            </a:pPr>
            <a:r>
              <a:rPr lang="el-GR" sz="6400" b="1" dirty="0"/>
              <a:t>Οι εργαζόμενοι ενήλικες </a:t>
            </a:r>
            <a:r>
              <a:rPr lang="el-GR" sz="6400" dirty="0"/>
              <a:t>επισημαίνουν την περιορισμένη εκπαίδευση σε θέματα ψυχικής και κοινωνικής ευημερίας στην εργασία.</a:t>
            </a:r>
            <a:endParaRPr sz="2400" dirty="0"/>
          </a:p>
        </p:txBody>
      </p:sp>
      <p:pic>
        <p:nvPicPr>
          <p:cNvPr id="152" name="Google Shape;152;p22"/>
          <p:cNvPicPr preferRelativeResize="0"/>
          <p:nvPr/>
        </p:nvPicPr>
        <p:blipFill rotWithShape="1">
          <a:blip r:embed="rId3">
            <a:alphaModFix/>
          </a:blip>
          <a:srcRect/>
          <a:stretch/>
        </p:blipFill>
        <p:spPr>
          <a:xfrm>
            <a:off x="628650" y="5910263"/>
            <a:ext cx="939549" cy="866773"/>
          </a:xfrm>
          <a:prstGeom prst="rect">
            <a:avLst/>
          </a:prstGeom>
          <a:noFill/>
          <a:ln>
            <a:noFill/>
          </a:ln>
        </p:spPr>
      </p:pic>
      <p:pic>
        <p:nvPicPr>
          <p:cNvPr id="153" name="Google Shape;153;p22" descr="Text&#10;&#10;Description automatically generated with medium confidence"/>
          <p:cNvPicPr preferRelativeResize="0"/>
          <p:nvPr/>
        </p:nvPicPr>
        <p:blipFill rotWithShape="1">
          <a:blip r:embed="rId4">
            <a:alphaModFix/>
          </a:blip>
          <a:srcRect/>
          <a:stretch/>
        </p:blipFill>
        <p:spPr>
          <a:xfrm>
            <a:off x="9829800" y="6141935"/>
            <a:ext cx="1914525" cy="403427"/>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p23"/>
          <p:cNvSpPr txBox="1">
            <a:spLocks noGrp="1"/>
          </p:cNvSpPr>
          <p:nvPr>
            <p:ph type="title"/>
          </p:nvPr>
        </p:nvSpPr>
        <p:spPr>
          <a:xfrm>
            <a:off x="838200" y="216568"/>
            <a:ext cx="10515600" cy="1325563"/>
          </a:xfrm>
          <a:prstGeom prst="rect">
            <a:avLst/>
          </a:prstGeom>
          <a:noFill/>
          <a:ln>
            <a:noFill/>
          </a:ln>
        </p:spPr>
        <p:txBody>
          <a:bodyPr spcFirstLastPara="1" wrap="square" lIns="91425" tIns="45700" rIns="91425" bIns="45700" anchor="ctr" anchorCtr="0">
            <a:normAutofit/>
          </a:bodyPr>
          <a:lstStyle/>
          <a:p>
            <a:pPr lvl="0" algn="ctr"/>
            <a:r>
              <a:rPr lang="el-GR" sz="4000" b="1" dirty="0"/>
              <a:t>Πρόσβαση στην πληροφορία και γλωσσικά εμπόδια</a:t>
            </a:r>
            <a:endParaRPr sz="4000" b="1" dirty="0"/>
          </a:p>
        </p:txBody>
      </p:sp>
      <p:sp>
        <p:nvSpPr>
          <p:cNvPr id="159" name="Google Shape;159;p23"/>
          <p:cNvSpPr txBox="1">
            <a:spLocks noGrp="1"/>
          </p:cNvSpPr>
          <p:nvPr>
            <p:ph type="body" idx="1"/>
          </p:nvPr>
        </p:nvSpPr>
        <p:spPr>
          <a:xfrm>
            <a:off x="838200" y="1295401"/>
            <a:ext cx="10696575" cy="5107906"/>
          </a:xfrm>
          <a:prstGeom prst="rect">
            <a:avLst/>
          </a:prstGeom>
          <a:noFill/>
          <a:ln>
            <a:noFill/>
          </a:ln>
        </p:spPr>
        <p:txBody>
          <a:bodyPr spcFirstLastPara="1" wrap="square" lIns="91425" tIns="45700" rIns="91425" bIns="45700" anchor="t" anchorCtr="0">
            <a:normAutofit fontScale="55000" lnSpcReduction="20000"/>
          </a:bodyPr>
          <a:lstStyle/>
          <a:p>
            <a:pPr lvl="0">
              <a:buClr>
                <a:srgbClr val="FF0000"/>
              </a:buClr>
              <a:buSzPct val="96000"/>
              <a:buFont typeface="Noto Sans Symbols"/>
              <a:buChar char="❑"/>
            </a:pPr>
            <a:r>
              <a:rPr lang="el-GR" sz="3000" b="1" dirty="0"/>
              <a:t>Οι πληροφορίες σχετικά με τον κοινωνικό θάνατο είναι σπάνια </a:t>
            </a:r>
            <a:r>
              <a:rPr lang="el-GR" sz="3000" b="1" dirty="0" err="1"/>
              <a:t>προσβάσιμες</a:t>
            </a:r>
            <a:r>
              <a:rPr lang="el-GR" sz="3000" b="1" dirty="0"/>
              <a:t>.</a:t>
            </a:r>
            <a:br>
              <a:rPr lang="en-GB" sz="3000" dirty="0"/>
            </a:br>
            <a:r>
              <a:rPr lang="el-GR" sz="3000" dirty="0"/>
              <a:t>Τα στοιχεία της έρευνας δείχνουν ότι οι περισσότεροι ενήλικες δεν έχουν ποτέ συναντήσει το θέμα, ούτε στην εκπαίδευση ούτε στα μέσα ενημέρωσης.</a:t>
            </a:r>
          </a:p>
          <a:p>
            <a:pPr lvl="0">
              <a:buClr>
                <a:srgbClr val="FF0000"/>
              </a:buClr>
              <a:buSzPct val="96000"/>
              <a:buFont typeface="Noto Sans Symbols"/>
              <a:buChar char="❑"/>
            </a:pPr>
            <a:r>
              <a:rPr lang="el-GR" sz="3000" b="1" dirty="0"/>
              <a:t>Κύρια ευρήματα</a:t>
            </a:r>
            <a:r>
              <a:rPr lang="en-GB" sz="3000" b="1" dirty="0"/>
              <a:t>:</a:t>
            </a:r>
            <a:endParaRPr sz="3000" dirty="0"/>
          </a:p>
          <a:p>
            <a:pPr lvl="0">
              <a:buSzPct val="96000"/>
            </a:pPr>
            <a:r>
              <a:rPr lang="el-GR" dirty="0"/>
              <a:t>Το 81 % των ερωτηθέντων δήλωσε ότι δεν είχε λάβει ποτέ γενικές πληροφορίες σχετικά με τον κοινωνικό θάνατο.</a:t>
            </a:r>
          </a:p>
          <a:p>
            <a:pPr lvl="0">
              <a:buSzPct val="96000"/>
            </a:pPr>
            <a:r>
              <a:rPr lang="el-GR" dirty="0"/>
              <a:t>Μόνο το 13 % είχε βρει πληροφορίες στη δική του γλώσσα — σχεδόν όλοι τους στη Σλοβενία.</a:t>
            </a:r>
          </a:p>
          <a:p>
            <a:pPr lvl="0">
              <a:buSzPct val="96000"/>
            </a:pPr>
            <a:r>
              <a:rPr lang="el-GR" dirty="0"/>
              <a:t>Αυτό σημαίνει ότι στη Λετονία και την Κύπρο το θέμα είναι σχεδόν απούσα από τον δημόσιο διάλογο.</a:t>
            </a:r>
            <a:endParaRPr dirty="0"/>
          </a:p>
          <a:p>
            <a:pPr marL="457200" lvl="0" indent="-342900" algn="l" rtl="0">
              <a:lnSpc>
                <a:spcPct val="90000"/>
              </a:lnSpc>
              <a:spcBef>
                <a:spcPts val="1000"/>
              </a:spcBef>
              <a:spcAft>
                <a:spcPts val="0"/>
              </a:spcAft>
              <a:buClr>
                <a:srgbClr val="FF0000"/>
              </a:buClr>
              <a:buSzPct val="96000"/>
              <a:buFont typeface="Noto Sans Symbols"/>
              <a:buChar char="❑"/>
            </a:pPr>
            <a:r>
              <a:rPr lang="el-GR" sz="3000" b="1" dirty="0"/>
              <a:t>Γιατί αυτό έχει σημασία:</a:t>
            </a:r>
            <a:endParaRPr sz="3000" dirty="0"/>
          </a:p>
          <a:p>
            <a:pPr lvl="0">
              <a:buSzPct val="96000"/>
            </a:pPr>
            <a:r>
              <a:rPr lang="el-GR" dirty="0"/>
              <a:t>Η έλλειψη υλικού στη μητρική γλώσσα καθιστά τη μάθηση για τον κοινωνικό θάνατο αφηρημένη και μακρινή.</a:t>
            </a:r>
          </a:p>
          <a:p>
            <a:pPr lvl="0">
              <a:buSzPct val="96000"/>
            </a:pPr>
            <a:r>
              <a:rPr lang="el-GR" dirty="0"/>
              <a:t>Χωρίς παραδείγματα με τα οποία μπορούν να ταυτιστούν και σαφείς ορισμούς, οι άνθρωποι δεν αναγνωρίζουν το πρόβλημα στην καθημερινή τους ζωή.</a:t>
            </a:r>
          </a:p>
          <a:p>
            <a:pPr lvl="0">
              <a:buSzPct val="96000"/>
            </a:pPr>
            <a:r>
              <a:rPr lang="el-GR" dirty="0"/>
              <a:t>Οι ίδιοι οι ερωτηθέντες αναγνωρίζουν αυτό το κενό — το 96 % δήλωσε ότι υπάρχει ανάγκη για περισσότερες πληροφορίες και εκστρατείες.</a:t>
            </a:r>
            <a:endParaRPr dirty="0"/>
          </a:p>
          <a:p>
            <a:pPr marL="457200" lvl="0" indent="-342900" algn="l" rtl="0">
              <a:lnSpc>
                <a:spcPct val="90000"/>
              </a:lnSpc>
              <a:spcBef>
                <a:spcPts val="1000"/>
              </a:spcBef>
              <a:spcAft>
                <a:spcPts val="0"/>
              </a:spcAft>
              <a:buClr>
                <a:srgbClr val="FF0000"/>
              </a:buClr>
              <a:buSzPct val="96000"/>
              <a:buFont typeface="Noto Sans Symbols"/>
              <a:buChar char="❑"/>
            </a:pPr>
            <a:r>
              <a:rPr lang="el-GR" sz="3000" b="1" dirty="0"/>
              <a:t>Οι «φωνές» από τα δεδομένα:</a:t>
            </a:r>
            <a:endParaRPr sz="3000" dirty="0"/>
          </a:p>
          <a:p>
            <a:pPr marL="457200" lvl="0" indent="-342900" algn="l" rtl="0">
              <a:lnSpc>
                <a:spcPct val="90000"/>
              </a:lnSpc>
              <a:spcBef>
                <a:spcPts val="1000"/>
              </a:spcBef>
              <a:spcAft>
                <a:spcPts val="0"/>
              </a:spcAft>
              <a:buClr>
                <a:schemeClr val="dk1"/>
              </a:buClr>
              <a:buSzPct val="96000"/>
              <a:buChar char="•"/>
            </a:pPr>
            <a:r>
              <a:rPr lang="el-GR" sz="3000" dirty="0"/>
              <a:t>«Θα ήθελα να καταλάβω τι σημαίνει πραγματικά ο κοινωνικός θάνατος — ακούγεται σοβαρό, αλλά κανείς δεν το εξηγεί ποτέ.»</a:t>
            </a:r>
          </a:p>
          <a:p>
            <a:pPr marL="457200" lvl="0" indent="-342900" algn="l" rtl="0">
              <a:lnSpc>
                <a:spcPct val="90000"/>
              </a:lnSpc>
              <a:spcBef>
                <a:spcPts val="1000"/>
              </a:spcBef>
              <a:spcAft>
                <a:spcPts val="0"/>
              </a:spcAft>
              <a:buClr>
                <a:schemeClr val="dk1"/>
              </a:buClr>
              <a:buSzPct val="96000"/>
              <a:buChar char="•"/>
            </a:pPr>
            <a:r>
              <a:rPr lang="el-GR" sz="3000" dirty="0"/>
              <a:t>«Είναι δύσκολο να το συζητήσουμε όταν δεν υπάρχουν υλικά στη γλώσσα μας.»</a:t>
            </a:r>
            <a:endParaRPr dirty="0"/>
          </a:p>
        </p:txBody>
      </p:sp>
      <p:pic>
        <p:nvPicPr>
          <p:cNvPr id="160" name="Google Shape;160;p23"/>
          <p:cNvPicPr preferRelativeResize="0"/>
          <p:nvPr/>
        </p:nvPicPr>
        <p:blipFill rotWithShape="1">
          <a:blip r:embed="rId3">
            <a:alphaModFix/>
          </a:blip>
          <a:srcRect/>
          <a:stretch/>
        </p:blipFill>
        <p:spPr>
          <a:xfrm>
            <a:off x="723900" y="6057900"/>
            <a:ext cx="930024" cy="800098"/>
          </a:xfrm>
          <a:prstGeom prst="rect">
            <a:avLst/>
          </a:prstGeom>
          <a:noFill/>
          <a:ln>
            <a:noFill/>
          </a:ln>
        </p:spPr>
      </p:pic>
      <p:pic>
        <p:nvPicPr>
          <p:cNvPr id="161" name="Google Shape;161;p23" descr="Text&#10;&#10;Description automatically generated with medium confidence"/>
          <p:cNvPicPr preferRelativeResize="0"/>
          <p:nvPr/>
        </p:nvPicPr>
        <p:blipFill rotWithShape="1">
          <a:blip r:embed="rId4">
            <a:alphaModFix/>
          </a:blip>
          <a:srcRect/>
          <a:stretch/>
        </p:blipFill>
        <p:spPr>
          <a:xfrm>
            <a:off x="10001250" y="6239693"/>
            <a:ext cx="1800225" cy="327227"/>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166" name="Google Shape;166;p2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lvl="0" algn="ctr"/>
            <a:r>
              <a:rPr lang="el-GR" sz="4000" b="1" dirty="0"/>
              <a:t>Συμπεράσματα και επόμενα βήματα</a:t>
            </a:r>
            <a:endParaRPr sz="4000" b="1" dirty="0"/>
          </a:p>
        </p:txBody>
      </p:sp>
      <p:sp>
        <p:nvSpPr>
          <p:cNvPr id="167" name="Google Shape;167;p24"/>
          <p:cNvSpPr txBox="1">
            <a:spLocks noGrp="1"/>
          </p:cNvSpPr>
          <p:nvPr>
            <p:ph type="body" idx="1"/>
          </p:nvPr>
        </p:nvSpPr>
        <p:spPr>
          <a:xfrm>
            <a:off x="838200" y="1396999"/>
            <a:ext cx="10515600" cy="4860925"/>
          </a:xfrm>
          <a:prstGeom prst="rect">
            <a:avLst/>
          </a:prstGeom>
          <a:noFill/>
          <a:ln>
            <a:noFill/>
          </a:ln>
        </p:spPr>
        <p:txBody>
          <a:bodyPr spcFirstLastPara="1" wrap="square" lIns="91425" tIns="45700" rIns="91425" bIns="45700" anchor="t" anchorCtr="0">
            <a:normAutofit fontScale="40000" lnSpcReduction="20000"/>
          </a:bodyPr>
          <a:lstStyle/>
          <a:p>
            <a:pPr marL="457200" lvl="0" indent="-342900" algn="l" rtl="0">
              <a:lnSpc>
                <a:spcPct val="90000"/>
              </a:lnSpc>
              <a:spcBef>
                <a:spcPts val="1000"/>
              </a:spcBef>
              <a:spcAft>
                <a:spcPts val="0"/>
              </a:spcAft>
              <a:buClr>
                <a:srgbClr val="FF0000"/>
              </a:buClr>
              <a:buSzPct val="128571"/>
              <a:buFont typeface="Noto Sans Symbols"/>
              <a:buChar char="❑"/>
            </a:pPr>
            <a:r>
              <a:rPr lang="el-GR" sz="3500" dirty="0"/>
              <a:t>Η έρευνα αποκάλυψε</a:t>
            </a:r>
            <a:r>
              <a:rPr lang="en-GB" sz="3500" dirty="0"/>
              <a:t>:</a:t>
            </a:r>
            <a:endParaRPr dirty="0"/>
          </a:p>
          <a:p>
            <a:pPr lvl="0">
              <a:buSzPct val="128571"/>
            </a:pPr>
            <a:r>
              <a:rPr lang="en-GB" sz="3500" b="1" dirty="0"/>
              <a:t>Key insight:</a:t>
            </a:r>
            <a:r>
              <a:rPr lang="el-GR" sz="3500" dirty="0"/>
              <a:t>Χαμηλή ευαισθητοποίηση σχετικά με τον κοινωνικό θάνατο και τα συμπτώματά του σε όλες τις ομάδες.</a:t>
            </a:r>
          </a:p>
          <a:p>
            <a:pPr lvl="0">
              <a:buSzPct val="128571"/>
            </a:pPr>
            <a:r>
              <a:rPr lang="el-GR" sz="3500" dirty="0"/>
              <a:t>Ισχυρή πεποίθηση ότι μπορεί να προληφθεί — δείχνοντας ελπίδα για αλλαγή.</a:t>
            </a:r>
          </a:p>
          <a:p>
            <a:pPr lvl="0">
              <a:buSzPct val="128571"/>
            </a:pPr>
            <a:r>
              <a:rPr lang="el-GR" sz="3500" dirty="0"/>
              <a:t>Αναγνώριση ότι η πρόληψη του κοινωνικού θανάτου απαιτεί συλλογική δράση και υποστήριξη από την κοινότητα.</a:t>
            </a:r>
          </a:p>
          <a:p>
            <a:pPr lvl="0">
              <a:buSzPct val="128571"/>
            </a:pPr>
            <a:r>
              <a:rPr lang="el-GR" sz="3500" dirty="0"/>
              <a:t>Επείγουσα ανάγκη για </a:t>
            </a:r>
            <a:r>
              <a:rPr lang="el-GR" sz="3500" dirty="0" err="1"/>
              <a:t>πολυγλωσσική</a:t>
            </a:r>
            <a:r>
              <a:rPr lang="el-GR" sz="3500" dirty="0"/>
              <a:t> εκπαίδευση, </a:t>
            </a:r>
            <a:r>
              <a:rPr lang="el-GR" sz="3500" dirty="0" err="1"/>
              <a:t>προσβάσιμες</a:t>
            </a:r>
            <a:r>
              <a:rPr lang="el-GR" sz="3500" dirty="0"/>
              <a:t> πληροφορίες και πρακτικές στρατηγικές.</a:t>
            </a:r>
            <a:endParaRPr lang="en-GB" sz="3500" dirty="0"/>
          </a:p>
          <a:p>
            <a:pPr marL="457200" lvl="0" indent="-342900" algn="l" rtl="0">
              <a:lnSpc>
                <a:spcPct val="90000"/>
              </a:lnSpc>
              <a:spcBef>
                <a:spcPts val="1000"/>
              </a:spcBef>
              <a:spcAft>
                <a:spcPts val="0"/>
              </a:spcAft>
              <a:buClr>
                <a:srgbClr val="FF0000"/>
              </a:buClr>
              <a:buSzPct val="128571"/>
              <a:buFont typeface="Noto Sans Symbols"/>
              <a:buChar char="❑"/>
            </a:pPr>
            <a:r>
              <a:rPr lang="el-GR" sz="3500" dirty="0"/>
              <a:t>Αν και η ευαισθητοποίηση είναι χαμηλή, η προθυμία για μάθηση και δράση είναι υψηλή. Οι ενήλικες είναι ανοιχτοί στο να κατανοήσουν και να αντιμετωπίσουν τον κοινωνικό θάνατο, υπό την προϋπόθεση ότι οι πόροι είναι κατανοητοί, σχετικοί και διαθέσιμοι στη δική τους γλώσσα.</a:t>
            </a:r>
            <a:endParaRPr lang="en-GB" sz="3500" dirty="0"/>
          </a:p>
          <a:p>
            <a:pPr lvl="0">
              <a:buClr>
                <a:srgbClr val="FF0000"/>
              </a:buClr>
              <a:buSzPct val="128571"/>
              <a:buFont typeface="Noto Sans Symbols"/>
              <a:buChar char="❑"/>
            </a:pPr>
            <a:r>
              <a:rPr lang="en-GB" sz="3500" dirty="0"/>
              <a:t>Από </a:t>
            </a:r>
            <a:r>
              <a:rPr lang="en-GB" sz="3500" dirty="0" err="1"/>
              <a:t>την</a:t>
            </a:r>
            <a:r>
              <a:rPr lang="en-GB" sz="3500" dirty="0"/>
              <a:t> </a:t>
            </a:r>
            <a:r>
              <a:rPr lang="en-GB" sz="3500" dirty="0" err="1"/>
              <a:t>έρευν</a:t>
            </a:r>
            <a:r>
              <a:rPr lang="en-GB" sz="3500" dirty="0"/>
              <a:t>α στη δράση:</a:t>
            </a:r>
            <a:br>
              <a:rPr lang="en-GB" sz="3500" dirty="0"/>
            </a:br>
            <a:r>
              <a:rPr lang="el-GR" sz="3500" dirty="0"/>
              <a:t>Για να ανταποκριθεί στις αναγνωρισμένες ανάγκες των ομάδων-στόχων, η εταιρική σχέση CARE ανέπτυξε τον </a:t>
            </a:r>
            <a:r>
              <a:rPr lang="el-GR" sz="3500" b="1" dirty="0"/>
              <a:t>ψηφιακό οδηγό «Σχέδιο κοινωνικής απομόνωσης: Επεξήγηση προτύπων».</a:t>
            </a:r>
            <a:endParaRPr lang="en-GB" sz="3500" dirty="0"/>
          </a:p>
          <a:p>
            <a:pPr marL="457200" lvl="0" indent="-342900" algn="l" rtl="0">
              <a:lnSpc>
                <a:spcPct val="90000"/>
              </a:lnSpc>
              <a:spcBef>
                <a:spcPts val="1000"/>
              </a:spcBef>
              <a:spcAft>
                <a:spcPts val="0"/>
              </a:spcAft>
              <a:buClr>
                <a:schemeClr val="dk1"/>
              </a:buClr>
              <a:buSzPct val="128571"/>
              <a:buChar char="•"/>
            </a:pPr>
            <a:r>
              <a:rPr lang="el-GR" sz="3500" dirty="0"/>
              <a:t>Διαθέσιμος σε </a:t>
            </a:r>
            <a:r>
              <a:rPr lang="el-GR" sz="3500" b="1" dirty="0"/>
              <a:t>τέσσερις γλώσσες</a:t>
            </a:r>
            <a:r>
              <a:rPr lang="en-GB" sz="3500" b="1" dirty="0"/>
              <a:t> (</a:t>
            </a:r>
            <a:r>
              <a:rPr lang="el-GR" sz="3500" b="1" dirty="0"/>
              <a:t>Αγγλικά, Ελληνικά, </a:t>
            </a:r>
            <a:r>
              <a:rPr lang="el-GR" sz="3500" b="1" dirty="0" err="1"/>
              <a:t>Λετονικά</a:t>
            </a:r>
            <a:r>
              <a:rPr lang="el-GR" sz="3500" b="1" dirty="0"/>
              <a:t>, Σλοβενικά</a:t>
            </a:r>
            <a:r>
              <a:rPr lang="en-GB" sz="3500" b="1" dirty="0"/>
              <a:t>EN, LV, EL, SL)</a:t>
            </a:r>
            <a:r>
              <a:rPr lang="en-GB" sz="3500" dirty="0"/>
              <a:t> </a:t>
            </a:r>
            <a:r>
              <a:rPr lang="el-GR" sz="3500" dirty="0"/>
              <a:t>στο</a:t>
            </a:r>
            <a:r>
              <a:rPr lang="en-GB" sz="3500" dirty="0"/>
              <a:t> </a:t>
            </a:r>
            <a:r>
              <a:rPr lang="en-GB" sz="3500" u="sng" dirty="0">
                <a:solidFill>
                  <a:schemeClr val="hlink"/>
                </a:solidFill>
                <a:hlinkClick r:id="rId3"/>
              </a:rPr>
              <a:t>www.project-care.info/e-guide</a:t>
            </a:r>
            <a:endParaRPr lang="en-GB" sz="3500" dirty="0"/>
          </a:p>
          <a:p>
            <a:pPr lvl="0">
              <a:buSzPct val="128571"/>
            </a:pPr>
            <a:r>
              <a:rPr lang="el-GR" sz="3500" dirty="0"/>
              <a:t>Περιλαμβάνει </a:t>
            </a:r>
            <a:r>
              <a:rPr lang="el-GR" sz="3500" b="1" dirty="0" err="1"/>
              <a:t>διαδραστικά</a:t>
            </a:r>
            <a:r>
              <a:rPr lang="el-GR" sz="3500" b="1" dirty="0"/>
              <a:t> σενάρια </a:t>
            </a:r>
            <a:r>
              <a:rPr lang="el-GR" sz="3500" dirty="0"/>
              <a:t>διακλάδωσης στο Κεφάλαιο 4 για να βοηθήσει τους χρήστες να </a:t>
            </a:r>
            <a:r>
              <a:rPr lang="el-GR" sz="3500" b="1" dirty="0"/>
              <a:t>εξασκηθούν σε στρατηγικές αναγνώρισης και αντίδρασης</a:t>
            </a:r>
          </a:p>
          <a:p>
            <a:pPr lvl="0">
              <a:buSzPct val="128571"/>
            </a:pPr>
            <a:r>
              <a:rPr lang="el-GR" sz="3500" dirty="0"/>
              <a:t>Παρέχει γνώσεις, δεξιότητες και εργαλεία ανάπτυξης ικανοτήτων για </a:t>
            </a:r>
            <a:r>
              <a:rPr lang="el-GR" sz="3500" b="1" dirty="0"/>
              <a:t>τη μείωση της κοινωνικής απομόνωσης και την πρόληψη του κοινωνικού θανάτου </a:t>
            </a:r>
            <a:r>
              <a:rPr lang="el-GR" sz="3500" dirty="0"/>
              <a:t>τόσο στο εκπαιδευτικό όσο και στο εργασιακό περιβάλλον.</a:t>
            </a:r>
            <a:endParaRPr sz="3500" dirty="0"/>
          </a:p>
          <a:p>
            <a:pPr marL="114300" lvl="0" indent="0" algn="ctr" rtl="0">
              <a:lnSpc>
                <a:spcPct val="90000"/>
              </a:lnSpc>
              <a:spcBef>
                <a:spcPts val="1000"/>
              </a:spcBef>
              <a:spcAft>
                <a:spcPts val="0"/>
              </a:spcAft>
              <a:buSzPct val="88235"/>
              <a:buNone/>
            </a:pPr>
            <a:r>
              <a:rPr lang="el-GR" sz="5100" b="1" dirty="0">
                <a:solidFill>
                  <a:schemeClr val="dk1"/>
                </a:solidFill>
              </a:rPr>
              <a:t>«Η ευαισθητοποίηση είναι το πρώτο βήμα — η σύνδεση είναι η θεραπεία».</a:t>
            </a:r>
            <a:br>
              <a:rPr lang="en-GB" sz="5100" b="1" dirty="0">
                <a:solidFill>
                  <a:schemeClr val="dk1"/>
                </a:solidFill>
              </a:rPr>
            </a:br>
            <a:r>
              <a:rPr lang="el-GR" sz="5100" b="1" dirty="0">
                <a:solidFill>
                  <a:schemeClr val="dk1"/>
                </a:solidFill>
              </a:rPr>
              <a:t>Η έκθεση για τη χαρτογράφηση της βασικής κατάστασης θέτει τα θεμέλια για την οικοδόμηση μιας Ευρώπης όπου κανείς δεν θα είναι κοινωνικά αόρατος.</a:t>
            </a:r>
            <a:endParaRPr dirty="0"/>
          </a:p>
          <a:p>
            <a:pPr marL="457200" lvl="0" indent="-228600" algn="ctr" rtl="0">
              <a:lnSpc>
                <a:spcPct val="90000"/>
              </a:lnSpc>
              <a:spcBef>
                <a:spcPts val="1000"/>
              </a:spcBef>
              <a:spcAft>
                <a:spcPts val="0"/>
              </a:spcAft>
              <a:buClr>
                <a:srgbClr val="FF0000"/>
              </a:buClr>
              <a:buSzPct val="88235"/>
              <a:buFont typeface="Noto Sans Symbols"/>
              <a:buNone/>
            </a:pPr>
            <a:endParaRPr sz="5100" b="1" dirty="0">
              <a:solidFill>
                <a:schemeClr val="dk1"/>
              </a:solidFill>
            </a:endParaRPr>
          </a:p>
          <a:p>
            <a:pPr marL="114300" lvl="0" indent="0" algn="l" rtl="0">
              <a:lnSpc>
                <a:spcPct val="90000"/>
              </a:lnSpc>
              <a:spcBef>
                <a:spcPts val="1000"/>
              </a:spcBef>
              <a:spcAft>
                <a:spcPts val="0"/>
              </a:spcAft>
              <a:buSzPct val="160714"/>
              <a:buNone/>
            </a:pPr>
            <a:endParaRPr dirty="0"/>
          </a:p>
        </p:txBody>
      </p:sp>
      <p:pic>
        <p:nvPicPr>
          <p:cNvPr id="168" name="Google Shape;168;p24"/>
          <p:cNvPicPr preferRelativeResize="0"/>
          <p:nvPr/>
        </p:nvPicPr>
        <p:blipFill rotWithShape="1">
          <a:blip r:embed="rId4">
            <a:alphaModFix/>
          </a:blip>
          <a:srcRect/>
          <a:stretch/>
        </p:blipFill>
        <p:spPr>
          <a:xfrm>
            <a:off x="215249" y="5419323"/>
            <a:ext cx="1438675" cy="1438675"/>
          </a:xfrm>
          <a:prstGeom prst="rect">
            <a:avLst/>
          </a:prstGeom>
          <a:noFill/>
          <a:ln>
            <a:noFill/>
          </a:ln>
        </p:spPr>
      </p:pic>
      <p:pic>
        <p:nvPicPr>
          <p:cNvPr id="169" name="Google Shape;169;p24" descr="Text&#10;&#10;Description automatically generated with medium confidence"/>
          <p:cNvPicPr preferRelativeResize="0"/>
          <p:nvPr/>
        </p:nvPicPr>
        <p:blipFill rotWithShape="1">
          <a:blip r:embed="rId5">
            <a:alphaModFix/>
          </a:blip>
          <a:srcRect/>
          <a:stretch/>
        </p:blipFill>
        <p:spPr>
          <a:xfrm>
            <a:off x="9311533" y="5968499"/>
            <a:ext cx="2499467" cy="524376"/>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TotalTime>
  <Words>1758</Words>
  <Application>Microsoft Office PowerPoint</Application>
  <PresentationFormat>Widescreen</PresentationFormat>
  <Paragraphs>102</Paragraphs>
  <Slides>10</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Noto Sans Symbols</vt:lpstr>
      <vt:lpstr>Calibri</vt:lpstr>
      <vt:lpstr>Arial</vt:lpstr>
      <vt:lpstr>Roboto</vt:lpstr>
      <vt:lpstr>Office Theme</vt:lpstr>
      <vt:lpstr>PowerPoint Presentation</vt:lpstr>
      <vt:lpstr>Σχετικά με την Έκθεση Βασικής Χαρτογράφησης</vt:lpstr>
      <vt:lpstr>Ευαισθητοποίηση Σχετικά με τον Όρο «Κοινωνικός Θάνατος»</vt:lpstr>
      <vt:lpstr>Αντιληπτή δυνατότητα πρόληψης και γνώση στρατηγικών</vt:lpstr>
      <vt:lpstr>Ενημέρωση για τις αιτίες, τα συμπτώματα και τις επιπτώσεις</vt:lpstr>
      <vt:lpstr>Κοινωνική ευθύνη και δράση της κοινότητας</vt:lpstr>
      <vt:lpstr>Εμπόδια στην ενσωμάτωση της κοινωνικής ευαισθητοποίησης για τον θάνατο</vt:lpstr>
      <vt:lpstr>Πρόσβαση στην πληροφορία και γλωσσικά εμπόδια</vt:lpstr>
      <vt:lpstr>Συμπεράσματα και επόμενα βήματα</vt:lpstr>
      <vt:lpstr>Σας ευχαριστούμε για την προσοχή σας!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Begum Cacmak</dc:creator>
  <cp:lastModifiedBy>Anthi Gavriel</cp:lastModifiedBy>
  <cp:revision>2</cp:revision>
  <dcterms:created xsi:type="dcterms:W3CDTF">2023-05-05T07:36:22Z</dcterms:created>
  <dcterms:modified xsi:type="dcterms:W3CDTF">2025-11-04T09:08:37Z</dcterms:modified>
</cp:coreProperties>
</file>