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Lst>
  <p:sldSz cy="6858000" cx="12192000"/>
  <p:notesSz cx="6858000" cy="9144000"/>
  <p:embeddedFontLst>
    <p:embeddedFont>
      <p:font typeface="Roboto"/>
      <p:regular r:id="rId63"/>
      <p:bold r:id="rId64"/>
      <p:italic r:id="rId65"/>
      <p:boldItalic r:id="rId6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67" roundtripDataSignature="AMtx7miQlldp3xDIpN3DC7atP4XLb67aF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font" Target="fonts/Roboto-bold.fntdata"/><Relationship Id="rId63" Type="http://schemas.openxmlformats.org/officeDocument/2006/relationships/font" Target="fonts/Roboto-regular.fntdata"/><Relationship Id="rId22" Type="http://schemas.openxmlformats.org/officeDocument/2006/relationships/slide" Target="slides/slide17.xml"/><Relationship Id="rId66" Type="http://schemas.openxmlformats.org/officeDocument/2006/relationships/font" Target="fonts/Roboto-boldItalic.fntdata"/><Relationship Id="rId21" Type="http://schemas.openxmlformats.org/officeDocument/2006/relationships/slide" Target="slides/slide16.xml"/><Relationship Id="rId65" Type="http://schemas.openxmlformats.org/officeDocument/2006/relationships/font" Target="fonts/Roboto-italic.fntdata"/><Relationship Id="rId24" Type="http://schemas.openxmlformats.org/officeDocument/2006/relationships/slide" Target="slides/slide19.xml"/><Relationship Id="rId23" Type="http://schemas.openxmlformats.org/officeDocument/2006/relationships/slide" Target="slides/slide18.xml"/><Relationship Id="rId67" Type="http://customschemas.google.com/relationships/presentationmetadata" Target="metadata"/><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0" name="Google Shape;80;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4" name="Google Shape;144;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0" name="Google Shape;150;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7" name="Google Shape;157;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2" name="Google Shape;172;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8" name="Google Shape;178;p7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6" name="Google Shape;196;p7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3" name="Google Shape;203;p7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0" name="Google Shape;210;p7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7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7" name="Google Shape;217;p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7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4" name="Google Shape;224;p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GB"/>
              <a:t>Research shows these schemas are important in issues like addiction and anxiety. Young's schema therapy addresses deep and chronic psychological issues by organizing 18 early maladaptive schemas into five groups.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6" name="Google Shape;96;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7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2" name="Google Shape;232;p7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7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9" name="Google Shape;239;p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GB"/>
              <a:t>Introversion is not isolation — it’s a personality trait involving a preference for solitude without emotional distress.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6" name="Google Shape;246;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2" name="Google Shape;252;p8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9" name="Google Shape;259;p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4" name="Google Shape;274;p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5" name="Google Shape;285;p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8" name="Google Shape;298;p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0" name="Google Shape;310;p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2" name="Google Shape;322;p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2" name="Google Shape;102;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5" name="Google Shape;335;p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7" name="Google Shape;347;p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9" name="Google Shape;359;p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1" name="Google Shape;371;p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84" name="Google Shape;384;p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90" name="Google Shape;390;p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p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06" name="Google Shape;406;p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p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12" name="Google Shape;412;p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18" name="Google Shape;418;p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24" name="Google Shape;424;p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8" name="Google Shape;108;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p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30" name="Google Shape;430;p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p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36" name="Google Shape;436;p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42" name="Google Shape;442;p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49" name="Google Shape;449;p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p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56" name="Google Shape;456;p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p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63" name="Google Shape;463;p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p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69" name="Google Shape;469;p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p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i="0" lang="en-GB">
                <a:solidFill>
                  <a:srgbClr val="000000"/>
                </a:solidFill>
                <a:latin typeface="Avenir"/>
                <a:ea typeface="Avenir"/>
                <a:cs typeface="Avenir"/>
                <a:sym typeface="Avenir"/>
              </a:rPr>
              <a:t>Introductory speech: </a:t>
            </a:r>
            <a:r>
              <a:rPr b="0" i="0" lang="en-GB">
                <a:solidFill>
                  <a:srgbClr val="000000"/>
                </a:solidFill>
                <a:latin typeface="Avenir"/>
                <a:ea typeface="Avenir"/>
                <a:cs typeface="Avenir"/>
                <a:sym typeface="Avenir"/>
              </a:rPr>
              <a:t>Chapter 4 is known as social connectedness recommendations and it is dedicated for the branching scenarios in order</a:t>
            </a:r>
            <a:r>
              <a:rPr b="1" i="0" lang="en-GB">
                <a:solidFill>
                  <a:srgbClr val="000000"/>
                </a:solidFill>
                <a:latin typeface="Avenir"/>
                <a:ea typeface="Avenir"/>
                <a:cs typeface="Avenir"/>
                <a:sym typeface="Avenir"/>
              </a:rPr>
              <a:t> </a:t>
            </a:r>
            <a:r>
              <a:rPr b="0" i="0" lang="en-GB">
                <a:solidFill>
                  <a:srgbClr val="000000"/>
                </a:solidFill>
                <a:latin typeface="Avenir"/>
                <a:ea typeface="Avenir"/>
                <a:cs typeface="Avenir"/>
                <a:sym typeface="Avenir"/>
              </a:rPr>
              <a:t>to help readers practice the theoretical foundations learned in Chapters 1 through 3. </a:t>
            </a:r>
            <a:r>
              <a:rPr lang="en-GB"/>
              <a:t>Under the main theme of social connectedness recommendations, we have 3 subthemes: understanding the social …, understanding social deprivation, and identifying ….associated with the each chapter discussed earlier.</a:t>
            </a:r>
            <a:endParaRPr/>
          </a:p>
          <a:p>
            <a:pPr indent="0" lvl="0" marL="0" rtl="0" algn="l">
              <a:lnSpc>
                <a:spcPct val="100000"/>
              </a:lnSpc>
              <a:spcBef>
                <a:spcPts val="0"/>
              </a:spcBef>
              <a:spcAft>
                <a:spcPts val="0"/>
              </a:spcAft>
              <a:buSzPts val="1100"/>
              <a:buNone/>
            </a:pPr>
            <a:r>
              <a:t/>
            </a:r>
            <a:endParaRPr b="0"/>
          </a:p>
          <a:p>
            <a:pPr indent="0" lvl="0" marL="0" rtl="0" algn="l">
              <a:lnSpc>
                <a:spcPct val="100000"/>
              </a:lnSpc>
              <a:spcBef>
                <a:spcPts val="0"/>
              </a:spcBef>
              <a:spcAft>
                <a:spcPts val="0"/>
              </a:spcAft>
              <a:buSzPts val="1100"/>
              <a:buNone/>
            </a:pPr>
            <a:r>
              <a:rPr b="0" lang="en-GB"/>
              <a:t>The first subtheme (understanding the social isolation schema) is linked to the first chapter and involves scenarios that focus on </a:t>
            </a:r>
            <a:r>
              <a:rPr b="0" i="0" lang="en-GB">
                <a:solidFill>
                  <a:srgbClr val="000000"/>
                </a:solidFill>
                <a:latin typeface="Avenir"/>
                <a:ea typeface="Avenir"/>
                <a:cs typeface="Avenir"/>
                <a:sym typeface="Avenir"/>
              </a:rPr>
              <a:t>the complex interactions that contribute to feelings of exclusion.</a:t>
            </a:r>
            <a:endParaRPr/>
          </a:p>
          <a:p>
            <a:pPr indent="0" lvl="0" marL="0" rtl="0" algn="l">
              <a:lnSpc>
                <a:spcPct val="100000"/>
              </a:lnSpc>
              <a:spcBef>
                <a:spcPts val="0"/>
              </a:spcBef>
              <a:spcAft>
                <a:spcPts val="0"/>
              </a:spcAft>
              <a:buSzPts val="1100"/>
              <a:buNone/>
            </a:pPr>
            <a:r>
              <a:t/>
            </a:r>
            <a:endParaRPr b="0" i="0">
              <a:solidFill>
                <a:srgbClr val="000000"/>
              </a:solidFill>
              <a:latin typeface="Avenir"/>
              <a:ea typeface="Avenir"/>
              <a:cs typeface="Avenir"/>
              <a:sym typeface="Avenir"/>
            </a:endParaRPr>
          </a:p>
          <a:p>
            <a:pPr indent="0" lvl="0" marL="0" rtl="0" algn="l">
              <a:lnSpc>
                <a:spcPct val="100000"/>
              </a:lnSpc>
              <a:spcBef>
                <a:spcPts val="0"/>
              </a:spcBef>
              <a:spcAft>
                <a:spcPts val="0"/>
              </a:spcAft>
              <a:buSzPts val="1100"/>
              <a:buNone/>
            </a:pPr>
            <a:r>
              <a:rPr b="0" i="0" lang="en-GB">
                <a:solidFill>
                  <a:srgbClr val="000000"/>
                </a:solidFill>
                <a:latin typeface="Avenir"/>
                <a:ea typeface="Avenir"/>
                <a:cs typeface="Avenir"/>
                <a:sym typeface="Avenir"/>
              </a:rPr>
              <a:t>The second subtheme (understanding social deprivation pathway development)is linked to the second chapter and involves scenarios that focus on how personal history, emotional needs, and social environments intersect to shape behavior and well-being. – basically aim to practically explore how those can contribute to the development and reinforcement of social isolation.</a:t>
            </a:r>
            <a:endParaRPr/>
          </a:p>
          <a:p>
            <a:pPr indent="0" lvl="0" marL="0" rtl="0" algn="l">
              <a:lnSpc>
                <a:spcPct val="100000"/>
              </a:lnSpc>
              <a:spcBef>
                <a:spcPts val="0"/>
              </a:spcBef>
              <a:spcAft>
                <a:spcPts val="0"/>
              </a:spcAft>
              <a:buSzPts val="1100"/>
              <a:buNone/>
            </a:pPr>
            <a:r>
              <a:t/>
            </a:r>
            <a:endParaRPr b="0" i="0">
              <a:solidFill>
                <a:srgbClr val="000000"/>
              </a:solidFill>
              <a:latin typeface="Avenir"/>
              <a:ea typeface="Avenir"/>
              <a:cs typeface="Avenir"/>
              <a:sym typeface="Avenir"/>
            </a:endParaRPr>
          </a:p>
          <a:p>
            <a:pPr indent="0" lvl="0" marL="0" rtl="0" algn="l">
              <a:lnSpc>
                <a:spcPct val="100000"/>
              </a:lnSpc>
              <a:spcBef>
                <a:spcPts val="0"/>
              </a:spcBef>
              <a:spcAft>
                <a:spcPts val="0"/>
              </a:spcAft>
              <a:buSzPts val="1100"/>
              <a:buNone/>
            </a:pPr>
            <a:r>
              <a:rPr b="0" i="0" lang="en-GB">
                <a:solidFill>
                  <a:srgbClr val="000000"/>
                </a:solidFill>
                <a:latin typeface="Avenir"/>
                <a:ea typeface="Avenir"/>
                <a:cs typeface="Avenir"/>
                <a:sym typeface="Avenir"/>
              </a:rPr>
              <a:t>The third subtheme (identifying knowledge, skills, competences, and experiences for recognizing social isolation) is associated to the chapter 3 and focuses on the specific knowledge, skills, and interpersonal competencies needed to identify and respond to social isolation across diverse settings.</a:t>
            </a:r>
            <a:endParaRPr b="0"/>
          </a:p>
        </p:txBody>
      </p:sp>
      <p:sp>
        <p:nvSpPr>
          <p:cNvPr id="482" name="Google Shape;482;p6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p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b="1" lang="en-GB"/>
              <a:t>Ievada runa</a:t>
            </a:r>
            <a:endParaRPr/>
          </a:p>
          <a:p>
            <a:pPr indent="-298450" lvl="0" marL="457200" marR="0" rtl="0" algn="l">
              <a:lnSpc>
                <a:spcPct val="100000"/>
              </a:lnSpc>
              <a:spcBef>
                <a:spcPts val="0"/>
              </a:spcBef>
              <a:spcAft>
                <a:spcPts val="0"/>
              </a:spcAft>
              <a:buClr>
                <a:srgbClr val="000000"/>
              </a:buClr>
              <a:buSzPts val="1100"/>
              <a:buFont typeface="Arial"/>
              <a:buChar char="●"/>
            </a:pPr>
            <a:r>
              <a:rPr lang="en-GB"/>
              <a:t>Tagad apspriedīsim vairākus scenārijus </a:t>
            </a:r>
            <a:r>
              <a:rPr b="1" lang="en-GB"/>
              <a:t>interaktīvā veidā</a:t>
            </a:r>
            <a:r>
              <a:rPr lang="en-GB"/>
              <a:t>. To laikā jūs tiksiet iepazīstināti ar praktiskām, reālām situācijām, kurās iespējams atpazīt un reaģēt uz sociālās izolācijas dinamiku.</a:t>
            </a:r>
            <a:endParaRPr/>
          </a:p>
          <a:p>
            <a:pPr indent="-298450" lvl="0" marL="457200" marR="0" rtl="0" algn="l">
              <a:lnSpc>
                <a:spcPct val="100000"/>
              </a:lnSpc>
              <a:spcBef>
                <a:spcPts val="0"/>
              </a:spcBef>
              <a:spcAft>
                <a:spcPts val="0"/>
              </a:spcAft>
              <a:buClr>
                <a:srgbClr val="000000"/>
              </a:buClr>
              <a:buSzPts val="1100"/>
              <a:buFont typeface="Arial"/>
              <a:buChar char="●"/>
            </a:pPr>
            <a:r>
              <a:rPr lang="en-GB"/>
              <a:t>Scenāriji parādīs </a:t>
            </a:r>
            <a:r>
              <a:rPr b="1" lang="en-GB"/>
              <a:t>gan neefektīvas, gan efektīvas iekļaušanas stratēģijas</a:t>
            </a:r>
            <a:r>
              <a:rPr lang="en-GB"/>
              <a:t>, izgaismojot sekas, ko rada dažādas rīcības sociālās izolācijas situācijās.</a:t>
            </a:r>
            <a:br>
              <a:rPr lang="en-GB"/>
            </a:br>
            <a:r>
              <a:rPr lang="en-GB"/>
              <a:t>Dažos scenārijos jums būs jāieņem </a:t>
            </a:r>
            <a:r>
              <a:rPr b="1" lang="en-GB"/>
              <a:t>pieaugušo izglītotāja</a:t>
            </a:r>
            <a:r>
              <a:rPr lang="en-GB"/>
              <a:t>, citos – </a:t>
            </a:r>
            <a:r>
              <a:rPr b="1" lang="en-GB"/>
              <a:t>pieaugušo izglītojamā</a:t>
            </a:r>
            <a:r>
              <a:rPr lang="en-GB"/>
              <a:t> loma.</a:t>
            </a:r>
            <a:endParaRPr/>
          </a:p>
          <a:p>
            <a:pPr indent="-298450" lvl="0" marL="457200" marR="0" rtl="0" algn="l">
              <a:lnSpc>
                <a:spcPct val="100000"/>
              </a:lnSpc>
              <a:spcBef>
                <a:spcPts val="0"/>
              </a:spcBef>
              <a:spcAft>
                <a:spcPts val="0"/>
              </a:spcAft>
              <a:buClr>
                <a:srgbClr val="000000"/>
              </a:buClr>
              <a:buSzPts val="1100"/>
              <a:buFont typeface="Arial"/>
              <a:buChar char="●"/>
            </a:pPr>
            <a:r>
              <a:rPr lang="en-GB"/>
              <a:t>Sāksim ar pirmo scenāriju, kurā jums jāiedomājas sevi pieaugušo izglītotāja lomā.</a:t>
            </a:r>
            <a:br>
              <a:rPr lang="en-GB"/>
            </a:br>
            <a:r>
              <a:rPr lang="en-GB"/>
              <a:t>Šis scenārijs ir par </a:t>
            </a:r>
            <a:r>
              <a:rPr b="1" lang="en-GB"/>
              <a:t>publiskās uzstāšanās pašpārliecinātības veicināšanu sociāli izolētiem cilvēkiem</a:t>
            </a:r>
            <a:r>
              <a:rPr lang="en-GB"/>
              <a:t>.</a:t>
            </a:r>
            <a:endParaRPr/>
          </a:p>
          <a:p>
            <a:pPr indent="-298450" lvl="0" marL="457200" marR="0" rtl="0" algn="l">
              <a:lnSpc>
                <a:spcPct val="100000"/>
              </a:lnSpc>
              <a:spcBef>
                <a:spcPts val="0"/>
              </a:spcBef>
              <a:spcAft>
                <a:spcPts val="0"/>
              </a:spcAft>
              <a:buClr>
                <a:srgbClr val="000000"/>
              </a:buClr>
              <a:buSzPts val="1100"/>
              <a:buFont typeface="Arial"/>
              <a:buChar char="●"/>
            </a:pPr>
            <a:r>
              <a:rPr b="1" lang="en-GB"/>
              <a:t>Instrukcijas pasniedzējam</a:t>
            </a:r>
            <a:endParaRPr/>
          </a:p>
          <a:p>
            <a:pPr indent="-298450" lvl="0" marL="457200" rtl="0" algn="l">
              <a:lnSpc>
                <a:spcPct val="100000"/>
              </a:lnSpc>
              <a:spcBef>
                <a:spcPts val="0"/>
              </a:spcBef>
              <a:spcAft>
                <a:spcPts val="0"/>
              </a:spcAft>
              <a:buSzPts val="1100"/>
              <a:buFont typeface="Arial"/>
              <a:buAutoNum type="arabicPeriod"/>
            </a:pPr>
            <a:r>
              <a:rPr b="1" lang="en-GB"/>
              <a:t>Nolasiet scenāriju</a:t>
            </a:r>
            <a:r>
              <a:rPr lang="en-GB"/>
              <a:t> un dodiet brīdi auditorijai pārdomām.</a:t>
            </a:r>
            <a:endParaRPr/>
          </a:p>
          <a:p>
            <a:pPr indent="-298450" lvl="0" marL="457200" rtl="0" algn="l">
              <a:lnSpc>
                <a:spcPct val="100000"/>
              </a:lnSpc>
              <a:spcBef>
                <a:spcPts val="0"/>
              </a:spcBef>
              <a:spcAft>
                <a:spcPts val="0"/>
              </a:spcAft>
              <a:buSzPts val="1100"/>
              <a:buFont typeface="Arial"/>
              <a:buAutoNum type="arabicPeriod"/>
            </a:pPr>
            <a:r>
              <a:rPr lang="en-GB"/>
              <a:t>Pēc tam </a:t>
            </a:r>
            <a:r>
              <a:rPr b="1" lang="en-GB"/>
              <a:t>parādiet izvēles</a:t>
            </a:r>
            <a:r>
              <a:rPr lang="en-GB"/>
              <a:t> un pajautājiet:</a:t>
            </a:r>
            <a:br>
              <a:rPr lang="en-GB"/>
            </a:br>
            <a:r>
              <a:rPr lang="en-GB"/>
              <a:t>👉 </a:t>
            </a:r>
            <a:r>
              <a:rPr i="1" lang="en-GB"/>
              <a:t>Kura no tām, jūsuprāt, ir vismazāk efektīva?</a:t>
            </a:r>
            <a:br>
              <a:rPr lang="en-GB"/>
            </a:br>
            <a:r>
              <a:rPr lang="en-GB"/>
              <a:t>(visticamāk, vairums izvēlēsies 3. variantu)</a:t>
            </a:r>
            <a:endParaRPr/>
          </a:p>
          <a:p>
            <a:pPr indent="-298450" lvl="0" marL="457200" rtl="0" algn="l">
              <a:lnSpc>
                <a:spcPct val="100000"/>
              </a:lnSpc>
              <a:spcBef>
                <a:spcPts val="0"/>
              </a:spcBef>
              <a:spcAft>
                <a:spcPts val="0"/>
              </a:spcAft>
              <a:buSzPts val="1100"/>
              <a:buFont typeface="Arial"/>
              <a:buAutoNum type="arabicPeriod"/>
            </a:pPr>
            <a:r>
              <a:rPr lang="en-GB"/>
              <a:t>Kad auditorija atbild – nolasiet </a:t>
            </a:r>
            <a:r>
              <a:rPr b="1" lang="en-GB"/>
              <a:t>secinājumu un atgriezenisko saiti</a:t>
            </a:r>
            <a:r>
              <a:rPr lang="en-GB"/>
              <a:t>:</a:t>
            </a:r>
            <a:endParaRPr/>
          </a:p>
          <a:p>
            <a:pPr indent="-298450" lvl="0" marL="457200" marR="0" rtl="0" algn="l">
              <a:lnSpc>
                <a:spcPct val="100000"/>
              </a:lnSpc>
              <a:spcBef>
                <a:spcPts val="0"/>
              </a:spcBef>
              <a:spcAft>
                <a:spcPts val="0"/>
              </a:spcAft>
              <a:buClr>
                <a:srgbClr val="000000"/>
              </a:buClr>
              <a:buSzPts val="1100"/>
              <a:buFont typeface="Arial"/>
              <a:buChar char="●"/>
            </a:pPr>
            <a:r>
              <a:rPr b="1" lang="en-GB"/>
              <a:t>✅ Secinājums un atgriezeniskā saite</a:t>
            </a:r>
            <a:endParaRPr/>
          </a:p>
          <a:p>
            <a:pPr indent="-298450" lvl="0" marL="457200" marR="0" rtl="0" algn="l">
              <a:lnSpc>
                <a:spcPct val="100000"/>
              </a:lnSpc>
              <a:spcBef>
                <a:spcPts val="0"/>
              </a:spcBef>
              <a:spcAft>
                <a:spcPts val="0"/>
              </a:spcAft>
              <a:buClr>
                <a:srgbClr val="000000"/>
              </a:buClr>
              <a:buSzPts val="1100"/>
              <a:buFont typeface="Arial"/>
              <a:buChar char="●"/>
            </a:pPr>
            <a:r>
              <a:rPr lang="en-GB"/>
              <a:t>Problēmas ignorēšana nozīmē, ka Elizabete turpina piedzīvot sociālo izolāciju un ar to saistītos izaicinājumus visās situācijās, kur nepieciešama sociāla mijiedarbība.</a:t>
            </a:r>
            <a:endParaRPr/>
          </a:p>
          <a:p>
            <a:pPr indent="-298450" lvl="0" marL="457200" marR="0" rtl="0" algn="l">
              <a:lnSpc>
                <a:spcPct val="100000"/>
              </a:lnSpc>
              <a:spcBef>
                <a:spcPts val="0"/>
              </a:spcBef>
              <a:spcAft>
                <a:spcPts val="0"/>
              </a:spcAft>
              <a:buClr>
                <a:srgbClr val="000000"/>
              </a:buClr>
              <a:buSzPts val="1100"/>
              <a:buFont typeface="Arial"/>
              <a:buChar char="●"/>
            </a:pPr>
            <a:r>
              <a:rPr lang="en-GB"/>
              <a:t>Kā izglītotājs tu vari būtiski mazināt šīs grūtības, ja rīkojies </a:t>
            </a:r>
            <a:r>
              <a:rPr b="1" lang="en-GB"/>
              <a:t>mērķtiecīgi, atbalstoši un apzināti</a:t>
            </a:r>
            <a:r>
              <a:rPr lang="en-GB"/>
              <a:t>.</a:t>
            </a:r>
            <a:endParaRPr/>
          </a:p>
          <a:p>
            <a:pPr indent="-298450" lvl="0" marL="457200" marR="0" rtl="0" algn="l">
              <a:lnSpc>
                <a:spcPct val="100000"/>
              </a:lnSpc>
              <a:spcBef>
                <a:spcPts val="0"/>
              </a:spcBef>
              <a:spcAft>
                <a:spcPts val="0"/>
              </a:spcAft>
              <a:buClr>
                <a:srgbClr val="000000"/>
              </a:buClr>
              <a:buSzPts val="1100"/>
              <a:buFont typeface="Arial"/>
              <a:buChar char="●"/>
            </a:pPr>
            <a:r>
              <a:rPr b="1" lang="en-GB"/>
              <a:t>▶️ Tālākā norise</a:t>
            </a:r>
            <a:endParaRPr/>
          </a:p>
          <a:p>
            <a:pPr indent="-298450" lvl="0" marL="457200" marR="0" rtl="0" algn="l">
              <a:lnSpc>
                <a:spcPct val="100000"/>
              </a:lnSpc>
              <a:spcBef>
                <a:spcPts val="0"/>
              </a:spcBef>
              <a:spcAft>
                <a:spcPts val="0"/>
              </a:spcAft>
              <a:buClr>
                <a:srgbClr val="000000"/>
              </a:buClr>
              <a:buSzPts val="1100"/>
              <a:buFont typeface="Arial"/>
              <a:buChar char="●"/>
            </a:pPr>
            <a:r>
              <a:rPr lang="en-GB"/>
              <a:t>Turpiniet ar </a:t>
            </a:r>
            <a:r>
              <a:rPr b="1" lang="en-GB"/>
              <a:t>pirmajām 2 izvēlēm</a:t>
            </a:r>
            <a:r>
              <a:rPr lang="en-GB"/>
              <a:t>.</a:t>
            </a:r>
            <a:endParaRPr/>
          </a:p>
          <a:p>
            <a:pPr indent="-298450" lvl="0" marL="457200" marR="0" rtl="0" algn="l">
              <a:lnSpc>
                <a:spcPct val="100000"/>
              </a:lnSpc>
              <a:spcBef>
                <a:spcPts val="0"/>
              </a:spcBef>
              <a:spcAft>
                <a:spcPts val="0"/>
              </a:spcAft>
              <a:buClr>
                <a:srgbClr val="000000"/>
              </a:buClr>
              <a:buSzPts val="1100"/>
              <a:buFont typeface="Arial"/>
              <a:buChar char="●"/>
            </a:pPr>
            <a:r>
              <a:rPr lang="en-GB"/>
              <a:t>– Pajautājiet auditorijai:</a:t>
            </a:r>
            <a:br>
              <a:rPr lang="en-GB"/>
            </a:br>
            <a:r>
              <a:rPr lang="en-GB"/>
              <a:t>❓ </a:t>
            </a:r>
            <a:r>
              <a:rPr i="1" lang="en-GB"/>
              <a:t>Kuru izvēli vēlaties apskatīt vispirms?</a:t>
            </a:r>
            <a:endParaRPr/>
          </a:p>
          <a:p>
            <a:pPr indent="-298450" lvl="0" marL="457200" marR="0" rtl="0" algn="l">
              <a:lnSpc>
                <a:spcPct val="100000"/>
              </a:lnSpc>
              <a:spcBef>
                <a:spcPts val="0"/>
              </a:spcBef>
              <a:spcAft>
                <a:spcPts val="0"/>
              </a:spcAft>
              <a:buClr>
                <a:srgbClr val="000000"/>
              </a:buClr>
              <a:buSzPts val="1100"/>
              <a:buFont typeface="Arial"/>
              <a:buChar char="●"/>
            </a:pPr>
            <a:r>
              <a:rPr lang="en-GB"/>
              <a:t>– Klikšķiniet uz izvēlētās opcijas – tā novirzīs uz atbilstošo </a:t>
            </a:r>
            <a:r>
              <a:rPr b="1" lang="en-GB"/>
              <a:t>zaroto scenāriju</a:t>
            </a:r>
            <a:r>
              <a:rPr lang="en-GB"/>
              <a:t>.</a:t>
            </a:r>
            <a:endParaRPr/>
          </a:p>
          <a:p>
            <a:pPr indent="-298450" lvl="0" marL="457200" marR="0" rtl="0" algn="l">
              <a:lnSpc>
                <a:spcPct val="100000"/>
              </a:lnSpc>
              <a:spcBef>
                <a:spcPts val="0"/>
              </a:spcBef>
              <a:spcAft>
                <a:spcPts val="0"/>
              </a:spcAft>
              <a:buClr>
                <a:srgbClr val="000000"/>
              </a:buClr>
              <a:buSzPts val="1100"/>
              <a:buFont typeface="Arial"/>
              <a:buChar char="●"/>
            </a:pPr>
            <a:r>
              <a:rPr lang="en-GB"/>
              <a:t>– Kad scenārijs būs izanalizēts, </a:t>
            </a:r>
            <a:r>
              <a:rPr b="1" lang="en-GB"/>
              <a:t>atgriezieties uz šo slaidu</a:t>
            </a:r>
            <a:r>
              <a:rPr lang="en-GB"/>
              <a:t> (ar pogu </a:t>
            </a:r>
            <a:r>
              <a:rPr i="1" lang="en-GB"/>
              <a:t>“go back to choices”</a:t>
            </a:r>
            <a:r>
              <a:rPr lang="en-GB"/>
              <a:t>) un turpiniet ar atlikušajām izvēlēm.</a:t>
            </a:r>
            <a:endParaRPr/>
          </a:p>
          <a:p>
            <a:pPr indent="0" lvl="0" marL="0" rtl="0" algn="l">
              <a:lnSpc>
                <a:spcPct val="100000"/>
              </a:lnSpc>
              <a:spcBef>
                <a:spcPts val="0"/>
              </a:spcBef>
              <a:spcAft>
                <a:spcPts val="0"/>
              </a:spcAft>
              <a:buSzPts val="1100"/>
              <a:buNone/>
            </a:pPr>
            <a:r>
              <a:t/>
            </a:r>
            <a:endParaRPr/>
          </a:p>
        </p:txBody>
      </p:sp>
      <p:sp>
        <p:nvSpPr>
          <p:cNvPr id="494" name="Google Shape;494;p6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p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b="1" lang="en-GB"/>
              <a:t>Instrukcijas:</a:t>
            </a:r>
            <a:br>
              <a:rPr lang="en-GB"/>
            </a:br>
            <a:r>
              <a:rPr b="1" lang="en-GB"/>
              <a:t>1. izvēles rezultāts</a:t>
            </a:r>
            <a:r>
              <a:rPr lang="en-GB"/>
              <a:t> – skaidrojiet, ka, izvēloties 1. variantu (</a:t>
            </a:r>
            <a:r>
              <a:rPr i="1" lang="en-GB"/>
              <a:t>piedāvāt Elizabetei alternatīvu prezentācijas formātu, piemēram, iepriekš ierakstītu video</a:t>
            </a:r>
            <a:r>
              <a:rPr lang="en-GB"/>
              <a:t>), Elizabete jutīsies atšķirīga no saviem vienaudžiem…</a:t>
            </a:r>
            <a:br>
              <a:rPr lang="en-GB"/>
            </a:br>
            <a:r>
              <a:rPr lang="en-GB"/>
              <a:t>Pēc tam atspoguļojiet arī citas izvēles.</a:t>
            </a:r>
            <a:br>
              <a:rPr lang="en-GB"/>
            </a:br>
            <a:r>
              <a:rPr b="1" lang="en-GB"/>
              <a:t>Pirms pārejat pie katra rezultāta, uzdodiet auditorijai jautājumu un lūdziet viņu viedokli.</a:t>
            </a:r>
            <a:br>
              <a:rPr lang="en-GB"/>
            </a:br>
            <a:r>
              <a:rPr lang="en-GB"/>
              <a:t>Kad diskusija noslēgusies – turpiniet ar nākamajiem variantiem.</a:t>
            </a:r>
            <a:endParaRPr/>
          </a:p>
          <a:p>
            <a:pPr indent="-298450" lvl="0" marL="457200" marR="0" rtl="0" algn="l">
              <a:lnSpc>
                <a:spcPct val="100000"/>
              </a:lnSpc>
              <a:spcBef>
                <a:spcPts val="0"/>
              </a:spcBef>
              <a:spcAft>
                <a:spcPts val="0"/>
              </a:spcAft>
              <a:buClr>
                <a:srgbClr val="000000"/>
              </a:buClr>
              <a:buSzPts val="1100"/>
              <a:buFont typeface="Arial"/>
              <a:buChar char="●"/>
            </a:pPr>
            <a:r>
              <a:rPr b="1" lang="en-GB"/>
              <a:t>Noslēgumā:</a:t>
            </a:r>
            <a:br>
              <a:rPr lang="en-GB"/>
            </a:br>
            <a:r>
              <a:rPr lang="en-GB"/>
              <a:t>Noklikšķiniet uz </a:t>
            </a:r>
            <a:r>
              <a:rPr b="1" lang="en-GB"/>
              <a:t>nejauši izvietotajiem rezultātiem</a:t>
            </a:r>
            <a:r>
              <a:rPr lang="en-GB"/>
              <a:t> (atrodas slaida apakšā – redzēsiet 4 rezultātu opcijas).</a:t>
            </a:r>
            <a:br>
              <a:rPr lang="en-GB"/>
            </a:br>
            <a:r>
              <a:rPr lang="en-GB"/>
              <a:t>Paskaidrojiet auditorijai, ka notiks </a:t>
            </a:r>
            <a:r>
              <a:rPr b="1" lang="en-GB"/>
              <a:t>“pārīšu salikšanas spēle”</a:t>
            </a:r>
            <a:r>
              <a:rPr lang="en-GB"/>
              <a:t> un sāciet ar pirmo rezultātu.</a:t>
            </a:r>
            <a:endParaRPr/>
          </a:p>
          <a:p>
            <a:pPr indent="-298450" lvl="0" marL="457200" marR="0" rtl="0" algn="l">
              <a:lnSpc>
                <a:spcPct val="100000"/>
              </a:lnSpc>
              <a:spcBef>
                <a:spcPts val="0"/>
              </a:spcBef>
              <a:spcAft>
                <a:spcPts val="0"/>
              </a:spcAft>
              <a:buClr>
                <a:srgbClr val="000000"/>
              </a:buClr>
              <a:buSzPts val="1100"/>
              <a:buFont typeface="Arial"/>
              <a:buChar char="●"/>
            </a:pPr>
            <a:r>
              <a:rPr b="1" lang="en-GB"/>
              <a:t>🔁 PĀRU SALIKŠANAS SECĪBA</a:t>
            </a:r>
            <a:endParaRPr/>
          </a:p>
          <a:p>
            <a:pPr indent="-298450" lvl="0" marL="457200" marR="0" rtl="0" algn="l">
              <a:lnSpc>
                <a:spcPct val="100000"/>
              </a:lnSpc>
              <a:spcBef>
                <a:spcPts val="0"/>
              </a:spcBef>
              <a:spcAft>
                <a:spcPts val="0"/>
              </a:spcAft>
              <a:buClr>
                <a:srgbClr val="000000"/>
              </a:buClr>
              <a:buSzPts val="1100"/>
              <a:buFont typeface="Arial"/>
              <a:buChar char="●"/>
            </a:pPr>
            <a:r>
              <a:rPr lang="en-GB"/>
              <a:t>1️⃣ </a:t>
            </a:r>
            <a:r>
              <a:rPr b="1" lang="en-GB"/>
              <a:t>“Šī pieeja neatrisa problēmu un tā saglabājas ilgtermiņā.”</a:t>
            </a:r>
            <a:br>
              <a:rPr lang="en-GB"/>
            </a:br>
            <a:r>
              <a:rPr lang="en-GB"/>
              <a:t>– Pajautājiet auditorijai, ar kuru iepriekšējo izvēli tas sakrīt.</a:t>
            </a:r>
            <a:br>
              <a:rPr lang="en-GB"/>
            </a:br>
            <a:r>
              <a:rPr lang="en-GB"/>
              <a:t>– Uzklausiet atbildes un </a:t>
            </a:r>
            <a:r>
              <a:rPr b="1" lang="en-GB"/>
              <a:t>klikšķiniet, lai parādītu pareizo pāri</a:t>
            </a:r>
            <a:r>
              <a:rPr lang="en-GB"/>
              <a:t>.</a:t>
            </a:r>
            <a:endParaRPr/>
          </a:p>
          <a:p>
            <a:pPr indent="-298450" lvl="0" marL="457200" marR="0" rtl="0" algn="l">
              <a:lnSpc>
                <a:spcPct val="100000"/>
              </a:lnSpc>
              <a:spcBef>
                <a:spcPts val="0"/>
              </a:spcBef>
              <a:spcAft>
                <a:spcPts val="0"/>
              </a:spcAft>
              <a:buClr>
                <a:srgbClr val="000000"/>
              </a:buClr>
              <a:buSzPts val="1100"/>
              <a:buFont typeface="Arial"/>
              <a:buChar char="●"/>
            </a:pPr>
            <a:r>
              <a:rPr lang="en-GB"/>
              <a:t>2️⃣ </a:t>
            </a:r>
            <a:r>
              <a:rPr b="1" lang="en-GB"/>
              <a:t>“Jūsu runa (publiska uzruna par atbalsta meklēšanas normālumu)…”</a:t>
            </a:r>
            <a:br>
              <a:rPr lang="en-GB"/>
            </a:br>
            <a:r>
              <a:rPr lang="en-GB"/>
              <a:t>– Tā pati metode: jautājums → diskusija → klikšķis, lai atklātu atbildi.</a:t>
            </a:r>
            <a:endParaRPr/>
          </a:p>
          <a:p>
            <a:pPr indent="-298450" lvl="0" marL="457200" marR="0" rtl="0" algn="l">
              <a:lnSpc>
                <a:spcPct val="100000"/>
              </a:lnSpc>
              <a:spcBef>
                <a:spcPts val="0"/>
              </a:spcBef>
              <a:spcAft>
                <a:spcPts val="0"/>
              </a:spcAft>
              <a:buClr>
                <a:srgbClr val="000000"/>
              </a:buClr>
              <a:buSzPts val="1100"/>
              <a:buFont typeface="Arial"/>
              <a:buChar char="●"/>
            </a:pPr>
            <a:r>
              <a:rPr lang="en-GB"/>
              <a:t>3️⃣ </a:t>
            </a:r>
            <a:r>
              <a:rPr b="1" lang="en-GB"/>
              <a:t>“Elizabete iegūst pārliecību…”</a:t>
            </a:r>
            <a:br>
              <a:rPr lang="en-GB"/>
            </a:br>
            <a:r>
              <a:rPr lang="en-GB"/>
              <a:t>– Pārbaudiet auditorijas domas → atklājiet pareizo atbilstību.</a:t>
            </a:r>
            <a:endParaRPr/>
          </a:p>
          <a:p>
            <a:pPr indent="-298450" lvl="0" marL="457200" marR="0" rtl="0" algn="l">
              <a:lnSpc>
                <a:spcPct val="100000"/>
              </a:lnSpc>
              <a:spcBef>
                <a:spcPts val="0"/>
              </a:spcBef>
              <a:spcAft>
                <a:spcPts val="0"/>
              </a:spcAft>
              <a:buClr>
                <a:srgbClr val="000000"/>
              </a:buClr>
              <a:buSzPts val="1100"/>
              <a:buFont typeface="Arial"/>
              <a:buChar char="●"/>
            </a:pPr>
            <a:r>
              <a:rPr lang="en-GB"/>
              <a:t>4️⃣ </a:t>
            </a:r>
            <a:r>
              <a:rPr b="1" lang="en-GB"/>
              <a:t>“Elizabete jūtas saprasta…”</a:t>
            </a:r>
            <a:br>
              <a:rPr lang="en-GB"/>
            </a:br>
            <a:r>
              <a:rPr lang="en-GB"/>
              <a:t>– Veiciet to pašu ciklu.</a:t>
            </a:r>
            <a:endParaRPr/>
          </a:p>
          <a:p>
            <a:pPr indent="-298450" lvl="0" marL="457200" marR="0" rtl="0" algn="l">
              <a:lnSpc>
                <a:spcPct val="100000"/>
              </a:lnSpc>
              <a:spcBef>
                <a:spcPts val="0"/>
              </a:spcBef>
              <a:spcAft>
                <a:spcPts val="0"/>
              </a:spcAft>
              <a:buClr>
                <a:srgbClr val="000000"/>
              </a:buClr>
              <a:buSzPts val="1100"/>
              <a:buFont typeface="Arial"/>
              <a:buChar char="●"/>
            </a:pPr>
            <a:r>
              <a:rPr lang="en-GB"/>
              <a:t>🟢 </a:t>
            </a:r>
            <a:r>
              <a:rPr b="1" lang="en-GB"/>
              <a:t>Pēdējais klikšķis:</a:t>
            </a:r>
            <a:br>
              <a:rPr lang="en-GB"/>
            </a:br>
            <a:r>
              <a:rPr lang="en-GB"/>
              <a:t>Vedīs </a:t>
            </a:r>
            <a:r>
              <a:rPr b="1" lang="en-GB"/>
              <a:t>vai nu uz “Key Learning Points” (Slaids 5)</a:t>
            </a:r>
            <a:r>
              <a:rPr lang="en-GB"/>
              <a:t>,</a:t>
            </a:r>
            <a:br>
              <a:rPr lang="en-GB"/>
            </a:br>
            <a:r>
              <a:rPr lang="en-GB"/>
              <a:t>vai </a:t>
            </a:r>
            <a:r>
              <a:rPr b="1" lang="en-GB"/>
              <a:t>atpakaļ uz scenāriju (Slaids 2)</a:t>
            </a:r>
            <a:r>
              <a:rPr lang="en-GB"/>
              <a:t>.</a:t>
            </a:r>
            <a:endParaRPr/>
          </a:p>
          <a:p>
            <a:pPr indent="-298450" lvl="0" marL="457200" marR="0" rtl="0" algn="l">
              <a:lnSpc>
                <a:spcPct val="100000"/>
              </a:lnSpc>
              <a:spcBef>
                <a:spcPts val="0"/>
              </a:spcBef>
              <a:spcAft>
                <a:spcPts val="0"/>
              </a:spcAft>
              <a:buClr>
                <a:srgbClr val="000000"/>
              </a:buClr>
              <a:buSzPts val="1100"/>
              <a:buFont typeface="Arial"/>
              <a:buChar char="●"/>
            </a:pPr>
            <a:r>
              <a:rPr b="1" lang="en-GB"/>
              <a:t>Svarīgi:</a:t>
            </a:r>
            <a:br>
              <a:rPr lang="en-GB"/>
            </a:br>
            <a:r>
              <a:rPr lang="en-GB"/>
              <a:t>✔️ Uz “Key Learning Points” dodieties tikai tad, ja </a:t>
            </a:r>
            <a:r>
              <a:rPr b="1" lang="en-GB"/>
              <a:t>visi izvēļu rezultāti jau apspriesti</a:t>
            </a:r>
            <a:r>
              <a:rPr lang="en-GB"/>
              <a:t>.</a:t>
            </a:r>
            <a:br>
              <a:rPr lang="en-GB"/>
            </a:br>
            <a:r>
              <a:rPr lang="en-GB"/>
              <a:t>✖️ Ja vēl ir neanalizēti varianti, klikšķiniet </a:t>
            </a:r>
            <a:r>
              <a:rPr b="1" lang="en-GB"/>
              <a:t>“go back to choices”</a:t>
            </a:r>
            <a:r>
              <a:rPr lang="en-GB"/>
              <a:t>, lai atgrieztos pie galvenā scenārija (slaids 2) un izvēlētos nākamo neapspriesto izvēli.</a:t>
            </a:r>
            <a:endParaRPr/>
          </a:p>
          <a:p>
            <a:pPr indent="0" lvl="0" marL="0" rtl="0" algn="l">
              <a:lnSpc>
                <a:spcPct val="100000"/>
              </a:lnSpc>
              <a:spcBef>
                <a:spcPts val="0"/>
              </a:spcBef>
              <a:spcAft>
                <a:spcPts val="0"/>
              </a:spcAft>
              <a:buSzPts val="1100"/>
              <a:buNone/>
            </a:pPr>
            <a:r>
              <a:t/>
            </a:r>
            <a:endParaRPr/>
          </a:p>
        </p:txBody>
      </p:sp>
      <p:sp>
        <p:nvSpPr>
          <p:cNvPr id="517" name="Google Shape;517;p6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4" name="Google Shape;114;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p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b="1" lang="en-GB"/>
              <a:t>Instrukcijas pasniedzējam – 2. izvēles rezultāti</a:t>
            </a:r>
            <a:endParaRPr/>
          </a:p>
          <a:p>
            <a:pPr indent="-298450" lvl="0" marL="457200" marR="0" rtl="0" algn="l">
              <a:lnSpc>
                <a:spcPct val="100000"/>
              </a:lnSpc>
              <a:spcBef>
                <a:spcPts val="0"/>
              </a:spcBef>
              <a:spcAft>
                <a:spcPts val="0"/>
              </a:spcAft>
              <a:buClr>
                <a:srgbClr val="000000"/>
              </a:buClr>
              <a:buSzPts val="1100"/>
              <a:buFont typeface="Arial"/>
              <a:buChar char="●"/>
            </a:pPr>
            <a:r>
              <a:rPr b="1" lang="en-GB"/>
              <a:t>2. izvēle:</a:t>
            </a:r>
            <a:r>
              <a:rPr lang="en-GB"/>
              <a:t> </a:t>
            </a:r>
            <a:r>
              <a:rPr i="1" lang="en-GB"/>
              <a:t>Tu pats piešķir Elizabetei prezentācijas datumu, dodot skaidru termiņu.</a:t>
            </a:r>
            <a:endParaRPr/>
          </a:p>
          <a:p>
            <a:pPr indent="-298450" lvl="0" marL="457200" marR="0" rtl="0" algn="l">
              <a:lnSpc>
                <a:spcPct val="100000"/>
              </a:lnSpc>
              <a:spcBef>
                <a:spcPts val="0"/>
              </a:spcBef>
              <a:spcAft>
                <a:spcPts val="0"/>
              </a:spcAft>
              <a:buClr>
                <a:srgbClr val="000000"/>
              </a:buClr>
              <a:buSzPts val="1100"/>
              <a:buFont typeface="Arial"/>
              <a:buChar char="●"/>
            </a:pPr>
            <a:r>
              <a:rPr lang="en-GB"/>
              <a:t>Paskaidrojiet, ka šī pieeja var radīt sajūtu, ka Elizabetei </a:t>
            </a:r>
            <a:r>
              <a:rPr b="1" lang="en-GB"/>
              <a:t>nav kontroles</a:t>
            </a:r>
            <a:r>
              <a:rPr lang="en-GB"/>
              <a:t> pār situāciju…</a:t>
            </a:r>
            <a:br>
              <a:rPr lang="en-GB"/>
            </a:br>
            <a:r>
              <a:rPr lang="en-GB"/>
              <a:t>Pirms turpināt ar pārējiem rezultātiem, pajautājiet auditorijai viedokli.</a:t>
            </a:r>
            <a:endParaRPr/>
          </a:p>
          <a:p>
            <a:pPr indent="-298450" lvl="0" marL="457200" marR="0" rtl="0" algn="l">
              <a:lnSpc>
                <a:spcPct val="100000"/>
              </a:lnSpc>
              <a:spcBef>
                <a:spcPts val="0"/>
              </a:spcBef>
              <a:spcAft>
                <a:spcPts val="0"/>
              </a:spcAft>
              <a:buClr>
                <a:srgbClr val="000000"/>
              </a:buClr>
              <a:buSzPts val="1100"/>
              <a:buFont typeface="Arial"/>
              <a:buChar char="●"/>
            </a:pPr>
            <a:r>
              <a:rPr lang="en-GB"/>
              <a:t>📌 </a:t>
            </a:r>
            <a:r>
              <a:rPr b="1" lang="en-GB"/>
              <a:t>Tālākā darbība:</a:t>
            </a:r>
            <a:br>
              <a:rPr lang="en-GB"/>
            </a:br>
            <a:r>
              <a:rPr lang="en-GB"/>
              <a:t>– Nolasiet visas izvēles,</a:t>
            </a:r>
            <a:br>
              <a:rPr lang="en-GB"/>
            </a:br>
            <a:r>
              <a:rPr lang="en-GB"/>
              <a:t>– Pirms atklājat katra rezultāta secinājumus, uzdodiet jautājumu auditorijai,</a:t>
            </a:r>
            <a:br>
              <a:rPr lang="en-GB"/>
            </a:br>
            <a:r>
              <a:rPr lang="en-GB"/>
              <a:t>– Pēc diskusijas turpiniet ar nākamo variantu.</a:t>
            </a:r>
            <a:endParaRPr/>
          </a:p>
          <a:p>
            <a:pPr indent="-298450" lvl="0" marL="457200" marR="0" rtl="0" algn="l">
              <a:lnSpc>
                <a:spcPct val="100000"/>
              </a:lnSpc>
              <a:spcBef>
                <a:spcPts val="0"/>
              </a:spcBef>
              <a:spcAft>
                <a:spcPts val="0"/>
              </a:spcAft>
              <a:buClr>
                <a:srgbClr val="000000"/>
              </a:buClr>
              <a:buSzPts val="1100"/>
              <a:buFont typeface="Arial"/>
              <a:buChar char="●"/>
            </a:pPr>
            <a:r>
              <a:rPr b="1" lang="en-GB"/>
              <a:t>🔁 PĀRU SALIKŠANAS SPĒLE (Matching Exercise)</a:t>
            </a:r>
            <a:endParaRPr/>
          </a:p>
          <a:p>
            <a:pPr indent="-298450" lvl="0" marL="457200" marR="0" rtl="0" algn="l">
              <a:lnSpc>
                <a:spcPct val="100000"/>
              </a:lnSpc>
              <a:spcBef>
                <a:spcPts val="0"/>
              </a:spcBef>
              <a:spcAft>
                <a:spcPts val="0"/>
              </a:spcAft>
              <a:buClr>
                <a:srgbClr val="000000"/>
              </a:buClr>
              <a:buSzPts val="1100"/>
              <a:buFont typeface="Arial"/>
              <a:buChar char="●"/>
            </a:pPr>
            <a:r>
              <a:rPr lang="en-GB"/>
              <a:t>Skaidrojiet auditorijai, ka slaida apakšā ir </a:t>
            </a:r>
            <a:r>
              <a:rPr b="1" lang="en-GB"/>
              <a:t>3 nejauši izvietoti rezultāti</a:t>
            </a:r>
            <a:r>
              <a:rPr lang="en-GB"/>
              <a:t>, un jūs kopā “savienosiet tos pārī” ar izvēlēm.</a:t>
            </a:r>
            <a:endParaRPr/>
          </a:p>
          <a:p>
            <a:pPr indent="-298450" lvl="0" marL="457200" marR="0" rtl="0" algn="l">
              <a:lnSpc>
                <a:spcPct val="100000"/>
              </a:lnSpc>
              <a:spcBef>
                <a:spcPts val="0"/>
              </a:spcBef>
              <a:spcAft>
                <a:spcPts val="0"/>
              </a:spcAft>
              <a:buClr>
                <a:srgbClr val="000000"/>
              </a:buClr>
              <a:buSzPts val="1100"/>
              <a:buFont typeface="Arial"/>
              <a:buChar char="●"/>
            </a:pPr>
            <a:r>
              <a:rPr b="1" lang="en-GB"/>
              <a:t>Secība:</a:t>
            </a:r>
            <a:endParaRPr/>
          </a:p>
          <a:p>
            <a:pPr indent="-298450" lvl="0" marL="457200" marR="0" rtl="0" algn="l">
              <a:lnSpc>
                <a:spcPct val="100000"/>
              </a:lnSpc>
              <a:spcBef>
                <a:spcPts val="0"/>
              </a:spcBef>
              <a:spcAft>
                <a:spcPts val="0"/>
              </a:spcAft>
              <a:buClr>
                <a:srgbClr val="000000"/>
              </a:buClr>
              <a:buSzPts val="1100"/>
              <a:buFont typeface="Arial"/>
              <a:buChar char="●"/>
            </a:pPr>
            <a:r>
              <a:rPr lang="en-GB"/>
              <a:t>1️⃣ Vispirms pajautājiet:</a:t>
            </a:r>
            <a:br>
              <a:rPr lang="en-GB"/>
            </a:br>
            <a:r>
              <a:rPr i="1" lang="en-GB"/>
              <a:t>“Kurš no rezultātiem atbilst situācijai, ka Elizabetei trūkst kontroles?”</a:t>
            </a:r>
            <a:br>
              <a:rPr lang="en-GB"/>
            </a:br>
            <a:r>
              <a:rPr lang="en-GB"/>
              <a:t>→ Uzklausiet viedokļus, pēc tam klikšķiniet, lai atklātu pareizo atbildi.</a:t>
            </a:r>
            <a:endParaRPr/>
          </a:p>
          <a:p>
            <a:pPr indent="-298450" lvl="0" marL="457200" marR="0" rtl="0" algn="l">
              <a:lnSpc>
                <a:spcPct val="100000"/>
              </a:lnSpc>
              <a:spcBef>
                <a:spcPts val="0"/>
              </a:spcBef>
              <a:spcAft>
                <a:spcPts val="0"/>
              </a:spcAft>
              <a:buClr>
                <a:srgbClr val="000000"/>
              </a:buClr>
              <a:buSzPts val="1100"/>
              <a:buFont typeface="Arial"/>
              <a:buChar char="●"/>
            </a:pPr>
            <a:r>
              <a:rPr lang="en-GB"/>
              <a:t>2️⃣ Nākamais jautājums:</a:t>
            </a:r>
            <a:br>
              <a:rPr lang="en-GB"/>
            </a:br>
            <a:r>
              <a:rPr i="1" lang="en-GB"/>
              <a:t>“Kurš rezultāts atspoguļo atbalstošas vides radīšanu?”</a:t>
            </a:r>
            <a:br>
              <a:rPr lang="en-GB"/>
            </a:br>
            <a:r>
              <a:rPr lang="en-GB"/>
              <a:t>→ Diskusija → klikšķis.</a:t>
            </a:r>
            <a:endParaRPr/>
          </a:p>
          <a:p>
            <a:pPr indent="-298450" lvl="0" marL="457200" marR="0" rtl="0" algn="l">
              <a:lnSpc>
                <a:spcPct val="100000"/>
              </a:lnSpc>
              <a:spcBef>
                <a:spcPts val="0"/>
              </a:spcBef>
              <a:spcAft>
                <a:spcPts val="0"/>
              </a:spcAft>
              <a:buClr>
                <a:srgbClr val="000000"/>
              </a:buClr>
              <a:buSzPts val="1100"/>
              <a:buFont typeface="Arial"/>
              <a:buChar char="●"/>
            </a:pPr>
            <a:r>
              <a:rPr lang="en-GB"/>
              <a:t>3️⃣ Pēdējais:</a:t>
            </a:r>
            <a:br>
              <a:rPr lang="en-GB"/>
            </a:br>
            <a:r>
              <a:rPr i="1" lang="en-GB"/>
              <a:t>“Kurš rezultāts attiecas uz to, ka uzmanība tiek vērsta tikai uz viņas sniegumu?”</a:t>
            </a:r>
            <a:br>
              <a:rPr lang="en-GB"/>
            </a:br>
            <a:r>
              <a:rPr lang="en-GB"/>
              <a:t>→ Diskusija → klikšķis.</a:t>
            </a:r>
            <a:endParaRPr/>
          </a:p>
          <a:p>
            <a:pPr indent="-298450" lvl="0" marL="457200" marR="0" rtl="0" algn="l">
              <a:lnSpc>
                <a:spcPct val="100000"/>
              </a:lnSpc>
              <a:spcBef>
                <a:spcPts val="0"/>
              </a:spcBef>
              <a:spcAft>
                <a:spcPts val="0"/>
              </a:spcAft>
              <a:buClr>
                <a:srgbClr val="000000"/>
              </a:buClr>
              <a:buSzPts val="1100"/>
              <a:buFont typeface="Arial"/>
              <a:buChar char="●"/>
            </a:pPr>
            <a:r>
              <a:rPr b="1" lang="en-GB"/>
              <a:t>🟢 PĒDĒJAIS KLIKŠIS</a:t>
            </a:r>
            <a:endParaRPr/>
          </a:p>
          <a:p>
            <a:pPr indent="-298450" lvl="0" marL="457200" marR="0" rtl="0" algn="l">
              <a:lnSpc>
                <a:spcPct val="100000"/>
              </a:lnSpc>
              <a:spcBef>
                <a:spcPts val="0"/>
              </a:spcBef>
              <a:spcAft>
                <a:spcPts val="0"/>
              </a:spcAft>
              <a:buClr>
                <a:srgbClr val="000000"/>
              </a:buClr>
              <a:buSzPts val="1100"/>
              <a:buFont typeface="Arial"/>
              <a:buChar char="●"/>
            </a:pPr>
            <a:r>
              <a:rPr lang="en-GB"/>
              <a:t>Tas vedīs </a:t>
            </a:r>
            <a:r>
              <a:rPr b="1" lang="en-GB"/>
              <a:t>vai nu uz “Key Learning Points” (slaids 5)</a:t>
            </a:r>
            <a:r>
              <a:rPr lang="en-GB"/>
              <a:t>,</a:t>
            </a:r>
            <a:br>
              <a:rPr lang="en-GB"/>
            </a:br>
            <a:r>
              <a:rPr lang="en-GB"/>
              <a:t>vai </a:t>
            </a:r>
            <a:r>
              <a:rPr b="1" lang="en-GB"/>
              <a:t>atpakaļ uz scenāriju (slaids 2)</a:t>
            </a:r>
            <a:r>
              <a:rPr lang="en-GB"/>
              <a:t>.</a:t>
            </a:r>
            <a:endParaRPr/>
          </a:p>
          <a:p>
            <a:pPr indent="-298450" lvl="0" marL="457200" marR="0" rtl="0" algn="l">
              <a:lnSpc>
                <a:spcPct val="100000"/>
              </a:lnSpc>
              <a:spcBef>
                <a:spcPts val="0"/>
              </a:spcBef>
              <a:spcAft>
                <a:spcPts val="0"/>
              </a:spcAft>
              <a:buClr>
                <a:srgbClr val="000000"/>
              </a:buClr>
              <a:buSzPts val="1100"/>
              <a:buFont typeface="Arial"/>
              <a:buChar char="●"/>
            </a:pPr>
            <a:r>
              <a:rPr b="1" lang="en-GB"/>
              <a:t>Svarīgs noteikums:</a:t>
            </a:r>
            <a:br>
              <a:rPr lang="en-GB"/>
            </a:br>
            <a:r>
              <a:rPr lang="en-GB"/>
              <a:t>✔️ Uz “Key Learning Points” dodieties tikai tad, ja visas izvēles un to rezultāti jau ir izrunāti.</a:t>
            </a:r>
            <a:br>
              <a:rPr lang="en-GB"/>
            </a:br>
            <a:r>
              <a:rPr lang="en-GB"/>
              <a:t>✖️ Ja vēl ir neatvērtas/ neanalizētas izvēles, klikšķiniet </a:t>
            </a:r>
            <a:r>
              <a:rPr b="1" lang="en-GB"/>
              <a:t>“go back to choices”</a:t>
            </a:r>
            <a:r>
              <a:rPr lang="en-GB"/>
              <a:t>, lai atgrieztos pie galvenā scenārija un turpinātu.</a:t>
            </a:r>
            <a:endParaRPr/>
          </a:p>
          <a:p>
            <a:pPr indent="0" lvl="0" marL="0" rtl="0" algn="l">
              <a:lnSpc>
                <a:spcPct val="100000"/>
              </a:lnSpc>
              <a:spcBef>
                <a:spcPts val="0"/>
              </a:spcBef>
              <a:spcAft>
                <a:spcPts val="0"/>
              </a:spcAft>
              <a:buSzPts val="1100"/>
              <a:buNone/>
            </a:pPr>
            <a:r>
              <a:t/>
            </a:r>
            <a:endParaRPr/>
          </a:p>
        </p:txBody>
      </p:sp>
      <p:sp>
        <p:nvSpPr>
          <p:cNvPr id="556" name="Google Shape;556;p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 name="Shape 585"/>
        <p:cNvGrpSpPr/>
        <p:nvPr/>
      </p:nvGrpSpPr>
      <p:grpSpPr>
        <a:xfrm>
          <a:off x="0" y="0"/>
          <a:ext cx="0" cy="0"/>
          <a:chOff x="0" y="0"/>
          <a:chExt cx="0" cy="0"/>
        </a:xfrm>
      </p:grpSpPr>
      <p:sp>
        <p:nvSpPr>
          <p:cNvPr id="586" name="Google Shape;586;p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t>Instructions: </a:t>
            </a:r>
            <a:r>
              <a:rPr lang="en-GB"/>
              <a:t>Ask audience what they learnt from the given scenario – ask them to link the scenarios to the points mentioned before the branching scenarios. </a:t>
            </a:r>
            <a:endParaRPr/>
          </a:p>
        </p:txBody>
      </p:sp>
      <p:sp>
        <p:nvSpPr>
          <p:cNvPr id="587" name="Google Shape;587;p6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1" name="Shape 601"/>
        <p:cNvGrpSpPr/>
        <p:nvPr/>
      </p:nvGrpSpPr>
      <p:grpSpPr>
        <a:xfrm>
          <a:off x="0" y="0"/>
          <a:ext cx="0" cy="0"/>
          <a:chOff x="0" y="0"/>
          <a:chExt cx="0" cy="0"/>
        </a:xfrm>
      </p:grpSpPr>
      <p:sp>
        <p:nvSpPr>
          <p:cNvPr id="602" name="Google Shape;602;p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b="1" lang="en-GB"/>
              <a:t>Ievada runa</a:t>
            </a:r>
            <a:endParaRPr/>
          </a:p>
          <a:p>
            <a:pPr indent="-298450" lvl="0" marL="457200" marR="0" rtl="0" algn="l">
              <a:lnSpc>
                <a:spcPct val="100000"/>
              </a:lnSpc>
              <a:spcBef>
                <a:spcPts val="0"/>
              </a:spcBef>
              <a:spcAft>
                <a:spcPts val="0"/>
              </a:spcAft>
              <a:buClr>
                <a:srgbClr val="000000"/>
              </a:buClr>
              <a:buSzPts val="1100"/>
              <a:buFont typeface="Arial"/>
              <a:buChar char="●"/>
            </a:pPr>
            <a:r>
              <a:rPr lang="en-GB"/>
              <a:t>Tagad turpināsim ar </a:t>
            </a:r>
            <a:r>
              <a:rPr b="1" lang="en-GB"/>
              <a:t>otro scenāriju</a:t>
            </a:r>
            <a:r>
              <a:rPr lang="en-GB"/>
              <a:t>, kurā jums jāiedomājas sevi </a:t>
            </a:r>
            <a:r>
              <a:rPr b="1" lang="en-GB"/>
              <a:t>pieaugušā izglītojamā lomā</a:t>
            </a:r>
            <a:r>
              <a:rPr lang="en-GB"/>
              <a:t>.</a:t>
            </a:r>
            <a:br>
              <a:rPr lang="en-GB"/>
            </a:br>
            <a:r>
              <a:rPr lang="en-GB"/>
              <a:t>Šis scenārijs ir par </a:t>
            </a:r>
            <a:r>
              <a:rPr b="1" lang="en-GB"/>
              <a:t>neveselīgu pārvarēšanas mehānismu atpazīšanu un to aizstāšanu ar veselīgākiem</a:t>
            </a:r>
            <a:r>
              <a:rPr lang="en-GB"/>
              <a:t>.</a:t>
            </a:r>
            <a:endParaRPr/>
          </a:p>
          <a:p>
            <a:pPr indent="-298450" lvl="0" marL="457200" marR="0" rtl="0" algn="l">
              <a:lnSpc>
                <a:spcPct val="100000"/>
              </a:lnSpc>
              <a:spcBef>
                <a:spcPts val="0"/>
              </a:spcBef>
              <a:spcAft>
                <a:spcPts val="0"/>
              </a:spcAft>
              <a:buClr>
                <a:srgbClr val="000000"/>
              </a:buClr>
              <a:buSzPts val="1100"/>
              <a:buFont typeface="Arial"/>
              <a:buChar char="●"/>
            </a:pPr>
            <a:r>
              <a:rPr b="1" lang="en-GB"/>
              <a:t>Instrukcijas pasniedzējam</a:t>
            </a:r>
            <a:endParaRPr/>
          </a:p>
          <a:p>
            <a:pPr indent="-298450" lvl="0" marL="457200" rtl="0" algn="l">
              <a:lnSpc>
                <a:spcPct val="100000"/>
              </a:lnSpc>
              <a:spcBef>
                <a:spcPts val="0"/>
              </a:spcBef>
              <a:spcAft>
                <a:spcPts val="0"/>
              </a:spcAft>
              <a:buSzPts val="1100"/>
              <a:buFont typeface="Arial"/>
              <a:buAutoNum type="arabicPeriod"/>
            </a:pPr>
            <a:r>
              <a:rPr b="1" lang="en-GB"/>
              <a:t>Nolasiet scenāriju</a:t>
            </a:r>
            <a:r>
              <a:rPr lang="en-GB"/>
              <a:t> un dodiet auditorijai laiku pārdomām.</a:t>
            </a:r>
            <a:endParaRPr/>
          </a:p>
          <a:p>
            <a:pPr indent="-298450" lvl="0" marL="457200" rtl="0" algn="l">
              <a:lnSpc>
                <a:spcPct val="100000"/>
              </a:lnSpc>
              <a:spcBef>
                <a:spcPts val="0"/>
              </a:spcBef>
              <a:spcAft>
                <a:spcPts val="0"/>
              </a:spcAft>
              <a:buSzPts val="1100"/>
              <a:buFont typeface="Arial"/>
              <a:buAutoNum type="arabicPeriod"/>
            </a:pPr>
            <a:r>
              <a:rPr lang="en-GB"/>
              <a:t>Parādiet trīs izvēles un pajautājiet:</a:t>
            </a:r>
            <a:br>
              <a:rPr lang="en-GB"/>
            </a:br>
            <a:r>
              <a:rPr lang="en-GB"/>
              <a:t>👉 </a:t>
            </a:r>
            <a:r>
              <a:rPr i="1" lang="en-GB"/>
              <a:t>“Ar kuru izvēli jūs vēlētos turpināt?”</a:t>
            </a:r>
            <a:endParaRPr/>
          </a:p>
          <a:p>
            <a:pPr indent="-298450" lvl="0" marL="457200" rtl="0" algn="l">
              <a:lnSpc>
                <a:spcPct val="100000"/>
              </a:lnSpc>
              <a:spcBef>
                <a:spcPts val="0"/>
              </a:spcBef>
              <a:spcAft>
                <a:spcPts val="0"/>
              </a:spcAft>
              <a:buSzPts val="1100"/>
              <a:buFont typeface="Arial"/>
              <a:buAutoNum type="arabicPeriod"/>
            </a:pPr>
            <a:r>
              <a:rPr lang="en-GB"/>
              <a:t>Noklikšķiniet uz auditorijas izvēlētā varianta — tas aizvedīs uz atbilstošo </a:t>
            </a:r>
            <a:r>
              <a:rPr b="1" lang="en-GB"/>
              <a:t>zaroto scenāriju</a:t>
            </a:r>
            <a:r>
              <a:rPr lang="en-GB"/>
              <a:t>.</a:t>
            </a:r>
            <a:endParaRPr/>
          </a:p>
          <a:p>
            <a:pPr indent="-298450" lvl="0" marL="457200" marR="0" rtl="0" algn="l">
              <a:lnSpc>
                <a:spcPct val="100000"/>
              </a:lnSpc>
              <a:spcBef>
                <a:spcPts val="0"/>
              </a:spcBef>
              <a:spcAft>
                <a:spcPts val="0"/>
              </a:spcAft>
              <a:buClr>
                <a:srgbClr val="000000"/>
              </a:buClr>
              <a:buSzPts val="1100"/>
              <a:buFont typeface="Arial"/>
              <a:buChar char="●"/>
            </a:pPr>
            <a:r>
              <a:rPr lang="en-GB"/>
              <a:t>Tāpat kā pirmajā scenārijā:</a:t>
            </a:r>
            <a:endParaRPr/>
          </a:p>
          <a:p>
            <a:pPr indent="-298450" lvl="0" marL="457200" rtl="0" algn="l">
              <a:lnSpc>
                <a:spcPct val="100000"/>
              </a:lnSpc>
              <a:spcBef>
                <a:spcPts val="0"/>
              </a:spcBef>
              <a:spcAft>
                <a:spcPts val="0"/>
              </a:spcAft>
              <a:buSzPts val="1100"/>
              <a:buFont typeface="Arial"/>
              <a:buChar char="•"/>
            </a:pPr>
            <a:r>
              <a:rPr lang="en-GB"/>
              <a:t>pēc katras atzara analīzes būs jāatgriežas uz šo pašu slaidu,</a:t>
            </a:r>
            <a:endParaRPr/>
          </a:p>
          <a:p>
            <a:pPr indent="-298450" lvl="0" marL="457200" rtl="0" algn="l">
              <a:lnSpc>
                <a:spcPct val="100000"/>
              </a:lnSpc>
              <a:spcBef>
                <a:spcPts val="0"/>
              </a:spcBef>
              <a:spcAft>
                <a:spcPts val="0"/>
              </a:spcAft>
              <a:buSzPts val="1100"/>
              <a:buFont typeface="Arial"/>
              <a:buChar char="•"/>
            </a:pPr>
            <a:r>
              <a:rPr lang="en-GB"/>
              <a:t>izmantojiet pogu </a:t>
            </a:r>
            <a:r>
              <a:rPr b="1" lang="en-GB"/>
              <a:t>“go back to choices”</a:t>
            </a:r>
            <a:r>
              <a:rPr lang="en-GB"/>
              <a:t>, lai turpinātu ar nākamo vēl neizvēlēto iespēju.</a:t>
            </a:r>
            <a:endParaRPr/>
          </a:p>
          <a:p>
            <a:pPr indent="0" lvl="0" marL="0" rtl="0" algn="l">
              <a:lnSpc>
                <a:spcPct val="100000"/>
              </a:lnSpc>
              <a:spcBef>
                <a:spcPts val="0"/>
              </a:spcBef>
              <a:spcAft>
                <a:spcPts val="0"/>
              </a:spcAft>
              <a:buSzPts val="1100"/>
              <a:buNone/>
            </a:pPr>
            <a:r>
              <a:t/>
            </a:r>
            <a:endParaRPr/>
          </a:p>
        </p:txBody>
      </p:sp>
      <p:sp>
        <p:nvSpPr>
          <p:cNvPr id="603" name="Google Shape;603;p6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p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b="1" lang="en-GB"/>
              <a:t>Instrukcijas:</a:t>
            </a:r>
            <a:br>
              <a:rPr lang="en-GB"/>
            </a:br>
            <a:r>
              <a:rPr lang="en-GB"/>
              <a:t>Izskaidrojiet 1. izvēles rezultātus – paskaidrojiet, ka, izvēloties 1. iespēju (atrast attaisnojumu, lai neietu), tas sniegs tikai īslaicīgu atvieglojumu… un pirms pārejat pie katras izvēles rezultāta, sniedziet pārējās izvēles, uzdodiet auditorijai jautājumus par viņu idejām – kad diskusija ir beigusies, turpiniet ar nākamajām izvēlēm un rezultātiem.</a:t>
            </a:r>
            <a:endParaRPr/>
          </a:p>
          <a:p>
            <a:pPr indent="-298450" lvl="0" marL="457200" marR="0" rtl="0" algn="l">
              <a:lnSpc>
                <a:spcPct val="100000"/>
              </a:lnSpc>
              <a:spcBef>
                <a:spcPts val="0"/>
              </a:spcBef>
              <a:spcAft>
                <a:spcPts val="0"/>
              </a:spcAft>
              <a:buClr>
                <a:srgbClr val="000000"/>
              </a:buClr>
              <a:buSzPts val="1100"/>
              <a:buFont typeface="Arial"/>
              <a:buChar char="●"/>
            </a:pPr>
            <a:r>
              <a:rPr lang="en-GB"/>
              <a:t>Tā pati loģika kā pirmajā scenārijā.* Beigās – noklikšķiniet, lai atvērtu nejauši izdalītas rezultātu opcijas (slaida apakšā – redzēsiet 3 opcijas šim slaidam) – informējiet auditoriju, ka spēlēsiet saskaņošanas spēli, un sāciet ar pirmo rezultātu.</a:t>
            </a:r>
            <a:endParaRPr/>
          </a:p>
          <a:p>
            <a:pPr indent="-298450" lvl="0" marL="457200" marR="0" rtl="0" algn="l">
              <a:lnSpc>
                <a:spcPct val="100000"/>
              </a:lnSpc>
              <a:spcBef>
                <a:spcPts val="0"/>
              </a:spcBef>
              <a:spcAft>
                <a:spcPts val="0"/>
              </a:spcAft>
              <a:buClr>
                <a:srgbClr val="000000"/>
              </a:buClr>
              <a:buSzPts val="1100"/>
              <a:buFont typeface="Arial"/>
              <a:buChar char="●"/>
            </a:pPr>
            <a:r>
              <a:rPr b="1" lang="en-GB"/>
              <a:t>Pēdējais klikšķis novirzīs jūs vai nu uz galvenajiem mācību punktiem (slaids 10), vai uz scenāriju (slaids 6) – noklikšķiniet uz “galvenie mācību punkti” tikai tad, ja esat jau apskatījis visas pārējās izvēles. Ja ne, jums būs jānoklikšķina uz pogas “atgriezties pie izvēlēm”, lai atgrieztos pie galvenā scenārija (slaids 6) un izvēlētos vienu no neanalizētajām izvēlēm.</a:t>
            </a:r>
            <a:endParaRPr/>
          </a:p>
          <a:p>
            <a:pPr indent="0" lvl="0" marL="0" rtl="0" algn="l">
              <a:lnSpc>
                <a:spcPct val="100000"/>
              </a:lnSpc>
              <a:spcBef>
                <a:spcPts val="0"/>
              </a:spcBef>
              <a:spcAft>
                <a:spcPts val="0"/>
              </a:spcAft>
              <a:buSzPts val="1100"/>
              <a:buNone/>
            </a:pPr>
            <a:r>
              <a:t/>
            </a:r>
            <a:endParaRPr/>
          </a:p>
        </p:txBody>
      </p:sp>
      <p:sp>
        <p:nvSpPr>
          <p:cNvPr id="624" name="Google Shape;624;p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3" name="Shape 653"/>
        <p:cNvGrpSpPr/>
        <p:nvPr/>
      </p:nvGrpSpPr>
      <p:grpSpPr>
        <a:xfrm>
          <a:off x="0" y="0"/>
          <a:ext cx="0" cy="0"/>
          <a:chOff x="0" y="0"/>
          <a:chExt cx="0" cy="0"/>
        </a:xfrm>
      </p:grpSpPr>
      <p:sp>
        <p:nvSpPr>
          <p:cNvPr id="654" name="Google Shape;654;p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b="1" lang="en-GB"/>
              <a:t>Instrukcijas:</a:t>
            </a:r>
            <a:br>
              <a:rPr lang="en-GB"/>
            </a:br>
            <a:r>
              <a:rPr lang="en-GB"/>
              <a:t>Izskaidrojiet 2. izvēles rezultātus – paskaidrojiet, ka, izvēloties 2. iespēju (doties uz pasākumu, bet pateikt, ka saslimāt un aiziet agrāk), tas ļaus Džonam izvairīties no pilnīgas iesaistes, taču joprojām neatrisina galveno problēmu… Pirms pārejat pie katras izvēles rezultāta, sniedziet pārējās izvēles, uzdodiet auditorijai jautājumus par viņu idejām – kad diskusija ir beigusies, turpiniet ar nākamajām izvēlēm un rezultātiem.</a:t>
            </a:r>
            <a:endParaRPr/>
          </a:p>
          <a:p>
            <a:pPr indent="-298450" lvl="0" marL="457200" marR="0" rtl="0" algn="l">
              <a:lnSpc>
                <a:spcPct val="100000"/>
              </a:lnSpc>
              <a:spcBef>
                <a:spcPts val="0"/>
              </a:spcBef>
              <a:spcAft>
                <a:spcPts val="0"/>
              </a:spcAft>
              <a:buClr>
                <a:srgbClr val="000000"/>
              </a:buClr>
              <a:buSzPts val="1100"/>
              <a:buFont typeface="Arial"/>
              <a:buChar char="●"/>
            </a:pPr>
            <a:r>
              <a:rPr lang="en-GB"/>
              <a:t>Tā pati loģika kā pirmajā scenārijā.* Beigās – noklikšķiniet, lai atvērtu nejauši izdalītas rezultātu opcijas (slaida apakšā – redzēsiet 3 opcijas šim slaidam) – informējiet auditoriju, ka spēlēsiet saskaņošanas spēli, un sāciet ar pirmo rezultātu.</a:t>
            </a:r>
            <a:endParaRPr/>
          </a:p>
          <a:p>
            <a:pPr indent="-298450" lvl="0" marL="457200" marR="0" rtl="0" algn="l">
              <a:lnSpc>
                <a:spcPct val="100000"/>
              </a:lnSpc>
              <a:spcBef>
                <a:spcPts val="0"/>
              </a:spcBef>
              <a:spcAft>
                <a:spcPts val="0"/>
              </a:spcAft>
              <a:buClr>
                <a:srgbClr val="000000"/>
              </a:buClr>
              <a:buSzPts val="1100"/>
              <a:buFont typeface="Arial"/>
              <a:buChar char="●"/>
            </a:pPr>
            <a:r>
              <a:rPr b="1" lang="en-GB"/>
              <a:t>Pēdējais klikšķis novirzīs jūs vai nu uz galvenajiem mācību punktiem (slaids 10), vai uz scenāriju (slaids 6) – noklikšķiniet uz “galvenie mācību punkti” tikai tad, ja esat jau apskatījis visas pārējās izvēles. Ja ne, jums būs jānoklikšķina uz pogas “atgriezties pie izvēlēm”, lai atgrieztos pie galvenā scenārija (slaids 6) un izvēlētos vienu no neanalizētajām izvēlēm.</a:t>
            </a:r>
            <a:endParaRPr/>
          </a:p>
          <a:p>
            <a:pPr indent="0" lvl="0" marL="0" rtl="0" algn="l">
              <a:lnSpc>
                <a:spcPct val="100000"/>
              </a:lnSpc>
              <a:spcBef>
                <a:spcPts val="0"/>
              </a:spcBef>
              <a:spcAft>
                <a:spcPts val="0"/>
              </a:spcAft>
              <a:buSzPts val="1100"/>
              <a:buNone/>
            </a:pPr>
            <a:r>
              <a:t/>
            </a:r>
            <a:endParaRPr/>
          </a:p>
        </p:txBody>
      </p:sp>
      <p:sp>
        <p:nvSpPr>
          <p:cNvPr id="655" name="Google Shape;655;p7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 name="Shape 684"/>
        <p:cNvGrpSpPr/>
        <p:nvPr/>
      </p:nvGrpSpPr>
      <p:grpSpPr>
        <a:xfrm>
          <a:off x="0" y="0"/>
          <a:ext cx="0" cy="0"/>
          <a:chOff x="0" y="0"/>
          <a:chExt cx="0" cy="0"/>
        </a:xfrm>
      </p:grpSpPr>
      <p:sp>
        <p:nvSpPr>
          <p:cNvPr id="685" name="Google Shape;685;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b="1" lang="en-GB"/>
              <a:t>Instrukcijas:</a:t>
            </a:r>
            <a:br>
              <a:rPr lang="en-GB"/>
            </a:br>
            <a:r>
              <a:rPr lang="en-GB"/>
              <a:t>Izskaidrojiet 3. izvēles rezultātus – paskaidrojiet, ka, izvēloties 3. iespēju (doties jebkurā gadījumā, pat ja jūtaties pārņemts), tas palielinās Džona trauksmi un nostiprinās neveselīgas pārvarēšanas stratēģijas… un sniedziet arī pārējās izvēles.</a:t>
            </a:r>
            <a:endParaRPr/>
          </a:p>
          <a:p>
            <a:pPr indent="-298450" lvl="0" marL="457200" marR="0" rtl="0" algn="l">
              <a:lnSpc>
                <a:spcPct val="100000"/>
              </a:lnSpc>
              <a:spcBef>
                <a:spcPts val="0"/>
              </a:spcBef>
              <a:spcAft>
                <a:spcPts val="0"/>
              </a:spcAft>
              <a:buClr>
                <a:srgbClr val="000000"/>
              </a:buClr>
              <a:buSzPts val="1100"/>
              <a:buFont typeface="Arial"/>
              <a:buChar char="●"/>
            </a:pPr>
            <a:r>
              <a:rPr lang="en-GB"/>
              <a:t>Pastāstiet, ka šīs izvēles efektivitāte ir skaidrāka nekā iepriekšējās, un izskaidrojiet pārkompensācijas procesu, balstoties uz secinājumu un atgriezeniskās saites daļu, kas norādīta slaidā.</a:t>
            </a:r>
            <a:endParaRPr/>
          </a:p>
          <a:p>
            <a:pPr indent="-298450" lvl="0" marL="457200" marR="0" rtl="0" algn="l">
              <a:lnSpc>
                <a:spcPct val="100000"/>
              </a:lnSpc>
              <a:spcBef>
                <a:spcPts val="0"/>
              </a:spcBef>
              <a:spcAft>
                <a:spcPts val="0"/>
              </a:spcAft>
              <a:buClr>
                <a:srgbClr val="000000"/>
              </a:buClr>
              <a:buSzPts val="1100"/>
              <a:buFont typeface="Arial"/>
              <a:buChar char="●"/>
            </a:pPr>
            <a:r>
              <a:rPr b="1" lang="en-GB"/>
              <a:t>Jautājumi, lai iesaistītu dalībniekus vairāk:</a:t>
            </a:r>
            <a:endParaRPr/>
          </a:p>
          <a:p>
            <a:pPr indent="-298450" lvl="0" marL="457200" rtl="0" algn="l">
              <a:lnSpc>
                <a:spcPct val="100000"/>
              </a:lnSpc>
              <a:spcBef>
                <a:spcPts val="0"/>
              </a:spcBef>
              <a:spcAft>
                <a:spcPts val="0"/>
              </a:spcAft>
              <a:buSzPts val="1100"/>
              <a:buFont typeface="Arial"/>
              <a:buAutoNum type="arabicPeriod"/>
            </a:pPr>
            <a:r>
              <a:rPr lang="en-GB"/>
              <a:t>Pajautājiet, vai viņi pazīst kādu, kurš ikdienas mijiedarbībā ar citiem izmanto pārkompensāciju.</a:t>
            </a:r>
            <a:endParaRPr/>
          </a:p>
          <a:p>
            <a:pPr indent="-298450" lvl="0" marL="457200" rtl="0" algn="l">
              <a:lnSpc>
                <a:spcPct val="100000"/>
              </a:lnSpc>
              <a:spcBef>
                <a:spcPts val="0"/>
              </a:spcBef>
              <a:spcAft>
                <a:spcPts val="0"/>
              </a:spcAft>
              <a:buSzPts val="1100"/>
              <a:buFont typeface="Arial"/>
              <a:buAutoNum type="arabicPeriod"/>
            </a:pPr>
            <a:r>
              <a:rPr lang="en-GB"/>
              <a:t>Pamatojoties uz mūsu diskusijām par scenārijiem, ko viņi var darīt, lai to pārvarētu?</a:t>
            </a:r>
            <a:endParaRPr/>
          </a:p>
          <a:p>
            <a:pPr indent="-298450" lvl="0" marL="457200" marR="0" rtl="0" algn="l">
              <a:lnSpc>
                <a:spcPct val="100000"/>
              </a:lnSpc>
              <a:spcBef>
                <a:spcPts val="0"/>
              </a:spcBef>
              <a:spcAft>
                <a:spcPts val="0"/>
              </a:spcAft>
              <a:buClr>
                <a:srgbClr val="000000"/>
              </a:buClr>
              <a:buSzPts val="1100"/>
              <a:buFont typeface="Arial"/>
              <a:buChar char="●"/>
            </a:pPr>
            <a:r>
              <a:rPr b="1" lang="en-GB"/>
              <a:t>Pēdējais klikšķis novirzīs jūs vai nu uz galvenajiem mācību punktiem (slaids 10), vai uz scenāriju (slaids 6) – noklikšķiniet uz “galvenie mācību punkti” tikai tad, ja esat jau apskatījis visas pārējās izvēles. Ja ne, jums būs jānoklikšķina uz pogas “atgriezties pie izvēlēm”, lai atgrieztos pie galvenā scenārija (slaids 6) un izvēlētos vienu no neanalizētajām izvēlēm.</a:t>
            </a:r>
            <a:endParaRPr/>
          </a:p>
          <a:p>
            <a:pPr indent="0" lvl="0" marL="0" rtl="0" algn="l">
              <a:lnSpc>
                <a:spcPct val="100000"/>
              </a:lnSpc>
              <a:spcBef>
                <a:spcPts val="0"/>
              </a:spcBef>
              <a:spcAft>
                <a:spcPts val="0"/>
              </a:spcAft>
              <a:buSzPts val="1100"/>
              <a:buNone/>
            </a:pPr>
            <a:r>
              <a:t/>
            </a:r>
            <a:endParaRPr/>
          </a:p>
        </p:txBody>
      </p:sp>
      <p:sp>
        <p:nvSpPr>
          <p:cNvPr id="686" name="Google Shape;686;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8" name="Shape 708"/>
        <p:cNvGrpSpPr/>
        <p:nvPr/>
      </p:nvGrpSpPr>
      <p:grpSpPr>
        <a:xfrm>
          <a:off x="0" y="0"/>
          <a:ext cx="0" cy="0"/>
          <a:chOff x="0" y="0"/>
          <a:chExt cx="0" cy="0"/>
        </a:xfrm>
      </p:grpSpPr>
      <p:sp>
        <p:nvSpPr>
          <p:cNvPr id="709" name="Google Shape;709;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lang="en-GB"/>
              <a:t>Norādījumi: Pajautājiet auditorijai, ko viņi ir iemācījušies no dotā scenārija – palūdziet viņiem sasaistīt scenārijus ar punktiem, kas minēti pirms sazarošanās scenārijiem. </a:t>
            </a:r>
            <a:endParaRPr/>
          </a:p>
          <a:p>
            <a:pPr indent="0" lvl="0" marL="0" marR="0" rtl="0" algn="l">
              <a:lnSpc>
                <a:spcPct val="100000"/>
              </a:lnSpc>
              <a:spcBef>
                <a:spcPts val="0"/>
              </a:spcBef>
              <a:spcAft>
                <a:spcPts val="0"/>
              </a:spcAft>
              <a:buClr>
                <a:srgbClr val="000000"/>
              </a:buClr>
              <a:buSzPts val="1100"/>
              <a:buFont typeface="Arial"/>
              <a:buNone/>
            </a:pPr>
            <a:r>
              <a:rPr b="1" lang="en-GB"/>
              <a:t>Uzsveriet atteikuma “NĒ” nozīmi kā veselīgu un pamatotu soli pārmērīgas kompensācijas pārvarēšanā. Jāuzsver arī sociālās dimensijas nozīme.</a:t>
            </a:r>
            <a:endParaRPr/>
          </a:p>
        </p:txBody>
      </p:sp>
      <p:sp>
        <p:nvSpPr>
          <p:cNvPr id="710" name="Google Shape;710;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4" name="Shape 724"/>
        <p:cNvGrpSpPr/>
        <p:nvPr/>
      </p:nvGrpSpPr>
      <p:grpSpPr>
        <a:xfrm>
          <a:off x="0" y="0"/>
          <a:ext cx="0" cy="0"/>
          <a:chOff x="0" y="0"/>
          <a:chExt cx="0" cy="0"/>
        </a:xfrm>
      </p:grpSpPr>
      <p:sp>
        <p:nvSpPr>
          <p:cNvPr id="725" name="Google Shape;725;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26" name="Google Shape;726;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0" name="Google Shape;120;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6" name="Google Shape;126;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2" name="Google Shape;132;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8" name="Google Shape;138;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6" name="Shape 66"/>
        <p:cNvGrpSpPr/>
        <p:nvPr/>
      </p:nvGrpSpPr>
      <p:grpSpPr>
        <a:xfrm>
          <a:off x="0" y="0"/>
          <a:ext cx="0" cy="0"/>
          <a:chOff x="0" y="0"/>
          <a:chExt cx="0" cy="0"/>
        </a:xfrm>
      </p:grpSpPr>
      <p:sp>
        <p:nvSpPr>
          <p:cNvPr id="67" name="Google Shape;67;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1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9" name="Google Shape;69;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2" name="Shape 72"/>
        <p:cNvGrpSpPr/>
        <p:nvPr/>
      </p:nvGrpSpPr>
      <p:grpSpPr>
        <a:xfrm>
          <a:off x="0" y="0"/>
          <a:ext cx="0" cy="0"/>
          <a:chOff x="0" y="0"/>
          <a:chExt cx="0" cy="0"/>
        </a:xfrm>
      </p:grpSpPr>
      <p:sp>
        <p:nvSpPr>
          <p:cNvPr id="73" name="Google Shape;73;p16"/>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16"/>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0" name="Google Shape;20;p7"/>
          <p:cNvPicPr preferRelativeResize="0"/>
          <p:nvPr/>
        </p:nvPicPr>
        <p:blipFill rotWithShape="1">
          <a:blip r:embed="rId2">
            <a:alphaModFix/>
          </a:blip>
          <a:srcRect b="0" l="0" r="0" t="0"/>
          <a:stretch/>
        </p:blipFill>
        <p:spPr>
          <a:xfrm>
            <a:off x="0" y="5592562"/>
            <a:ext cx="1438675" cy="1438675"/>
          </a:xfrm>
          <a:prstGeom prst="rect">
            <a:avLst/>
          </a:prstGeom>
          <a:noFill/>
          <a:ln>
            <a:noFill/>
          </a:ln>
        </p:spPr>
      </p:pic>
      <p:pic>
        <p:nvPicPr>
          <p:cNvPr descr="Text&#10;&#10;Description automatically generated with medium confidence" id="21" name="Google Shape;21;p7"/>
          <p:cNvPicPr preferRelativeResize="0"/>
          <p:nvPr/>
        </p:nvPicPr>
        <p:blipFill rotWithShape="1">
          <a:blip r:embed="rId3">
            <a:alphaModFix/>
          </a:blip>
          <a:srcRect b="0" l="0" r="0" t="0"/>
          <a:stretch/>
        </p:blipFill>
        <p:spPr>
          <a:xfrm>
            <a:off x="9477815" y="6176963"/>
            <a:ext cx="2499469" cy="52437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2" name="Shape 22"/>
        <p:cNvGrpSpPr/>
        <p:nvPr/>
      </p:nvGrpSpPr>
      <p:grpSpPr>
        <a:xfrm>
          <a:off x="0" y="0"/>
          <a:ext cx="0" cy="0"/>
          <a:chOff x="0" y="0"/>
          <a:chExt cx="0" cy="0"/>
        </a:xfrm>
      </p:grpSpPr>
      <p:sp>
        <p:nvSpPr>
          <p:cNvPr id="23" name="Google Shape;23;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24" name="Google Shape;24;p11"/>
          <p:cNvPicPr preferRelativeResize="0"/>
          <p:nvPr/>
        </p:nvPicPr>
        <p:blipFill rotWithShape="1">
          <a:blip r:embed="rId2">
            <a:alphaModFix/>
          </a:blip>
          <a:srcRect b="0" l="0" r="0" t="0"/>
          <a:stretch/>
        </p:blipFill>
        <p:spPr>
          <a:xfrm>
            <a:off x="0" y="5592562"/>
            <a:ext cx="1438675" cy="1438675"/>
          </a:xfrm>
          <a:prstGeom prst="rect">
            <a:avLst/>
          </a:prstGeom>
          <a:noFill/>
          <a:ln>
            <a:noFill/>
          </a:ln>
        </p:spPr>
      </p:pic>
      <p:pic>
        <p:nvPicPr>
          <p:cNvPr descr="Text&#10;&#10;Description automatically generated with medium confidence" id="25" name="Google Shape;25;p11"/>
          <p:cNvPicPr preferRelativeResize="0"/>
          <p:nvPr/>
        </p:nvPicPr>
        <p:blipFill rotWithShape="1">
          <a:blip r:embed="rId3">
            <a:alphaModFix/>
          </a:blip>
          <a:srcRect b="0" l="0" r="0" t="0"/>
          <a:stretch/>
        </p:blipFill>
        <p:spPr>
          <a:xfrm>
            <a:off x="9477815" y="6176963"/>
            <a:ext cx="2499469" cy="524377"/>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6" name="Shape 26"/>
        <p:cNvGrpSpPr/>
        <p:nvPr/>
      </p:nvGrpSpPr>
      <p:grpSpPr>
        <a:xfrm>
          <a:off x="0" y="0"/>
          <a:ext cx="0" cy="0"/>
          <a:chOff x="0" y="0"/>
          <a:chExt cx="0" cy="0"/>
        </a:xfrm>
      </p:grpSpPr>
      <p:sp>
        <p:nvSpPr>
          <p:cNvPr id="27" name="Google Shape;27;p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9" name="Google Shape;29;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2" name="Shape 32"/>
        <p:cNvGrpSpPr/>
        <p:nvPr/>
      </p:nvGrpSpPr>
      <p:grpSpPr>
        <a:xfrm>
          <a:off x="0" y="0"/>
          <a:ext cx="0" cy="0"/>
          <a:chOff x="0" y="0"/>
          <a:chExt cx="0" cy="0"/>
        </a:xfrm>
      </p:grpSpPr>
      <p:sp>
        <p:nvSpPr>
          <p:cNvPr id="33" name="Google Shape;33;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9" name="Shape 39"/>
        <p:cNvGrpSpPr/>
        <p:nvPr/>
      </p:nvGrpSpPr>
      <p:grpSpPr>
        <a:xfrm>
          <a:off x="0" y="0"/>
          <a:ext cx="0" cy="0"/>
          <a:chOff x="0" y="0"/>
          <a:chExt cx="0" cy="0"/>
        </a:xfrm>
      </p:grpSpPr>
      <p:sp>
        <p:nvSpPr>
          <p:cNvPr id="40" name="Google Shape;40;p1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1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2" name="Google Shape;42;p1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1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4" name="Google Shape;44;p1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2" name="Shape 52"/>
        <p:cNvGrpSpPr/>
        <p:nvPr/>
      </p:nvGrpSpPr>
      <p:grpSpPr>
        <a:xfrm>
          <a:off x="0" y="0"/>
          <a:ext cx="0" cy="0"/>
          <a:chOff x="0" y="0"/>
          <a:chExt cx="0" cy="0"/>
        </a:xfrm>
      </p:grpSpPr>
      <p:sp>
        <p:nvSpPr>
          <p:cNvPr id="53" name="Google Shape;53;p1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1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5" name="Google Shape;55;p1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6" name="Google Shape;56;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9" name="Shape 59"/>
        <p:cNvGrpSpPr/>
        <p:nvPr/>
      </p:nvGrpSpPr>
      <p:grpSpPr>
        <a:xfrm>
          <a:off x="0" y="0"/>
          <a:ext cx="0" cy="0"/>
          <a:chOff x="0" y="0"/>
          <a:chExt cx="0" cy="0"/>
        </a:xfrm>
      </p:grpSpPr>
      <p:sp>
        <p:nvSpPr>
          <p:cNvPr id="60" name="Google Shape;60;p1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14"/>
          <p:cNvSpPr/>
          <p:nvPr>
            <p:ph idx="2" type="pic"/>
          </p:nvPr>
        </p:nvSpPr>
        <p:spPr>
          <a:xfrm>
            <a:off x="5183188" y="987425"/>
            <a:ext cx="6172200" cy="4873625"/>
          </a:xfrm>
          <a:prstGeom prst="rect">
            <a:avLst/>
          </a:prstGeom>
          <a:noFill/>
          <a:ln>
            <a:noFill/>
          </a:ln>
        </p:spPr>
      </p:sp>
      <p:sp>
        <p:nvSpPr>
          <p:cNvPr id="62" name="Google Shape;62;p1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3" name="Google Shape;63;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E4D4">
            <a:alpha val="44705"/>
          </a:srgbClr>
        </a:solidFill>
      </p:bgPr>
    </p:bg>
    <p:spTree>
      <p:nvGrpSpPr>
        <p:cNvPr id="5" name="Shape 5"/>
        <p:cNvGrpSpPr/>
        <p:nvPr/>
      </p:nvGrpSpPr>
      <p:grpSpPr>
        <a:xfrm>
          <a:off x="0" y="0"/>
          <a:ext cx="0" cy="0"/>
          <a:chOff x="0" y="0"/>
          <a:chExt cx="0" cy="0"/>
        </a:xfrm>
      </p:grpSpPr>
      <p:sp>
        <p:nvSpPr>
          <p:cNvPr id="6" name="Google Shape;6;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8.jpg"/><Relationship Id="rId7"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www.project-care.info/"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jp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8.jpg"/><Relationship Id="rId7"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3.jp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8.jpg"/><Relationship Id="rId7"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3.jp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3.jp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3.jp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3.jp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3.jpg"/><Relationship Id="rId4" Type="http://schemas.openxmlformats.org/officeDocument/2006/relationships/image" Target="../media/image6.png"/><Relationship Id="rId5"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3.jp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3.jpg"/><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3.jpg"/><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3.jpg"/><Relationship Id="rId4" Type="http://schemas.openxmlformats.org/officeDocument/2006/relationships/image" Target="../media/image6.png"/><Relationship Id="rId5" Type="http://schemas.openxmlformats.org/officeDocument/2006/relationships/image" Target="../media/image1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3.jp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8.jpg"/><Relationship Id="rId7" Type="http://schemas.openxmlformats.org/officeDocument/2006/relationships/image" Target="../media/image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1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1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1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3.jp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8.jpg"/><Relationship Id="rId7" Type="http://schemas.openxmlformats.org/officeDocument/2006/relationships/image" Target="../media/image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3.jpg"/><Relationship Id="rId4" Type="http://schemas.openxmlformats.org/officeDocument/2006/relationships/image" Target="../media/image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3.jpg"/><Relationship Id="rId4" Type="http://schemas.openxmlformats.org/officeDocument/2006/relationships/image" Target="../media/image6.png"/><Relationship Id="rId5" Type="http://schemas.openxmlformats.org/officeDocument/2006/relationships/image" Target="../media/image13.png"/><Relationship Id="rId6" Type="http://schemas.openxmlformats.org/officeDocument/2006/relationships/slide" Target="/ppt/slides/slide2.xml"/><Relationship Id="rId7" Type="http://schemas.openxmlformats.org/officeDocument/2006/relationships/slide" Target="/ppt/slides/slide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3.jpg"/><Relationship Id="rId4" Type="http://schemas.openxmlformats.org/officeDocument/2006/relationships/image" Target="../media/image6.png"/><Relationship Id="rId5" Type="http://schemas.openxmlformats.org/officeDocument/2006/relationships/slide" Target="/ppt/slides/slide6.xml"/><Relationship Id="rId6" Type="http://schemas.openxmlformats.org/officeDocument/2006/relationships/slide" Target="/ppt/slid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3.jpg"/><Relationship Id="rId4" Type="http://schemas.openxmlformats.org/officeDocument/2006/relationships/image" Target="../media/image6.png"/><Relationship Id="rId5" Type="http://schemas.openxmlformats.org/officeDocument/2006/relationships/slide" Target="/ppt/slides/slide6.xml"/><Relationship Id="rId6" Type="http://schemas.openxmlformats.org/officeDocument/2006/relationships/slide" Target="/ppt/slides/slide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3.jpg"/><Relationship Id="rId4" Type="http://schemas.openxmlformats.org/officeDocument/2006/relationships/image" Target="../media/image6.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 Id="rId3" Type="http://schemas.openxmlformats.org/officeDocument/2006/relationships/image" Target="../media/image3.jpg"/><Relationship Id="rId4" Type="http://schemas.openxmlformats.org/officeDocument/2006/relationships/image" Target="../media/image6.png"/><Relationship Id="rId5" Type="http://schemas.openxmlformats.org/officeDocument/2006/relationships/image" Target="../media/image13.png"/><Relationship Id="rId6" Type="http://schemas.openxmlformats.org/officeDocument/2006/relationships/slide" Target="/ppt/slides/slide22.xml"/><Relationship Id="rId7" Type="http://schemas.openxmlformats.org/officeDocument/2006/relationships/slide" Target="/ppt/slides/slide23.xml"/><Relationship Id="rId8" Type="http://schemas.openxmlformats.org/officeDocument/2006/relationships/slide" Target="/ppt/slides/slide5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 Id="rId3" Type="http://schemas.openxmlformats.org/officeDocument/2006/relationships/image" Target="../media/image3.jpg"/><Relationship Id="rId4" Type="http://schemas.openxmlformats.org/officeDocument/2006/relationships/image" Target="../media/image6.png"/><Relationship Id="rId5" Type="http://schemas.openxmlformats.org/officeDocument/2006/relationships/slide" Target="/ppt/slides/slide56.xml"/><Relationship Id="rId6" Type="http://schemas.openxmlformats.org/officeDocument/2006/relationships/slide" Target="/ppt/slides/slide1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 Id="rId3" Type="http://schemas.openxmlformats.org/officeDocument/2006/relationships/image" Target="../media/image3.jpg"/><Relationship Id="rId4" Type="http://schemas.openxmlformats.org/officeDocument/2006/relationships/image" Target="../media/image6.png"/><Relationship Id="rId5" Type="http://schemas.openxmlformats.org/officeDocument/2006/relationships/slide" Target="/ppt/slides/slide56.xml"/><Relationship Id="rId6" Type="http://schemas.openxmlformats.org/officeDocument/2006/relationships/slide" Target="/ppt/slides/slide1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 Id="rId3" Type="http://schemas.openxmlformats.org/officeDocument/2006/relationships/image" Target="../media/image3.jpg"/><Relationship Id="rId4" Type="http://schemas.openxmlformats.org/officeDocument/2006/relationships/image" Target="../media/image6.png"/><Relationship Id="rId5" Type="http://schemas.openxmlformats.org/officeDocument/2006/relationships/slide" Target="/ppt/slides/slide56.xml"/><Relationship Id="rId6" Type="http://schemas.openxmlformats.org/officeDocument/2006/relationships/slide" Target="/ppt/slides/slide1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 Id="rId3" Type="http://schemas.openxmlformats.org/officeDocument/2006/relationships/image" Target="../media/image3.jpg"/><Relationship Id="rId4" Type="http://schemas.openxmlformats.org/officeDocument/2006/relationships/image" Target="../media/image6.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3"/>
          <p:cNvSpPr txBox="1"/>
          <p:nvPr/>
        </p:nvSpPr>
        <p:spPr>
          <a:xfrm>
            <a:off x="1625601" y="5161853"/>
            <a:ext cx="8552873" cy="507791"/>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Clr>
                <a:srgbClr val="000000"/>
              </a:buClr>
              <a:buSzPts val="1800"/>
              <a:buFont typeface="Arial"/>
              <a:buNone/>
            </a:pPr>
            <a:r>
              <a:rPr b="1" i="0" lang="en-GB" sz="1800" u="none" cap="none" strike="noStrike">
                <a:solidFill>
                  <a:schemeClr val="dk1"/>
                </a:solidFill>
                <a:latin typeface="Calibri"/>
                <a:ea typeface="Calibri"/>
                <a:cs typeface="Calibri"/>
                <a:sym typeface="Calibri"/>
              </a:rPr>
              <a:t>CARE: Social Death Awareness Initiative</a:t>
            </a:r>
            <a:endParaRPr b="0" i="0" sz="1800" u="none" cap="none" strike="noStrike">
              <a:solidFill>
                <a:srgbClr val="000000"/>
              </a:solidFill>
              <a:latin typeface="Arial"/>
              <a:ea typeface="Arial"/>
              <a:cs typeface="Arial"/>
              <a:sym typeface="Arial"/>
            </a:endParaRPr>
          </a:p>
        </p:txBody>
      </p:sp>
      <p:pic>
        <p:nvPicPr>
          <p:cNvPr descr="Text&#10;&#10;Description automatically generated with medium confidence" id="83" name="Google Shape;83;p3"/>
          <p:cNvPicPr preferRelativeResize="0"/>
          <p:nvPr/>
        </p:nvPicPr>
        <p:blipFill rotWithShape="1">
          <a:blip r:embed="rId3">
            <a:alphaModFix/>
          </a:blip>
          <a:srcRect b="0" l="0" r="0" t="0"/>
          <a:stretch/>
        </p:blipFill>
        <p:spPr>
          <a:xfrm>
            <a:off x="9239880" y="5690194"/>
            <a:ext cx="2952120" cy="580981"/>
          </a:xfrm>
          <a:prstGeom prst="rect">
            <a:avLst/>
          </a:prstGeom>
          <a:noFill/>
          <a:ln>
            <a:noFill/>
          </a:ln>
        </p:spPr>
      </p:pic>
      <p:sp>
        <p:nvSpPr>
          <p:cNvPr id="84" name="Google Shape;84;p3"/>
          <p:cNvSpPr txBox="1"/>
          <p:nvPr/>
        </p:nvSpPr>
        <p:spPr>
          <a:xfrm>
            <a:off x="3049172" y="3240817"/>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85" name="Google Shape;85;p3"/>
          <p:cNvSpPr txBox="1"/>
          <p:nvPr/>
        </p:nvSpPr>
        <p:spPr>
          <a:xfrm>
            <a:off x="3049172" y="3256183"/>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86" name="Google Shape;86;p3"/>
          <p:cNvSpPr txBox="1"/>
          <p:nvPr/>
        </p:nvSpPr>
        <p:spPr>
          <a:xfrm>
            <a:off x="3049172" y="3457598"/>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pic>
        <p:nvPicPr>
          <p:cNvPr id="87" name="Google Shape;87;p3"/>
          <p:cNvPicPr preferRelativeResize="0"/>
          <p:nvPr/>
        </p:nvPicPr>
        <p:blipFill rotWithShape="1">
          <a:blip r:embed="rId4">
            <a:alphaModFix/>
          </a:blip>
          <a:srcRect b="0" l="0" r="0" t="0"/>
          <a:stretch/>
        </p:blipFill>
        <p:spPr>
          <a:xfrm>
            <a:off x="1015018" y="124342"/>
            <a:ext cx="1852873" cy="1045458"/>
          </a:xfrm>
          <a:prstGeom prst="rect">
            <a:avLst/>
          </a:prstGeom>
          <a:noFill/>
          <a:ln>
            <a:noFill/>
          </a:ln>
        </p:spPr>
      </p:pic>
      <p:sp>
        <p:nvSpPr>
          <p:cNvPr id="88" name="Google Shape;88;p3"/>
          <p:cNvSpPr txBox="1"/>
          <p:nvPr/>
        </p:nvSpPr>
        <p:spPr>
          <a:xfrm>
            <a:off x="3262744" y="5886425"/>
            <a:ext cx="5604300" cy="769500"/>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Clr>
                <a:srgbClr val="000000"/>
              </a:buClr>
              <a:buSzPts val="800"/>
              <a:buFont typeface="Arial"/>
              <a:buNone/>
            </a:pPr>
            <a:r>
              <a:rPr b="0" i="0" lang="en-GB" sz="800" u="none" cap="none" strike="noStrike">
                <a:solidFill>
                  <a:schemeClr val="dk1"/>
                </a:solidFill>
                <a:latin typeface="Roboto"/>
                <a:ea typeface="Roboto"/>
                <a:cs typeface="Roboto"/>
                <a:sym typeface="Roboto"/>
              </a:rPr>
              <a:t>Funded by the European Union. Views and opinions expressed are however those of the author(s) only and do not necessarily reflect those of the European Union or State Education Development Agency Republic of Latvia (VIAA). Neither the European Union nor the granting authority VIAA can be held responsible for them. Project N°: 2023-2-LV01-KA210-ADU-000176412</a:t>
            </a:r>
            <a:endParaRPr b="0" i="0" sz="3200" u="none" cap="none" strike="noStrike">
              <a:solidFill>
                <a:schemeClr val="dk1"/>
              </a:solidFill>
              <a:latin typeface="Calibri"/>
              <a:ea typeface="Calibri"/>
              <a:cs typeface="Calibri"/>
              <a:sym typeface="Calibri"/>
            </a:endParaRPr>
          </a:p>
        </p:txBody>
      </p:sp>
      <p:pic>
        <p:nvPicPr>
          <p:cNvPr id="89" name="Google Shape;89;p3"/>
          <p:cNvPicPr preferRelativeResize="0"/>
          <p:nvPr/>
        </p:nvPicPr>
        <p:blipFill rotWithShape="1">
          <a:blip r:embed="rId5">
            <a:alphaModFix/>
          </a:blip>
          <a:srcRect b="0" l="0" r="0" t="0"/>
          <a:stretch/>
        </p:blipFill>
        <p:spPr>
          <a:xfrm>
            <a:off x="27981" y="5255491"/>
            <a:ext cx="1597620" cy="1602509"/>
          </a:xfrm>
          <a:prstGeom prst="rect">
            <a:avLst/>
          </a:prstGeom>
          <a:noFill/>
          <a:ln>
            <a:noFill/>
          </a:ln>
        </p:spPr>
      </p:pic>
      <p:pic>
        <p:nvPicPr>
          <p:cNvPr id="90" name="Google Shape;90;p3"/>
          <p:cNvPicPr preferRelativeResize="0"/>
          <p:nvPr/>
        </p:nvPicPr>
        <p:blipFill rotWithShape="1">
          <a:blip r:embed="rId6">
            <a:alphaModFix/>
          </a:blip>
          <a:srcRect b="0" l="0" r="0" t="0"/>
          <a:stretch/>
        </p:blipFill>
        <p:spPr>
          <a:xfrm>
            <a:off x="9624291" y="228433"/>
            <a:ext cx="2234475" cy="716783"/>
          </a:xfrm>
          <a:prstGeom prst="rect">
            <a:avLst/>
          </a:prstGeom>
          <a:noFill/>
          <a:ln>
            <a:noFill/>
          </a:ln>
        </p:spPr>
      </p:pic>
      <p:pic>
        <p:nvPicPr>
          <p:cNvPr id="91" name="Google Shape;91;p3"/>
          <p:cNvPicPr preferRelativeResize="0"/>
          <p:nvPr/>
        </p:nvPicPr>
        <p:blipFill rotWithShape="1">
          <a:blip r:embed="rId7">
            <a:alphaModFix/>
          </a:blip>
          <a:srcRect b="36749" l="0" r="0" t="26274"/>
          <a:stretch/>
        </p:blipFill>
        <p:spPr>
          <a:xfrm>
            <a:off x="3994490" y="10891"/>
            <a:ext cx="3441200" cy="1272359"/>
          </a:xfrm>
          <a:prstGeom prst="rect">
            <a:avLst/>
          </a:prstGeom>
          <a:noFill/>
          <a:ln>
            <a:noFill/>
          </a:ln>
        </p:spPr>
      </p:pic>
      <p:sp>
        <p:nvSpPr>
          <p:cNvPr id="92" name="Google Shape;92;p3"/>
          <p:cNvSpPr/>
          <p:nvPr/>
        </p:nvSpPr>
        <p:spPr>
          <a:xfrm>
            <a:off x="452582" y="2240447"/>
            <a:ext cx="10898909" cy="1569620"/>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0" i="0" lang="en-GB" sz="3200" u="none" cap="none" strike="noStrike">
                <a:solidFill>
                  <a:srgbClr val="000000"/>
                </a:solidFill>
                <a:latin typeface="Arial"/>
                <a:ea typeface="Arial"/>
                <a:cs typeface="Arial"/>
                <a:sym typeface="Arial"/>
              </a:rPr>
              <a:t>Digitālais ceļvedis</a:t>
            </a:r>
            <a:endParaRPr/>
          </a:p>
          <a:p>
            <a:pPr indent="0" lvl="0" marL="0" marR="0" rtl="0" algn="ctr">
              <a:lnSpc>
                <a:spcPct val="150000"/>
              </a:lnSpc>
              <a:spcBef>
                <a:spcPts val="0"/>
              </a:spcBef>
              <a:spcAft>
                <a:spcPts val="0"/>
              </a:spcAft>
              <a:buNone/>
            </a:pPr>
            <a:r>
              <a:rPr b="0" i="0" lang="en-GB" sz="3200" u="none" cap="none" strike="noStrike">
                <a:solidFill>
                  <a:srgbClr val="000000"/>
                </a:solidFill>
                <a:latin typeface="Arial"/>
                <a:ea typeface="Arial"/>
                <a:cs typeface="Arial"/>
                <a:sym typeface="Arial"/>
              </a:rPr>
              <a:t>Sociālās izolācijas shēma: modeļa skaidrojums</a:t>
            </a:r>
            <a:endParaRPr b="0" i="0" sz="1400" u="none" cap="none" strike="noStrike">
              <a:solidFill>
                <a:srgbClr val="000000"/>
              </a:solidFill>
              <a:latin typeface="Arial"/>
              <a:ea typeface="Arial"/>
              <a:cs typeface="Arial"/>
              <a:sym typeface="Arial"/>
            </a:endParaRPr>
          </a:p>
        </p:txBody>
      </p:sp>
      <p:sp>
        <p:nvSpPr>
          <p:cNvPr id="93" name="Google Shape;93;p3"/>
          <p:cNvSpPr/>
          <p:nvPr/>
        </p:nvSpPr>
        <p:spPr>
          <a:xfrm>
            <a:off x="3048000" y="3059668"/>
            <a:ext cx="609600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ctr">
              <a:lnSpc>
                <a:spcPct val="15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b="1" lang="en-GB" sz="3600"/>
              <a:t>Pieejamība &amp; formāts</a:t>
            </a:r>
            <a:endParaRPr/>
          </a:p>
        </p:txBody>
      </p:sp>
      <p:sp>
        <p:nvSpPr>
          <p:cNvPr id="147" name="Google Shape;147;p22"/>
          <p:cNvSpPr txBox="1"/>
          <p:nvPr>
            <p:ph idx="1" type="body"/>
          </p:nvPr>
        </p:nvSpPr>
        <p:spPr>
          <a:xfrm>
            <a:off x="838200" y="1379337"/>
            <a:ext cx="10515600" cy="4351338"/>
          </a:xfrm>
          <a:prstGeom prst="rect">
            <a:avLst/>
          </a:prstGeom>
          <a:noFill/>
          <a:ln>
            <a:noFill/>
          </a:ln>
        </p:spPr>
        <p:txBody>
          <a:bodyPr anchorCtr="0" anchor="t" bIns="45700" lIns="91425" spcFirstLastPara="1" rIns="91425" wrap="square" tIns="45700">
            <a:normAutofit lnSpcReduction="10000"/>
          </a:bodyPr>
          <a:lstStyle/>
          <a:p>
            <a:pPr indent="0" lvl="0" marL="114300" rtl="0" algn="l">
              <a:lnSpc>
                <a:spcPct val="90000"/>
              </a:lnSpc>
              <a:spcBef>
                <a:spcPts val="1000"/>
              </a:spcBef>
              <a:spcAft>
                <a:spcPts val="0"/>
              </a:spcAft>
              <a:buSzPts val="1800"/>
              <a:buNone/>
            </a:pPr>
            <a:r>
              <a:rPr b="1" lang="en-GB" sz="2600"/>
              <a:t>Dinamiska un viegli pieejama resursu platforma</a:t>
            </a:r>
            <a:endParaRPr/>
          </a:p>
          <a:p>
            <a:pPr indent="0" lvl="0" marL="114300" rtl="0" algn="l">
              <a:lnSpc>
                <a:spcPct val="90000"/>
              </a:lnSpc>
              <a:spcBef>
                <a:spcPts val="1000"/>
              </a:spcBef>
              <a:spcAft>
                <a:spcPts val="0"/>
              </a:spcAft>
              <a:buSzPts val="1800"/>
              <a:buNone/>
            </a:pPr>
            <a:r>
              <a:rPr b="1" lang="en-GB" sz="2600"/>
              <a:t>Pilnībā digitāls un tiešsaistē pieejams:</a:t>
            </a:r>
            <a:endParaRPr/>
          </a:p>
          <a:p>
            <a:pPr indent="0" lvl="0" marL="114300" rtl="0" algn="l">
              <a:lnSpc>
                <a:spcPct val="90000"/>
              </a:lnSpc>
              <a:spcBef>
                <a:spcPts val="1000"/>
              </a:spcBef>
              <a:spcAft>
                <a:spcPts val="0"/>
              </a:spcAft>
              <a:buSzPts val="1800"/>
              <a:buNone/>
            </a:pPr>
            <a:r>
              <a:rPr lang="en-GB" sz="2600"/>
              <a:t>Ceļvedis pieejams kā interaktīvs PDF oficiālajā projekta tīmekļvietnē: </a:t>
            </a:r>
            <a:r>
              <a:rPr lang="en-GB" sz="2600" u="sng">
                <a:solidFill>
                  <a:schemeClr val="hlink"/>
                </a:solidFill>
                <a:hlinkClick r:id="rId3"/>
              </a:rPr>
              <a:t>https://www.project-care.info/</a:t>
            </a:r>
            <a:r>
              <a:rPr lang="en-GB" sz="2600"/>
              <a:t> </a:t>
            </a:r>
            <a:endParaRPr/>
          </a:p>
          <a:p>
            <a:pPr indent="-228600" lvl="0" marL="457200" rtl="0" algn="l">
              <a:lnSpc>
                <a:spcPct val="90000"/>
              </a:lnSpc>
              <a:spcBef>
                <a:spcPts val="1000"/>
              </a:spcBef>
              <a:spcAft>
                <a:spcPts val="0"/>
              </a:spcAft>
              <a:buClr>
                <a:schemeClr val="dk1"/>
              </a:buClr>
              <a:buSzPts val="1800"/>
              <a:buNone/>
            </a:pPr>
            <a:r>
              <a:t/>
            </a:r>
            <a:endParaRPr sz="2600"/>
          </a:p>
          <a:p>
            <a:pPr indent="-342900" lvl="0" marL="457200" rtl="0" algn="l">
              <a:lnSpc>
                <a:spcPct val="90000"/>
              </a:lnSpc>
              <a:spcBef>
                <a:spcPts val="1000"/>
              </a:spcBef>
              <a:spcAft>
                <a:spcPts val="0"/>
              </a:spcAft>
              <a:buSzPts val="1800"/>
              <a:buChar char="•"/>
            </a:pPr>
            <a:r>
              <a:rPr b="1" lang="en-GB" sz="2600"/>
              <a:t>Lietotājam draudzīgs dizains</a:t>
            </a:r>
            <a:r>
              <a:rPr lang="en-GB" sz="2600"/>
              <a:t>: strukturēts ērtai pārskatīšanai, ar skaidriem kopsavilkumiem, galvenajām atziņām un vizuāliem palīglīdzekļiem.</a:t>
            </a:r>
            <a:endParaRPr/>
          </a:p>
          <a:p>
            <a:pPr indent="-342900" lvl="0" marL="457200" rtl="0" algn="l">
              <a:lnSpc>
                <a:spcPct val="90000"/>
              </a:lnSpc>
              <a:spcBef>
                <a:spcPts val="1000"/>
              </a:spcBef>
              <a:spcAft>
                <a:spcPts val="0"/>
              </a:spcAft>
              <a:buSzPts val="1800"/>
              <a:buChar char="•"/>
            </a:pPr>
            <a:r>
              <a:rPr b="1" lang="en-GB" sz="2600"/>
              <a:t>Profesionāls un standartizēts</a:t>
            </a:r>
            <a:r>
              <a:rPr lang="en-GB" sz="2600"/>
              <a:t>: izstrādāts saskaņā ar ES projekta vizuālo identitāti, ar formālu, pierādījumos balstītu toni, kas piemērots profesionālai videi.</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33"/>
          <p:cNvSpPr txBox="1"/>
          <p:nvPr>
            <p:ph type="title"/>
          </p:nvPr>
        </p:nvSpPr>
        <p:spPr>
          <a:xfrm>
            <a:off x="838200" y="96901"/>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b="1" lang="en-GB" sz="3600"/>
              <a:t>Piekļuve un formāts</a:t>
            </a:r>
            <a:endParaRPr b="1" sz="3600"/>
          </a:p>
        </p:txBody>
      </p:sp>
      <p:sp>
        <p:nvSpPr>
          <p:cNvPr id="153" name="Google Shape;153;p33"/>
          <p:cNvSpPr txBox="1"/>
          <p:nvPr>
            <p:ph idx="1" type="body"/>
          </p:nvPr>
        </p:nvSpPr>
        <p:spPr>
          <a:xfrm>
            <a:off x="838200" y="963061"/>
            <a:ext cx="10515600" cy="4351338"/>
          </a:xfrm>
          <a:prstGeom prst="rect">
            <a:avLst/>
          </a:prstGeom>
          <a:noFill/>
          <a:ln>
            <a:noFill/>
          </a:ln>
        </p:spPr>
        <p:txBody>
          <a:bodyPr anchorCtr="0" anchor="t" bIns="45700" lIns="91425" spcFirstLastPara="1" rIns="91425" wrap="square" tIns="45700">
            <a:normAutofit/>
          </a:bodyPr>
          <a:lstStyle/>
          <a:p>
            <a:pPr indent="0" lvl="0" marL="114300" rtl="0" algn="l">
              <a:lnSpc>
                <a:spcPct val="90000"/>
              </a:lnSpc>
              <a:spcBef>
                <a:spcPts val="1000"/>
              </a:spcBef>
              <a:spcAft>
                <a:spcPts val="0"/>
              </a:spcAft>
              <a:buSzPts val="1800"/>
              <a:buNone/>
            </a:pPr>
            <a:r>
              <a:rPr b="1" lang="en-GB" sz="2200"/>
              <a:t>Viegli lietojams un pārskatāms</a:t>
            </a:r>
            <a:endParaRPr/>
          </a:p>
          <a:p>
            <a:pPr indent="0" lvl="0" marL="114300" rtl="0" algn="l">
              <a:lnSpc>
                <a:spcPct val="90000"/>
              </a:lnSpc>
              <a:spcBef>
                <a:spcPts val="1000"/>
              </a:spcBef>
              <a:spcAft>
                <a:spcPts val="0"/>
              </a:spcAft>
              <a:buSzPts val="1800"/>
              <a:buNone/>
            </a:pPr>
            <a:r>
              <a:rPr b="1" lang="en-GB" sz="2200"/>
              <a:t>Sakārtots loģiskās, viegli uztveramās nodaļās</a:t>
            </a:r>
            <a:endParaRPr/>
          </a:p>
          <a:p>
            <a:pPr indent="-342900" lvl="0" marL="457200" rtl="0" algn="l">
              <a:lnSpc>
                <a:spcPct val="90000"/>
              </a:lnSpc>
              <a:spcBef>
                <a:spcPts val="1000"/>
              </a:spcBef>
              <a:spcAft>
                <a:spcPts val="0"/>
              </a:spcAft>
              <a:buClr>
                <a:schemeClr val="dk1"/>
              </a:buClr>
              <a:buSzPts val="1800"/>
              <a:buChar char="•"/>
            </a:pPr>
            <a:r>
              <a:rPr b="1" lang="en-GB" sz="2200"/>
              <a:t>   </a:t>
            </a:r>
            <a:r>
              <a:rPr lang="en-GB" sz="2200"/>
              <a:t>Katra nodaļa ir viegli lasāma un skaidri strukturēta</a:t>
            </a:r>
            <a:endParaRPr/>
          </a:p>
          <a:p>
            <a:pPr indent="0" lvl="0" marL="114300" rtl="0" algn="l">
              <a:lnSpc>
                <a:spcPct val="90000"/>
              </a:lnSpc>
              <a:spcBef>
                <a:spcPts val="1000"/>
              </a:spcBef>
              <a:spcAft>
                <a:spcPts val="0"/>
              </a:spcAft>
              <a:buSzPts val="1800"/>
              <a:buNone/>
            </a:pPr>
            <a:r>
              <a:rPr b="1" lang="en-GB" sz="2200"/>
              <a:t>Nodrošina ātru pārvietošanos starp tēmām un jēdzieniem  </a:t>
            </a:r>
            <a:endParaRPr/>
          </a:p>
          <a:p>
            <a:pPr indent="-342900" lvl="0" marL="457200" rtl="0" algn="l">
              <a:lnSpc>
                <a:spcPct val="90000"/>
              </a:lnSpc>
              <a:spcBef>
                <a:spcPts val="1000"/>
              </a:spcBef>
              <a:spcAft>
                <a:spcPts val="0"/>
              </a:spcAft>
              <a:buClr>
                <a:schemeClr val="dk1"/>
              </a:buClr>
              <a:buSzPts val="1800"/>
              <a:buChar char="•"/>
            </a:pPr>
            <a:r>
              <a:rPr b="1" lang="en-GB" sz="2200"/>
              <a:t>    </a:t>
            </a:r>
            <a:r>
              <a:rPr lang="en-GB" sz="2200"/>
              <a:t>Pāriet no vienas nodaļas vai tēmas uz citu ir ātri un ērti</a:t>
            </a:r>
            <a:endParaRPr/>
          </a:p>
        </p:txBody>
      </p:sp>
      <p:pic>
        <p:nvPicPr>
          <p:cNvPr id="154" name="Google Shape;154;p33"/>
          <p:cNvPicPr preferRelativeResize="0"/>
          <p:nvPr/>
        </p:nvPicPr>
        <p:blipFill rotWithShape="1">
          <a:blip r:embed="rId3">
            <a:alphaModFix/>
          </a:blip>
          <a:srcRect b="0" l="4460" r="0" t="1900"/>
          <a:stretch/>
        </p:blipFill>
        <p:spPr>
          <a:xfrm>
            <a:off x="2075935" y="3231194"/>
            <a:ext cx="6783860" cy="352990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9"/>
          <p:cNvSpPr txBox="1"/>
          <p:nvPr/>
        </p:nvSpPr>
        <p:spPr>
          <a:xfrm>
            <a:off x="1625601" y="5161853"/>
            <a:ext cx="8552873" cy="507791"/>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0" lang="en-GB" sz="1800" u="none" cap="none" strike="noStrike">
                <a:solidFill>
                  <a:schemeClr val="dk1"/>
                </a:solidFill>
                <a:latin typeface="Calibri"/>
                <a:ea typeface="Calibri"/>
                <a:cs typeface="Calibri"/>
                <a:sym typeface="Calibri"/>
              </a:rPr>
              <a:t>CARE: Sociālās nāves izpratnes veicināšanas iniciatīva</a:t>
            </a:r>
            <a:endParaRPr b="0" i="0" sz="1800" u="none" cap="none" strike="noStrike">
              <a:solidFill>
                <a:srgbClr val="000000"/>
              </a:solidFill>
              <a:latin typeface="Arial"/>
              <a:ea typeface="Arial"/>
              <a:cs typeface="Arial"/>
              <a:sym typeface="Arial"/>
            </a:endParaRPr>
          </a:p>
        </p:txBody>
      </p:sp>
      <p:pic>
        <p:nvPicPr>
          <p:cNvPr descr="Text&#10;&#10;Description automatically generated with medium confidence" id="160" name="Google Shape;160;p29"/>
          <p:cNvPicPr preferRelativeResize="0"/>
          <p:nvPr/>
        </p:nvPicPr>
        <p:blipFill rotWithShape="1">
          <a:blip r:embed="rId3">
            <a:alphaModFix/>
          </a:blip>
          <a:srcRect b="0" l="0" r="0" t="0"/>
          <a:stretch/>
        </p:blipFill>
        <p:spPr>
          <a:xfrm>
            <a:off x="9239880" y="5690194"/>
            <a:ext cx="2952120" cy="580981"/>
          </a:xfrm>
          <a:prstGeom prst="rect">
            <a:avLst/>
          </a:prstGeom>
          <a:noFill/>
          <a:ln>
            <a:noFill/>
          </a:ln>
        </p:spPr>
      </p:pic>
      <p:sp>
        <p:nvSpPr>
          <p:cNvPr id="161" name="Google Shape;161;p29"/>
          <p:cNvSpPr txBox="1"/>
          <p:nvPr/>
        </p:nvSpPr>
        <p:spPr>
          <a:xfrm>
            <a:off x="3049172" y="3240817"/>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162" name="Google Shape;162;p29"/>
          <p:cNvSpPr txBox="1"/>
          <p:nvPr/>
        </p:nvSpPr>
        <p:spPr>
          <a:xfrm>
            <a:off x="3049172" y="3256183"/>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163" name="Google Shape;163;p29"/>
          <p:cNvSpPr txBox="1"/>
          <p:nvPr/>
        </p:nvSpPr>
        <p:spPr>
          <a:xfrm>
            <a:off x="3049172" y="3457598"/>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pic>
        <p:nvPicPr>
          <p:cNvPr id="164" name="Google Shape;164;p29"/>
          <p:cNvPicPr preferRelativeResize="0"/>
          <p:nvPr/>
        </p:nvPicPr>
        <p:blipFill rotWithShape="1">
          <a:blip r:embed="rId4">
            <a:alphaModFix/>
          </a:blip>
          <a:srcRect b="0" l="0" r="0" t="0"/>
          <a:stretch/>
        </p:blipFill>
        <p:spPr>
          <a:xfrm>
            <a:off x="1015018" y="124342"/>
            <a:ext cx="1852873" cy="1045458"/>
          </a:xfrm>
          <a:prstGeom prst="rect">
            <a:avLst/>
          </a:prstGeom>
          <a:noFill/>
          <a:ln>
            <a:noFill/>
          </a:ln>
        </p:spPr>
      </p:pic>
      <p:sp>
        <p:nvSpPr>
          <p:cNvPr id="165" name="Google Shape;165;p29"/>
          <p:cNvSpPr txBox="1"/>
          <p:nvPr/>
        </p:nvSpPr>
        <p:spPr>
          <a:xfrm>
            <a:off x="3262744" y="5886425"/>
            <a:ext cx="5604300" cy="769500"/>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Clr>
                <a:srgbClr val="000000"/>
              </a:buClr>
              <a:buSzPts val="800"/>
              <a:buFont typeface="Arial"/>
              <a:buNone/>
            </a:pPr>
            <a:r>
              <a:rPr b="0" i="0" lang="en-GB" sz="800" u="none" cap="none" strike="noStrike">
                <a:solidFill>
                  <a:schemeClr val="dk1"/>
                </a:solidFill>
                <a:latin typeface="Roboto"/>
                <a:ea typeface="Roboto"/>
                <a:cs typeface="Roboto"/>
                <a:sym typeface="Roboto"/>
              </a:rPr>
              <a:t>Funded by the European Union. Views and opinions expressed are however those of the author(s) only and do not necessarily reflect those of the European Union or Education Development Agency Republic of Latvia (VIAA). Neither the European Union nor the granting authority VIAA can be held responsible for them. Project N°: 2023-2-LV01-KA210-ADU-000176412</a:t>
            </a:r>
            <a:endParaRPr b="0" i="0" sz="3200" u="none" cap="none" strike="noStrike">
              <a:solidFill>
                <a:schemeClr val="dk1"/>
              </a:solidFill>
              <a:latin typeface="Calibri"/>
              <a:ea typeface="Calibri"/>
              <a:cs typeface="Calibri"/>
              <a:sym typeface="Calibri"/>
            </a:endParaRPr>
          </a:p>
        </p:txBody>
      </p:sp>
      <p:pic>
        <p:nvPicPr>
          <p:cNvPr id="166" name="Google Shape;166;p29"/>
          <p:cNvPicPr preferRelativeResize="0"/>
          <p:nvPr/>
        </p:nvPicPr>
        <p:blipFill rotWithShape="1">
          <a:blip r:embed="rId5">
            <a:alphaModFix/>
          </a:blip>
          <a:srcRect b="0" l="0" r="0" t="0"/>
          <a:stretch/>
        </p:blipFill>
        <p:spPr>
          <a:xfrm>
            <a:off x="27981" y="5255491"/>
            <a:ext cx="1597620" cy="1602509"/>
          </a:xfrm>
          <a:prstGeom prst="rect">
            <a:avLst/>
          </a:prstGeom>
          <a:noFill/>
          <a:ln>
            <a:noFill/>
          </a:ln>
        </p:spPr>
      </p:pic>
      <p:pic>
        <p:nvPicPr>
          <p:cNvPr id="167" name="Google Shape;167;p29"/>
          <p:cNvPicPr preferRelativeResize="0"/>
          <p:nvPr/>
        </p:nvPicPr>
        <p:blipFill rotWithShape="1">
          <a:blip r:embed="rId6">
            <a:alphaModFix/>
          </a:blip>
          <a:srcRect b="0" l="0" r="0" t="0"/>
          <a:stretch/>
        </p:blipFill>
        <p:spPr>
          <a:xfrm>
            <a:off x="9624291" y="228433"/>
            <a:ext cx="2234475" cy="716783"/>
          </a:xfrm>
          <a:prstGeom prst="rect">
            <a:avLst/>
          </a:prstGeom>
          <a:noFill/>
          <a:ln>
            <a:noFill/>
          </a:ln>
        </p:spPr>
      </p:pic>
      <p:pic>
        <p:nvPicPr>
          <p:cNvPr id="168" name="Google Shape;168;p29"/>
          <p:cNvPicPr preferRelativeResize="0"/>
          <p:nvPr/>
        </p:nvPicPr>
        <p:blipFill rotWithShape="1">
          <a:blip r:embed="rId7">
            <a:alphaModFix/>
          </a:blip>
          <a:srcRect b="36749" l="0" r="0" t="26274"/>
          <a:stretch/>
        </p:blipFill>
        <p:spPr>
          <a:xfrm>
            <a:off x="3994490" y="10891"/>
            <a:ext cx="3441200" cy="1272359"/>
          </a:xfrm>
          <a:prstGeom prst="rect">
            <a:avLst/>
          </a:prstGeom>
          <a:noFill/>
          <a:ln>
            <a:noFill/>
          </a:ln>
        </p:spPr>
      </p:pic>
      <p:sp>
        <p:nvSpPr>
          <p:cNvPr id="169" name="Google Shape;169;p29"/>
          <p:cNvSpPr/>
          <p:nvPr/>
        </p:nvSpPr>
        <p:spPr>
          <a:xfrm>
            <a:off x="452582" y="2240447"/>
            <a:ext cx="10898909" cy="1661953"/>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0" lang="en-GB" sz="4000" u="none" cap="none" strike="noStrike">
                <a:solidFill>
                  <a:srgbClr val="000000"/>
                </a:solidFill>
                <a:latin typeface="Calibri"/>
                <a:ea typeface="Calibri"/>
                <a:cs typeface="Calibri"/>
                <a:sym typeface="Calibri"/>
              </a:rPr>
              <a:t>Sociālās izolācijas shēmas izpratne</a:t>
            </a:r>
            <a:endParaRPr/>
          </a:p>
          <a:p>
            <a:pPr indent="0" lvl="0" marL="0" marR="0" rtl="0" algn="ctr">
              <a:lnSpc>
                <a:spcPct val="150000"/>
              </a:lnSpc>
              <a:spcBef>
                <a:spcPts val="0"/>
              </a:spcBef>
              <a:spcAft>
                <a:spcPts val="0"/>
              </a:spcAft>
              <a:buNone/>
            </a:pPr>
            <a:r>
              <a:rPr b="0" i="1" lang="en-GB" sz="2800" u="none" cap="none" strike="noStrike">
                <a:solidFill>
                  <a:srgbClr val="000000"/>
                </a:solidFill>
                <a:latin typeface="Calibri"/>
                <a:ea typeface="Calibri"/>
                <a:cs typeface="Calibri"/>
                <a:sym typeface="Calibri"/>
              </a:rPr>
              <a:t>1. nodaļa no digitālā ceļveža: Shēmas izpratne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b="1" lang="en-GB"/>
              <a:t>1. nodaļas mērķis</a:t>
            </a:r>
            <a:endParaRPr/>
          </a:p>
        </p:txBody>
      </p:sp>
      <p:sp>
        <p:nvSpPr>
          <p:cNvPr id="175" name="Google Shape;175;p3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342900" lvl="0" marL="457200" rtl="0" algn="just">
              <a:lnSpc>
                <a:spcPct val="90000"/>
              </a:lnSpc>
              <a:spcBef>
                <a:spcPts val="1000"/>
              </a:spcBef>
              <a:spcAft>
                <a:spcPts val="0"/>
              </a:spcAft>
              <a:buSzPts val="1800"/>
              <a:buChar char="•"/>
            </a:pPr>
            <a:r>
              <a:rPr lang="en-GB"/>
              <a:t>Šajā nodaļā tiek pētīta sociālās izolācijas shēma, koncentrējoties uz tās veidošanos, īpašībām un ietekmi uz domām, uztveri un uzvedību. Shēmas ir kognitīvi ietvari, kas būtiski vada mūsu rīcību un mijiedarbību. Atpazīstot un risinot šo shēmu, indivīdi var mainīt savu uzvedību un uzlabot savas attiecības.</a:t>
            </a:r>
            <a:endParaRPr/>
          </a:p>
          <a:p>
            <a:pPr indent="-228600" lvl="0" marL="457200" rtl="0" algn="just">
              <a:lnSpc>
                <a:spcPct val="90000"/>
              </a:lnSpc>
              <a:spcBef>
                <a:spcPts val="1000"/>
              </a:spcBef>
              <a:spcAft>
                <a:spcPts val="0"/>
              </a:spcAft>
              <a:buSzPts val="1800"/>
              <a:buNone/>
            </a:pPr>
            <a:r>
              <a:t/>
            </a:r>
            <a:endParaRPr/>
          </a:p>
          <a:p>
            <a:pPr indent="-342900" lvl="0" marL="457200" rtl="0" algn="just">
              <a:lnSpc>
                <a:spcPct val="90000"/>
              </a:lnSpc>
              <a:spcBef>
                <a:spcPts val="1000"/>
              </a:spcBef>
              <a:spcAft>
                <a:spcPts val="0"/>
              </a:spcAft>
              <a:buSzPts val="1800"/>
              <a:buChar char="•"/>
            </a:pPr>
            <a:r>
              <a:rPr b="1" lang="en-GB"/>
              <a:t>Mērķis: </a:t>
            </a:r>
            <a:r>
              <a:rPr lang="en-GB"/>
              <a:t>noskaidrot, kas ir sociālās izolācijas shēma, kā tā veidojas un kā tā ietekmē domas, uztveri un uzvedību.</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7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b="1" lang="en-GB"/>
              <a:t>Kas ir sociālās izolācijas shēma?</a:t>
            </a:r>
            <a:endParaRPr b="1"/>
          </a:p>
        </p:txBody>
      </p:sp>
      <p:sp>
        <p:nvSpPr>
          <p:cNvPr id="181" name="Google Shape;181;p72"/>
          <p:cNvSpPr txBox="1"/>
          <p:nvPr>
            <p:ph idx="1" type="body"/>
          </p:nvPr>
        </p:nvSpPr>
        <p:spPr>
          <a:xfrm>
            <a:off x="838200" y="1376106"/>
            <a:ext cx="10515600" cy="4351338"/>
          </a:xfrm>
          <a:prstGeom prst="rect">
            <a:avLst/>
          </a:prstGeom>
          <a:noFill/>
          <a:ln>
            <a:noFill/>
          </a:ln>
        </p:spPr>
        <p:txBody>
          <a:bodyPr anchorCtr="0" anchor="t" bIns="45700" lIns="91425" spcFirstLastPara="1" rIns="91425" wrap="square" tIns="45700">
            <a:normAutofit/>
          </a:bodyPr>
          <a:lstStyle/>
          <a:p>
            <a:pPr indent="-342900" lvl="0" marL="457200" rtl="0" algn="just">
              <a:lnSpc>
                <a:spcPct val="90000"/>
              </a:lnSpc>
              <a:spcBef>
                <a:spcPts val="1000"/>
              </a:spcBef>
              <a:spcAft>
                <a:spcPts val="0"/>
              </a:spcAft>
              <a:buSzPts val="1800"/>
              <a:buChar char="•"/>
            </a:pPr>
            <a:r>
              <a:rPr lang="en-GB"/>
              <a:t>Domāšanas un uztveres modelis, kas rada pastāvīgu sajūtu, ka cilvēks ir “citādāks” vai neiederas.</a:t>
            </a:r>
            <a:endParaRPr/>
          </a:p>
          <a:p>
            <a:pPr indent="-342900" lvl="0" marL="457200" rtl="0" algn="just">
              <a:lnSpc>
                <a:spcPct val="90000"/>
              </a:lnSpc>
              <a:spcBef>
                <a:spcPts val="1000"/>
              </a:spcBef>
              <a:spcAft>
                <a:spcPts val="0"/>
              </a:spcAft>
              <a:buSzPts val="1800"/>
              <a:buChar char="•"/>
            </a:pPr>
            <a:r>
              <a:rPr lang="en-GB"/>
              <a:t>Var saglabāties, neskatoties uz aktīvu sociālo dzīvi — iekšēja vientulība saglabājas.</a:t>
            </a:r>
            <a:endParaRPr/>
          </a:p>
          <a:p>
            <a:pPr indent="-342900" lvl="0" marL="457200" rtl="0" algn="just">
              <a:lnSpc>
                <a:spcPct val="90000"/>
              </a:lnSpc>
              <a:spcBef>
                <a:spcPts val="1000"/>
              </a:spcBef>
              <a:spcAft>
                <a:spcPts val="0"/>
              </a:spcAft>
              <a:buSzPts val="1800"/>
              <a:buChar char="•"/>
            </a:pPr>
            <a:r>
              <a:rPr lang="en-GB"/>
              <a:t>Bieži vien sakņojas agrīnās neadaptīvās shēmās, kas virza uztveri, emocijas un uzvedību.</a:t>
            </a:r>
            <a:endParaRPr/>
          </a:p>
        </p:txBody>
      </p:sp>
      <p:grpSp>
        <p:nvGrpSpPr>
          <p:cNvPr id="182" name="Google Shape;182;p72"/>
          <p:cNvGrpSpPr/>
          <p:nvPr/>
        </p:nvGrpSpPr>
        <p:grpSpPr>
          <a:xfrm>
            <a:off x="2276875" y="4455786"/>
            <a:ext cx="6561521" cy="1026108"/>
            <a:chOff x="5721" y="830004"/>
            <a:chExt cx="6498686" cy="1026108"/>
          </a:xfrm>
        </p:grpSpPr>
        <p:sp>
          <p:nvSpPr>
            <p:cNvPr id="183" name="Google Shape;183;p72"/>
            <p:cNvSpPr/>
            <p:nvPr/>
          </p:nvSpPr>
          <p:spPr>
            <a:xfrm>
              <a:off x="5721" y="830004"/>
              <a:ext cx="1710180" cy="1026108"/>
            </a:xfrm>
            <a:prstGeom prst="roundRect">
              <a:avLst>
                <a:gd fmla="val 10000" name="adj"/>
              </a:avLst>
            </a:prstGeom>
            <a:solidFill>
              <a:schemeClr val="accent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72"/>
            <p:cNvSpPr txBox="1"/>
            <p:nvPr/>
          </p:nvSpPr>
          <p:spPr>
            <a:xfrm>
              <a:off x="35774" y="860058"/>
              <a:ext cx="1821091" cy="9660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None/>
              </a:pPr>
              <a:r>
                <a:rPr b="0" i="0" lang="en-GB" sz="2400" u="none" cap="none" strike="noStrike">
                  <a:solidFill>
                    <a:schemeClr val="dk1"/>
                  </a:solidFill>
                  <a:latin typeface="Arial"/>
                  <a:ea typeface="Arial"/>
                  <a:cs typeface="Arial"/>
                  <a:sym typeface="Arial"/>
                </a:rPr>
                <a:t>pamata pārliecības</a:t>
              </a:r>
              <a:endParaRPr b="0" i="0" sz="1400" u="none" cap="none" strike="noStrike">
                <a:solidFill>
                  <a:srgbClr val="000000"/>
                </a:solidFill>
                <a:latin typeface="Arial"/>
                <a:ea typeface="Arial"/>
                <a:cs typeface="Arial"/>
                <a:sym typeface="Arial"/>
              </a:endParaRPr>
            </a:p>
          </p:txBody>
        </p:sp>
        <p:sp>
          <p:nvSpPr>
            <p:cNvPr id="185" name="Google Shape;185;p72"/>
            <p:cNvSpPr/>
            <p:nvPr/>
          </p:nvSpPr>
          <p:spPr>
            <a:xfrm>
              <a:off x="1886920" y="1130996"/>
              <a:ext cx="362558" cy="424124"/>
            </a:xfrm>
            <a:prstGeom prst="rightArrow">
              <a:avLst>
                <a:gd fmla="val 60000" name="adj1"/>
                <a:gd fmla="val 50000" name="adj2"/>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p72"/>
            <p:cNvSpPr txBox="1"/>
            <p:nvPr/>
          </p:nvSpPr>
          <p:spPr>
            <a:xfrm>
              <a:off x="1886920" y="1215821"/>
              <a:ext cx="253791" cy="254474"/>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187" name="Google Shape;187;p72"/>
            <p:cNvSpPr/>
            <p:nvPr/>
          </p:nvSpPr>
          <p:spPr>
            <a:xfrm>
              <a:off x="2399974" y="830004"/>
              <a:ext cx="1710180" cy="1026108"/>
            </a:xfrm>
            <a:prstGeom prst="roundRect">
              <a:avLst>
                <a:gd fmla="val 10000" name="adj"/>
              </a:avLst>
            </a:prstGeom>
            <a:solidFill>
              <a:srgbClr val="C85B5B"/>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72"/>
            <p:cNvSpPr txBox="1"/>
            <p:nvPr/>
          </p:nvSpPr>
          <p:spPr>
            <a:xfrm>
              <a:off x="2430028" y="860058"/>
              <a:ext cx="1650072" cy="9660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Arial"/>
                  <a:ea typeface="Arial"/>
                  <a:cs typeface="Arial"/>
                  <a:sym typeface="Arial"/>
                </a:rPr>
                <a:t>emocijas </a:t>
              </a:r>
              <a:endParaRPr b="0" i="0" sz="1400" u="none" cap="none" strike="noStrike">
                <a:solidFill>
                  <a:srgbClr val="000000"/>
                </a:solidFill>
                <a:latin typeface="Arial"/>
                <a:ea typeface="Arial"/>
                <a:cs typeface="Arial"/>
                <a:sym typeface="Arial"/>
              </a:endParaRPr>
            </a:p>
          </p:txBody>
        </p:sp>
        <p:sp>
          <p:nvSpPr>
            <p:cNvPr id="189" name="Google Shape;189;p72"/>
            <p:cNvSpPr/>
            <p:nvPr/>
          </p:nvSpPr>
          <p:spPr>
            <a:xfrm>
              <a:off x="4281173" y="1130996"/>
              <a:ext cx="362558" cy="424124"/>
            </a:xfrm>
            <a:prstGeom prst="rightArrow">
              <a:avLst>
                <a:gd fmla="val 60000" name="adj1"/>
                <a:gd fmla="val 50000" name="adj2"/>
              </a:avLst>
            </a:prstGeom>
            <a:solidFill>
              <a:srgbClr val="FE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 name="Google Shape;190;p72"/>
            <p:cNvSpPr txBox="1"/>
            <p:nvPr/>
          </p:nvSpPr>
          <p:spPr>
            <a:xfrm>
              <a:off x="4281173" y="1215821"/>
              <a:ext cx="253791" cy="254474"/>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191" name="Google Shape;191;p72"/>
            <p:cNvSpPr/>
            <p:nvPr/>
          </p:nvSpPr>
          <p:spPr>
            <a:xfrm>
              <a:off x="4794227" y="830004"/>
              <a:ext cx="1710180" cy="1026108"/>
            </a:xfrm>
            <a:prstGeom prst="roundRect">
              <a:avLst>
                <a:gd fmla="val 10000" name="adj"/>
              </a:avLst>
            </a:prstGeom>
            <a:solidFill>
              <a:srgbClr val="FE000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p72"/>
            <p:cNvSpPr txBox="1"/>
            <p:nvPr/>
          </p:nvSpPr>
          <p:spPr>
            <a:xfrm>
              <a:off x="4824281" y="860058"/>
              <a:ext cx="1650072" cy="9660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Arial"/>
                  <a:ea typeface="Arial"/>
                  <a:cs typeface="Arial"/>
                  <a:sym typeface="Arial"/>
                </a:rPr>
                <a:t>uzvedība</a:t>
              </a:r>
              <a:endParaRPr b="0" i="0" sz="1400" u="none" cap="none" strike="noStrike">
                <a:solidFill>
                  <a:srgbClr val="000000"/>
                </a:solidFill>
                <a:latin typeface="Arial"/>
                <a:ea typeface="Arial"/>
                <a:cs typeface="Arial"/>
                <a:sym typeface="Arial"/>
              </a:endParaRPr>
            </a:p>
          </p:txBody>
        </p:sp>
      </p:grpSp>
      <p:sp>
        <p:nvSpPr>
          <p:cNvPr id="193" name="Google Shape;193;p72"/>
          <p:cNvSpPr/>
          <p:nvPr/>
        </p:nvSpPr>
        <p:spPr>
          <a:xfrm>
            <a:off x="2276875" y="5693647"/>
            <a:ext cx="8757993"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000000"/>
                </a:solidFill>
                <a:latin typeface="Calibri"/>
                <a:ea typeface="Calibri"/>
                <a:cs typeface="Calibri"/>
                <a:sym typeface="Calibri"/>
              </a:rPr>
              <a:t>Sources: Young et al. (2003); Sfeir et al. (2025); Bay Area Cognitive Behavioral Therapy Center (2025).</a:t>
            </a:r>
            <a:endParaRPr b="0" i="0" sz="1600" u="none" cap="none" strike="noStrike">
              <a:solidFill>
                <a:srgbClr val="000000"/>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7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b="1" lang="en-GB"/>
              <a:t>Galvenie simptomi: </a:t>
            </a:r>
            <a:r>
              <a:rPr b="1" lang="en-GB">
                <a:solidFill>
                  <a:srgbClr val="FF0000"/>
                </a:solidFill>
              </a:rPr>
              <a:t>emocijas</a:t>
            </a:r>
            <a:endParaRPr/>
          </a:p>
        </p:txBody>
      </p:sp>
      <p:sp>
        <p:nvSpPr>
          <p:cNvPr id="199" name="Google Shape;199;p73"/>
          <p:cNvSpPr txBox="1"/>
          <p:nvPr>
            <p:ph idx="1" type="body"/>
          </p:nvPr>
        </p:nvSpPr>
        <p:spPr>
          <a:xfrm>
            <a:off x="838200" y="1825625"/>
            <a:ext cx="10317480" cy="4295476"/>
          </a:xfrm>
          <a:prstGeom prst="rect">
            <a:avLst/>
          </a:prstGeom>
          <a:noFill/>
          <a:ln>
            <a:noFill/>
          </a:ln>
        </p:spPr>
        <p:txBody>
          <a:bodyPr anchorCtr="0" anchor="t" bIns="45700" lIns="91425" spcFirstLastPara="1" rIns="91425" wrap="square" tIns="45700">
            <a:normAutofit/>
          </a:bodyPr>
          <a:lstStyle/>
          <a:p>
            <a:pPr indent="-342900" lvl="0" marL="457200" rtl="0" algn="just">
              <a:lnSpc>
                <a:spcPct val="90000"/>
              </a:lnSpc>
              <a:spcBef>
                <a:spcPts val="1000"/>
              </a:spcBef>
              <a:spcAft>
                <a:spcPts val="0"/>
              </a:spcAft>
              <a:buSzPts val="1800"/>
              <a:buChar char="•"/>
            </a:pPr>
            <a:r>
              <a:rPr lang="en-GB"/>
              <a:t>Pastāvīgas vientulības, skumju vai tukšuma sajūtas</a:t>
            </a:r>
            <a:endParaRPr/>
          </a:p>
          <a:p>
            <a:pPr indent="-342900" lvl="0" marL="457200" rtl="0" algn="just">
              <a:lnSpc>
                <a:spcPct val="90000"/>
              </a:lnSpc>
              <a:spcBef>
                <a:spcPts val="1000"/>
              </a:spcBef>
              <a:spcAft>
                <a:spcPts val="0"/>
              </a:spcAft>
              <a:buSzPts val="1800"/>
              <a:buChar char="•"/>
            </a:pPr>
            <a:r>
              <a:rPr lang="en-GB"/>
              <a:t>Bezcerība vai motivācijas zudums veidot kontaktus ar citiem</a:t>
            </a:r>
            <a:endParaRPr/>
          </a:p>
          <a:p>
            <a:pPr indent="-342900" lvl="0" marL="457200" rtl="0" algn="just">
              <a:lnSpc>
                <a:spcPct val="90000"/>
              </a:lnSpc>
              <a:spcBef>
                <a:spcPts val="1000"/>
              </a:spcBef>
              <a:spcAft>
                <a:spcPts val="0"/>
              </a:spcAft>
              <a:buSzPts val="1800"/>
              <a:buChar char="•"/>
            </a:pPr>
            <a:r>
              <a:rPr lang="en-GB"/>
              <a:t>Paaugstināta jutība pret atraidījumu vai citu reakcijām</a:t>
            </a:r>
            <a:endParaRPr/>
          </a:p>
          <a:p>
            <a:pPr indent="-342900" lvl="0" marL="457200" rtl="0" algn="just">
              <a:lnSpc>
                <a:spcPct val="90000"/>
              </a:lnSpc>
              <a:spcBef>
                <a:spcPts val="1000"/>
              </a:spcBef>
              <a:spcAft>
                <a:spcPts val="0"/>
              </a:spcAft>
              <a:buSzPts val="1800"/>
              <a:buChar char="•"/>
            </a:pPr>
            <a:r>
              <a:rPr lang="en-GB"/>
              <a:t>Izteikta kritika pret sevi, kas var pāraugt dusmās vai depresijā</a:t>
            </a:r>
            <a:endParaRPr/>
          </a:p>
          <a:p>
            <a:pPr indent="-342900" lvl="0" marL="457200" rtl="0" algn="just">
              <a:lnSpc>
                <a:spcPct val="90000"/>
              </a:lnSpc>
              <a:spcBef>
                <a:spcPts val="1000"/>
              </a:spcBef>
              <a:spcAft>
                <a:spcPts val="0"/>
              </a:spcAft>
              <a:buSzPts val="1800"/>
              <a:buChar char="•"/>
            </a:pPr>
            <a:r>
              <a:rPr lang="en-GB"/>
              <a:t>Emocionālās sāpes pastiprina trauksme un pašapziņas trūkums, veidojot “apburto loku”</a:t>
            </a:r>
            <a:endParaRPr/>
          </a:p>
        </p:txBody>
      </p:sp>
      <p:sp>
        <p:nvSpPr>
          <p:cNvPr id="200" name="Google Shape;200;p73"/>
          <p:cNvSpPr/>
          <p:nvPr/>
        </p:nvSpPr>
        <p:spPr>
          <a:xfrm>
            <a:off x="3500283" y="5173170"/>
            <a:ext cx="8613058"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000000"/>
                </a:solidFill>
                <a:latin typeface="Calibri"/>
                <a:ea typeface="Calibri"/>
                <a:cs typeface="Calibri"/>
                <a:sym typeface="Calibri"/>
              </a:rPr>
              <a:t>Sources: Young et al. (2003); Sfeir et al. (2025); Bay Area Cognitive Behavioral Therapy Center (2025).</a:t>
            </a:r>
            <a:endParaRPr b="0" i="0" sz="1600" u="none" cap="none" strike="noStrike">
              <a:solidFill>
                <a:srgbClr val="000000"/>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7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b="1" lang="en-GB"/>
              <a:t>Galvenie simptomi: </a:t>
            </a:r>
            <a:r>
              <a:rPr b="1" lang="en-GB">
                <a:solidFill>
                  <a:srgbClr val="FF0000"/>
                </a:solidFill>
              </a:rPr>
              <a:t>uzvedība</a:t>
            </a:r>
            <a:endParaRPr/>
          </a:p>
        </p:txBody>
      </p:sp>
      <p:sp>
        <p:nvSpPr>
          <p:cNvPr id="206" name="Google Shape;206;p7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342900" lvl="0" marL="457200" rtl="0" algn="just">
              <a:lnSpc>
                <a:spcPct val="90000"/>
              </a:lnSpc>
              <a:spcBef>
                <a:spcPts val="1000"/>
              </a:spcBef>
              <a:spcAft>
                <a:spcPts val="0"/>
              </a:spcAft>
              <a:buSzPts val="1800"/>
              <a:buChar char="•"/>
            </a:pPr>
            <a:r>
              <a:rPr lang="en-GB"/>
              <a:t>Izvairīšanās no sociāliem pasākumiem, priekšroka vientulībai</a:t>
            </a:r>
            <a:endParaRPr/>
          </a:p>
          <a:p>
            <a:pPr indent="-342900" lvl="0" marL="457200" rtl="0" algn="just">
              <a:lnSpc>
                <a:spcPct val="90000"/>
              </a:lnSpc>
              <a:spcBef>
                <a:spcPts val="1000"/>
              </a:spcBef>
              <a:spcAft>
                <a:spcPts val="0"/>
              </a:spcAft>
              <a:buSzPts val="1800"/>
              <a:buChar char="•"/>
            </a:pPr>
            <a:r>
              <a:rPr lang="en-GB"/>
              <a:t>Zema iesaiste grupu vai kopienas aktivitātēs</a:t>
            </a:r>
            <a:endParaRPr/>
          </a:p>
          <a:p>
            <a:pPr indent="-342900" lvl="0" marL="457200" rtl="0" algn="just">
              <a:lnSpc>
                <a:spcPct val="90000"/>
              </a:lnSpc>
              <a:spcBef>
                <a:spcPts val="1000"/>
              </a:spcBef>
              <a:spcAft>
                <a:spcPts val="0"/>
              </a:spcAft>
              <a:buSzPts val="1800"/>
              <a:buChar char="•"/>
            </a:pPr>
            <a:r>
              <a:rPr lang="en-GB"/>
              <a:t>Ieradumu maiņa, lai samazinātu sociālo kontaktu</a:t>
            </a:r>
            <a:endParaRPr/>
          </a:p>
          <a:p>
            <a:pPr indent="-342900" lvl="0" marL="457200" rtl="0" algn="just">
              <a:lnSpc>
                <a:spcPct val="90000"/>
              </a:lnSpc>
              <a:spcBef>
                <a:spcPts val="1000"/>
              </a:spcBef>
              <a:spcAft>
                <a:spcPts val="0"/>
              </a:spcAft>
              <a:buSzPts val="1800"/>
              <a:buChar char="•"/>
            </a:pPr>
            <a:r>
              <a:rPr lang="en-GB"/>
              <a:t>Sociālās izolācijas “slēpšana” – ārēji draudzīga vai aizņemta uzvedība, ko vada bailes no atraidījuma</a:t>
            </a:r>
            <a:endParaRPr/>
          </a:p>
          <a:p>
            <a:pPr indent="-342900" lvl="0" marL="457200" rtl="0" algn="just">
              <a:lnSpc>
                <a:spcPct val="90000"/>
              </a:lnSpc>
              <a:spcBef>
                <a:spcPts val="1000"/>
              </a:spcBef>
              <a:spcAft>
                <a:spcPts val="0"/>
              </a:spcAft>
              <a:buSzPts val="1800"/>
              <a:buChar char="•"/>
            </a:pPr>
            <a:r>
              <a:rPr lang="en-GB"/>
              <a:t>Intereses zudums par iepriekš patīkamām aktivitātēm</a:t>
            </a:r>
            <a:endParaRPr/>
          </a:p>
          <a:p>
            <a:pPr indent="-342900" lvl="0" marL="457200" rtl="0" algn="just">
              <a:lnSpc>
                <a:spcPct val="90000"/>
              </a:lnSpc>
              <a:spcBef>
                <a:spcPts val="1000"/>
              </a:spcBef>
              <a:spcAft>
                <a:spcPts val="0"/>
              </a:spcAft>
              <a:buSzPts val="1800"/>
              <a:buChar char="•"/>
            </a:pPr>
            <a:r>
              <a:rPr lang="en-GB"/>
              <a:t>Savu vajadzību ignorēšana emocionālā izsīkuma dēļ</a:t>
            </a:r>
            <a:endParaRPr/>
          </a:p>
        </p:txBody>
      </p:sp>
      <p:sp>
        <p:nvSpPr>
          <p:cNvPr id="207" name="Google Shape;207;p74"/>
          <p:cNvSpPr/>
          <p:nvPr/>
        </p:nvSpPr>
        <p:spPr>
          <a:xfrm>
            <a:off x="2201333" y="5546797"/>
            <a:ext cx="9784189"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000000"/>
                </a:solidFill>
                <a:latin typeface="Arial"/>
                <a:ea typeface="Arial"/>
                <a:cs typeface="Arial"/>
                <a:sym typeface="Arial"/>
              </a:rPr>
              <a:t>Sources: Young et al. (2003); Sfeir et al. (2025); Bay Area Cognitive Behavioral Therapy Center (2025).</a:t>
            </a:r>
            <a:endParaRPr b="0" i="0" sz="16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7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b="1" lang="en-GB"/>
              <a:t>Galvenie simptomi: </a:t>
            </a:r>
            <a:r>
              <a:rPr b="1" lang="en-GB">
                <a:solidFill>
                  <a:srgbClr val="FF0000"/>
                </a:solidFill>
              </a:rPr>
              <a:t>kognitīvie</a:t>
            </a:r>
            <a:endParaRPr b="1">
              <a:solidFill>
                <a:srgbClr val="FF0000"/>
              </a:solidFill>
            </a:endParaRPr>
          </a:p>
        </p:txBody>
      </p:sp>
      <p:sp>
        <p:nvSpPr>
          <p:cNvPr id="213" name="Google Shape;213;p7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342900" lvl="0" marL="457200" rtl="0" algn="just">
              <a:lnSpc>
                <a:spcPct val="90000"/>
              </a:lnSpc>
              <a:spcBef>
                <a:spcPts val="1000"/>
              </a:spcBef>
              <a:spcAft>
                <a:spcPts val="0"/>
              </a:spcAft>
              <a:buSzPts val="1800"/>
              <a:buChar char="•"/>
            </a:pPr>
            <a:r>
              <a:rPr lang="en-GB"/>
              <a:t>Izlikšanās, ka iederas, slēpjot savu patieso būtību, jo pastāv pārliecība, ka patiesais “es” ir “citādāks” vai tiks noraidīts, kas vēl vairāk stiprina iekšējo kritiķi</a:t>
            </a:r>
            <a:endParaRPr/>
          </a:p>
          <a:p>
            <a:pPr indent="-342900" lvl="0" marL="457200" rtl="0" algn="just">
              <a:lnSpc>
                <a:spcPct val="90000"/>
              </a:lnSpc>
              <a:spcBef>
                <a:spcPts val="1000"/>
              </a:spcBef>
              <a:spcAft>
                <a:spcPts val="0"/>
              </a:spcAft>
              <a:buSzPts val="1800"/>
              <a:buChar char="•"/>
            </a:pPr>
            <a:r>
              <a:rPr lang="en-GB"/>
              <a:t>Pastāvīgas bažas, ka citi viņu uztver kā nastu</a:t>
            </a:r>
            <a:endParaRPr/>
          </a:p>
          <a:p>
            <a:pPr indent="-342900" lvl="0" marL="457200" rtl="0" algn="just">
              <a:lnSpc>
                <a:spcPct val="90000"/>
              </a:lnSpc>
              <a:spcBef>
                <a:spcPts val="1000"/>
              </a:spcBef>
              <a:spcAft>
                <a:spcPts val="0"/>
              </a:spcAft>
              <a:buSzPts val="1800"/>
              <a:buChar char="•"/>
            </a:pPr>
            <a:r>
              <a:rPr lang="en-GB"/>
              <a:t>Tendence neuzticēties cilvēkiem bez redzama, objektīva iemesla</a:t>
            </a:r>
            <a:endParaRPr/>
          </a:p>
          <a:p>
            <a:pPr indent="-342900" lvl="0" marL="457200" rtl="0" algn="just">
              <a:lnSpc>
                <a:spcPct val="90000"/>
              </a:lnSpc>
              <a:spcBef>
                <a:spcPts val="1000"/>
              </a:spcBef>
              <a:spcAft>
                <a:spcPts val="0"/>
              </a:spcAft>
              <a:buSzPts val="1800"/>
              <a:buChar char="•"/>
            </a:pPr>
            <a:r>
              <a:rPr lang="en-GB"/>
              <a:t>Šādi domāšanas modeļi uztur un pastiprina sociālās izolācijas un atsvešinātības sajūtu</a:t>
            </a:r>
            <a:endParaRPr/>
          </a:p>
          <a:p>
            <a:pPr indent="-228600" lvl="0" marL="457200" rtl="0" algn="just">
              <a:lnSpc>
                <a:spcPct val="90000"/>
              </a:lnSpc>
              <a:spcBef>
                <a:spcPts val="1000"/>
              </a:spcBef>
              <a:spcAft>
                <a:spcPts val="0"/>
              </a:spcAft>
              <a:buSzPts val="1800"/>
              <a:buNone/>
            </a:pPr>
            <a:r>
              <a:t/>
            </a:r>
            <a:endParaRPr/>
          </a:p>
        </p:txBody>
      </p:sp>
      <p:sp>
        <p:nvSpPr>
          <p:cNvPr id="214" name="Google Shape;214;p75"/>
          <p:cNvSpPr/>
          <p:nvPr/>
        </p:nvSpPr>
        <p:spPr>
          <a:xfrm>
            <a:off x="2765778" y="5487803"/>
            <a:ext cx="867897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000000"/>
                </a:solidFill>
                <a:latin typeface="Calibri"/>
                <a:ea typeface="Calibri"/>
                <a:cs typeface="Calibri"/>
                <a:sym typeface="Calibri"/>
              </a:rPr>
              <a:t>Sources: Young et al. (2003); Sfeir et al. (2025); Bay Area Cognitive Behavioral Therapy Center (2025).</a:t>
            </a:r>
            <a:endParaRPr b="0" i="0" sz="1600" u="none" cap="none" strike="noStrike">
              <a:solidFill>
                <a:srgbClr val="000000"/>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76"/>
          <p:cNvSpPr txBox="1"/>
          <p:nvPr>
            <p:ph type="title"/>
          </p:nvPr>
        </p:nvSpPr>
        <p:spPr>
          <a:xfrm>
            <a:off x="838200" y="21627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b="1" lang="en-GB"/>
              <a:t>Shēmu teorijas pamati</a:t>
            </a:r>
            <a:endParaRPr/>
          </a:p>
        </p:txBody>
      </p:sp>
      <p:sp>
        <p:nvSpPr>
          <p:cNvPr id="220" name="Google Shape;220;p76"/>
          <p:cNvSpPr txBox="1"/>
          <p:nvPr>
            <p:ph idx="1" type="body"/>
          </p:nvPr>
        </p:nvSpPr>
        <p:spPr>
          <a:xfrm>
            <a:off x="924261" y="1195319"/>
            <a:ext cx="10515600" cy="4937760"/>
          </a:xfrm>
          <a:prstGeom prst="rect">
            <a:avLst/>
          </a:prstGeom>
          <a:noFill/>
          <a:ln>
            <a:noFill/>
          </a:ln>
        </p:spPr>
        <p:txBody>
          <a:bodyPr anchorCtr="0" anchor="t" bIns="45700" lIns="91425" spcFirstLastPara="1" rIns="91425" wrap="square" tIns="45700">
            <a:normAutofit/>
          </a:bodyPr>
          <a:lstStyle/>
          <a:p>
            <a:pPr indent="0" lvl="0" marL="114300" rtl="0" algn="just">
              <a:lnSpc>
                <a:spcPct val="90000"/>
              </a:lnSpc>
              <a:spcBef>
                <a:spcPts val="1000"/>
              </a:spcBef>
              <a:spcAft>
                <a:spcPts val="0"/>
              </a:spcAft>
              <a:buSzPts val="1668"/>
              <a:buNone/>
            </a:pPr>
            <a:r>
              <a:rPr i="1" lang="en-GB" sz="2400"/>
              <a:t>Beks (Beck) → domāšana nosaka emocijas un uzvedību; Jangs (Young) → 18 agrīnās neadaptīvās shēmas</a:t>
            </a:r>
            <a:endParaRPr/>
          </a:p>
          <a:p>
            <a:pPr indent="0" lvl="0" marL="114300" rtl="0" algn="just">
              <a:lnSpc>
                <a:spcPct val="90000"/>
              </a:lnSpc>
              <a:spcBef>
                <a:spcPts val="1000"/>
              </a:spcBef>
              <a:spcAft>
                <a:spcPts val="0"/>
              </a:spcAft>
              <a:buSzPts val="1668"/>
              <a:buNone/>
            </a:pPr>
            <a:r>
              <a:rPr b="1" lang="en-GB" sz="2400"/>
              <a:t>Piecas cilvēkiem kopīgas pamata emocionālās vajadzības: </a:t>
            </a:r>
            <a:endParaRPr/>
          </a:p>
          <a:p>
            <a:pPr indent="-342900" lvl="2" marL="1371600" rtl="0" algn="just">
              <a:lnSpc>
                <a:spcPct val="90000"/>
              </a:lnSpc>
              <a:spcBef>
                <a:spcPts val="500"/>
              </a:spcBef>
              <a:spcAft>
                <a:spcPts val="0"/>
              </a:spcAft>
              <a:buSzPts val="1668"/>
              <a:buFont typeface="Noto Sans Symbols"/>
              <a:buChar char="⮚"/>
            </a:pPr>
            <a:r>
              <a:rPr lang="en-GB" sz="2400"/>
              <a:t>Veidot drošas un uzticamas attiecības ar citiem</a:t>
            </a:r>
            <a:endParaRPr/>
          </a:p>
          <a:p>
            <a:pPr indent="-342900" lvl="2" marL="1371600" rtl="0" algn="just">
              <a:lnSpc>
                <a:spcPct val="90000"/>
              </a:lnSpc>
              <a:spcBef>
                <a:spcPts val="500"/>
              </a:spcBef>
              <a:spcAft>
                <a:spcPts val="0"/>
              </a:spcAft>
              <a:buSzPts val="1668"/>
              <a:buFont typeface="Noto Sans Symbols"/>
              <a:buChar char="⮚"/>
            </a:pPr>
            <a:r>
              <a:rPr lang="en-GB" sz="2400"/>
              <a:t>Piedzīvot neatkarību, kompetenci un skaidru pašidentitāti</a:t>
            </a:r>
            <a:endParaRPr/>
          </a:p>
          <a:p>
            <a:pPr indent="-342900" lvl="2" marL="1371600" rtl="0" algn="just">
              <a:lnSpc>
                <a:spcPct val="90000"/>
              </a:lnSpc>
              <a:spcBef>
                <a:spcPts val="500"/>
              </a:spcBef>
              <a:spcAft>
                <a:spcPts val="0"/>
              </a:spcAft>
              <a:buSzPts val="1668"/>
              <a:buFont typeface="Noto Sans Symbols"/>
              <a:buChar char="⮚"/>
            </a:pPr>
            <a:r>
              <a:rPr lang="en-GB" sz="2400"/>
              <a:t>Brīvi paust savas īstās vajadzības un emocijas</a:t>
            </a:r>
            <a:endParaRPr/>
          </a:p>
          <a:p>
            <a:pPr indent="-342900" lvl="2" marL="1371600" rtl="0" algn="just">
              <a:lnSpc>
                <a:spcPct val="90000"/>
              </a:lnSpc>
              <a:spcBef>
                <a:spcPts val="500"/>
              </a:spcBef>
              <a:spcAft>
                <a:spcPts val="0"/>
              </a:spcAft>
              <a:buSzPts val="1668"/>
              <a:buFont typeface="Noto Sans Symbols"/>
              <a:buChar char="⮚"/>
            </a:pPr>
            <a:r>
              <a:rPr lang="en-GB" sz="2400"/>
              <a:t>Piedzīvot spontanitāti un rotaļīgumu</a:t>
            </a:r>
            <a:endParaRPr/>
          </a:p>
          <a:p>
            <a:pPr indent="-342900" lvl="2" marL="1371600" rtl="0" algn="just">
              <a:lnSpc>
                <a:spcPct val="90000"/>
              </a:lnSpc>
              <a:spcBef>
                <a:spcPts val="500"/>
              </a:spcBef>
              <a:spcAft>
                <a:spcPts val="0"/>
              </a:spcAft>
              <a:buSzPts val="1668"/>
              <a:buFont typeface="Noto Sans Symbols"/>
              <a:buChar char="⮚"/>
            </a:pPr>
            <a:r>
              <a:rPr lang="en-GB" sz="2400"/>
              <a:t>Izprast reālistiskas robežas un pašsavaldību</a:t>
            </a:r>
            <a:endParaRPr/>
          </a:p>
          <a:p>
            <a:pPr indent="-485775" lvl="1" marL="571500" rtl="0" algn="just">
              <a:lnSpc>
                <a:spcPct val="90000"/>
              </a:lnSpc>
              <a:spcBef>
                <a:spcPts val="500"/>
              </a:spcBef>
              <a:spcAft>
                <a:spcPts val="0"/>
              </a:spcAft>
              <a:buClr>
                <a:srgbClr val="FF0000"/>
              </a:buClr>
              <a:buSzPts val="1668"/>
              <a:buFont typeface="Noto Sans Symbols"/>
              <a:buChar char="▪"/>
            </a:pPr>
            <a:r>
              <a:rPr lang="en-GB"/>
              <a:t>Ja bērnībā šīs vajadzības netiek apmierinātas, personībai veidojas izkropļoti domāšanas modeļi.</a:t>
            </a:r>
            <a:endParaRPr/>
          </a:p>
          <a:p>
            <a:pPr indent="-485775" lvl="1" marL="571500" rtl="0" algn="just">
              <a:lnSpc>
                <a:spcPct val="90000"/>
              </a:lnSpc>
              <a:spcBef>
                <a:spcPts val="500"/>
              </a:spcBef>
              <a:spcAft>
                <a:spcPts val="0"/>
              </a:spcAft>
              <a:buClr>
                <a:srgbClr val="FF0000"/>
              </a:buClr>
              <a:buSzPts val="1668"/>
              <a:buFont typeface="Noto Sans Symbols"/>
              <a:buChar char="▪"/>
            </a:pPr>
            <a:r>
              <a:rPr lang="en-GB"/>
              <a:t>Tie kļūst par kaitīgiem emocionāliem un kognitīviem ieradumiem, kas sākas bērnībā un atkārtojas visā dzīvē.</a:t>
            </a:r>
            <a:endParaRPr/>
          </a:p>
        </p:txBody>
      </p:sp>
      <p:sp>
        <p:nvSpPr>
          <p:cNvPr id="221" name="Google Shape;221;p76"/>
          <p:cNvSpPr/>
          <p:nvPr/>
        </p:nvSpPr>
        <p:spPr>
          <a:xfrm>
            <a:off x="1438676" y="6085686"/>
            <a:ext cx="7107014"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000000"/>
                </a:solidFill>
                <a:latin typeface="Calibri"/>
                <a:ea typeface="Calibri"/>
                <a:cs typeface="Calibri"/>
                <a:sym typeface="Calibri"/>
              </a:rPr>
              <a:t>Sources: Beck (1967); Erikson (1950); Elliott &amp; Lassen (1997); Young (1990, 1999, 2003); Sfeir et al. (2025).</a:t>
            </a:r>
            <a:endParaRPr b="0" i="0" sz="1600" u="none" cap="none" strike="noStrike">
              <a:solidFill>
                <a:srgbClr val="000000"/>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7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b="1" lang="en-GB"/>
              <a:t>Neadaptīvo shēmu veidošanās</a:t>
            </a:r>
            <a:endParaRPr/>
          </a:p>
        </p:txBody>
      </p:sp>
      <p:sp>
        <p:nvSpPr>
          <p:cNvPr id="227" name="Google Shape;227;p77"/>
          <p:cNvSpPr txBox="1"/>
          <p:nvPr>
            <p:ph idx="1" type="body"/>
          </p:nvPr>
        </p:nvSpPr>
        <p:spPr>
          <a:xfrm>
            <a:off x="725557" y="1510749"/>
            <a:ext cx="10628243" cy="4740964"/>
          </a:xfrm>
          <a:prstGeom prst="rect">
            <a:avLst/>
          </a:prstGeom>
          <a:noFill/>
          <a:ln>
            <a:noFill/>
          </a:ln>
        </p:spPr>
        <p:txBody>
          <a:bodyPr anchorCtr="0" anchor="t" bIns="45700" lIns="91425" spcFirstLastPara="1" rIns="91425" wrap="square" tIns="45700">
            <a:normAutofit lnSpcReduction="10000"/>
          </a:bodyPr>
          <a:lstStyle/>
          <a:p>
            <a:pPr indent="-342900" lvl="0" marL="457200" rtl="0" algn="just">
              <a:lnSpc>
                <a:spcPct val="90000"/>
              </a:lnSpc>
              <a:spcBef>
                <a:spcPts val="1000"/>
              </a:spcBef>
              <a:spcAft>
                <a:spcPts val="0"/>
              </a:spcAft>
              <a:buSzPts val="1800"/>
              <a:buChar char="•"/>
            </a:pPr>
            <a:r>
              <a:rPr lang="en-GB"/>
              <a:t>Bērnības un agrīnās pusaudžu vecuma pieredzes rezultāts (piemēram, atraidījums, nevērība, pārmērīga aizsardzība)</a:t>
            </a:r>
            <a:endParaRPr/>
          </a:p>
          <a:p>
            <a:pPr indent="-342900" lvl="0" marL="457200" rtl="0" algn="just">
              <a:lnSpc>
                <a:spcPct val="90000"/>
              </a:lnSpc>
              <a:spcBef>
                <a:spcPts val="1000"/>
              </a:spcBef>
              <a:spcAft>
                <a:spcPts val="0"/>
              </a:spcAft>
              <a:buSzPts val="1800"/>
              <a:buChar char="•"/>
            </a:pPr>
            <a:r>
              <a:rPr lang="en-GB"/>
              <a:t>Ietekmē ne tikai traumatiski notikumi, bet arī temperaments un identificēšanās ar nozīmīgām personām.</a:t>
            </a:r>
            <a:endParaRPr/>
          </a:p>
          <a:p>
            <a:pPr indent="-342900" lvl="0" marL="457200" rtl="0" algn="just">
              <a:lnSpc>
                <a:spcPct val="90000"/>
              </a:lnSpc>
              <a:spcBef>
                <a:spcPts val="1000"/>
              </a:spcBef>
              <a:spcAft>
                <a:spcPts val="0"/>
              </a:spcAft>
              <a:buSzPts val="1800"/>
              <a:buChar char="•"/>
            </a:pPr>
            <a:r>
              <a:rPr lang="en-GB"/>
              <a:t>Domāšanas modeļus veido ne tikai ģimene, bet arī draugi, skola un plašāka sociālā vide.</a:t>
            </a:r>
            <a:endParaRPr/>
          </a:p>
          <a:p>
            <a:pPr indent="-342900" lvl="0" marL="457200" rtl="0" algn="just">
              <a:lnSpc>
                <a:spcPct val="90000"/>
              </a:lnSpc>
              <a:spcBef>
                <a:spcPts val="1000"/>
              </a:spcBef>
              <a:spcAft>
                <a:spcPts val="0"/>
              </a:spcAft>
              <a:buSzPts val="1800"/>
              <a:buChar char="•"/>
            </a:pPr>
            <a:r>
              <a:rPr lang="en-GB">
                <a:solidFill>
                  <a:srgbClr val="FF0000"/>
                </a:solidFill>
              </a:rPr>
              <a:t>Neadaptīvās shēmas darbojas kā “filtri”, kas sagroza sociālo situāciju uztveri.</a:t>
            </a:r>
            <a:endParaRPr/>
          </a:p>
          <a:p>
            <a:pPr indent="-342900" lvl="0" marL="457200" rtl="0" algn="just">
              <a:lnSpc>
                <a:spcPct val="90000"/>
              </a:lnSpc>
              <a:spcBef>
                <a:spcPts val="1000"/>
              </a:spcBef>
              <a:spcAft>
                <a:spcPts val="0"/>
              </a:spcAft>
              <a:buSzPts val="1800"/>
              <a:buChar char="•"/>
            </a:pPr>
            <a:r>
              <a:rPr lang="en-GB"/>
              <a:t>Pieaugušā vecumā šīs shēmas var aktivizēt notikumi, kas atgādina bērnības traumas, izraisot spēcīgas emocijas – skumjas, kaunu, bailes vai dusmas.</a:t>
            </a:r>
            <a:endParaRPr/>
          </a:p>
        </p:txBody>
      </p:sp>
      <p:sp>
        <p:nvSpPr>
          <p:cNvPr id="228" name="Google Shape;228;p77"/>
          <p:cNvSpPr/>
          <p:nvPr/>
        </p:nvSpPr>
        <p:spPr>
          <a:xfrm>
            <a:off x="1438676" y="6097823"/>
            <a:ext cx="7415658"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000000"/>
                </a:solidFill>
                <a:latin typeface="Calibri"/>
                <a:ea typeface="Calibri"/>
                <a:cs typeface="Calibri"/>
                <a:sym typeface="Calibri"/>
              </a:rPr>
              <a:t>Sources: Beck (1967); Young (1999, 2003); Ahmadpanah et al. (2017); Bär et al. (2023); Sfeir et al. (2025).</a:t>
            </a:r>
            <a:endParaRPr b="0" i="0" sz="1600" u="none" cap="none" strike="noStrike">
              <a:solidFill>
                <a:srgbClr val="000000"/>
              </a:solidFill>
              <a:latin typeface="Calibri"/>
              <a:ea typeface="Calibri"/>
              <a:cs typeface="Calibri"/>
              <a:sym typeface="Calibri"/>
            </a:endParaRPr>
          </a:p>
        </p:txBody>
      </p:sp>
      <p:pic>
        <p:nvPicPr>
          <p:cNvPr id="229" name="Google Shape;229;p77"/>
          <p:cNvPicPr preferRelativeResize="0"/>
          <p:nvPr/>
        </p:nvPicPr>
        <p:blipFill rotWithShape="1">
          <a:blip r:embed="rId3">
            <a:alphaModFix/>
          </a:blip>
          <a:srcRect b="0" l="0" r="0" t="0"/>
          <a:stretch/>
        </p:blipFill>
        <p:spPr>
          <a:xfrm>
            <a:off x="0" y="5378486"/>
            <a:ext cx="1438675" cy="14386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E4D4">
            <a:alpha val="44705"/>
          </a:srgbClr>
        </a:solidFill>
      </p:bgPr>
    </p:bg>
    <p:spTree>
      <p:nvGrpSpPr>
        <p:cNvPr id="97" name="Shape 97"/>
        <p:cNvGrpSpPr/>
        <p:nvPr/>
      </p:nvGrpSpPr>
      <p:grpSpPr>
        <a:xfrm>
          <a:off x="0" y="0"/>
          <a:ext cx="0" cy="0"/>
          <a:chOff x="0" y="0"/>
          <a:chExt cx="0" cy="0"/>
        </a:xfrm>
      </p:grpSpPr>
      <p:sp>
        <p:nvSpPr>
          <p:cNvPr id="98" name="Google Shape;98;p17"/>
          <p:cNvSpPr txBox="1"/>
          <p:nvPr>
            <p:ph type="title"/>
          </p:nvPr>
        </p:nvSpPr>
        <p:spPr>
          <a:xfrm>
            <a:off x="838200" y="0"/>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b="1" lang="en-GB" sz="4000"/>
              <a:t>Ceļveža mērķis</a:t>
            </a:r>
            <a:endParaRPr b="1" sz="4000"/>
          </a:p>
        </p:txBody>
      </p:sp>
      <p:sp>
        <p:nvSpPr>
          <p:cNvPr id="99" name="Google Shape;99;p17"/>
          <p:cNvSpPr txBox="1"/>
          <p:nvPr>
            <p:ph idx="1" type="body"/>
          </p:nvPr>
        </p:nvSpPr>
        <p:spPr>
          <a:xfrm>
            <a:off x="250192" y="1092560"/>
            <a:ext cx="11691616" cy="3907030"/>
          </a:xfrm>
          <a:prstGeom prst="rect">
            <a:avLst/>
          </a:prstGeom>
          <a:noFill/>
          <a:ln>
            <a:noFill/>
          </a:ln>
        </p:spPr>
        <p:txBody>
          <a:bodyPr anchorCtr="0" anchor="t" bIns="45700" lIns="91425" spcFirstLastPara="1" rIns="91425" wrap="square" tIns="45700">
            <a:noAutofit/>
          </a:bodyPr>
          <a:lstStyle/>
          <a:p>
            <a:pPr indent="0" lvl="0" marL="114300" rtl="0" algn="l">
              <a:lnSpc>
                <a:spcPct val="90000"/>
              </a:lnSpc>
              <a:spcBef>
                <a:spcPts val="1000"/>
              </a:spcBef>
              <a:spcAft>
                <a:spcPts val="0"/>
              </a:spcAft>
              <a:buSzPts val="1800"/>
              <a:buNone/>
            </a:pPr>
            <a:r>
              <a:rPr b="1" lang="en-GB" sz="2500"/>
              <a:t>Kritiski svarīgas problēmas risināšana</a:t>
            </a:r>
            <a:endParaRPr/>
          </a:p>
          <a:p>
            <a:pPr indent="0" lvl="0" marL="114300" rtl="0" algn="l">
              <a:lnSpc>
                <a:spcPct val="90000"/>
              </a:lnSpc>
              <a:spcBef>
                <a:spcPts val="1000"/>
              </a:spcBef>
              <a:spcAft>
                <a:spcPts val="0"/>
              </a:spcAft>
              <a:buSzPts val="1800"/>
              <a:buNone/>
            </a:pPr>
            <a:r>
              <a:rPr lang="en-GB" sz="2500"/>
              <a:t>Sociālā izolācija ir izplatīta sabiedrības veselības problēma, kas būtiski ietekmē labbūtību, produktivitāti un kopienu saliedētību.</a:t>
            </a:r>
            <a:endParaRPr/>
          </a:p>
          <a:p>
            <a:pPr indent="0" lvl="0" marL="114300" rtl="0" algn="l">
              <a:lnSpc>
                <a:spcPct val="90000"/>
              </a:lnSpc>
              <a:spcBef>
                <a:spcPts val="1000"/>
              </a:spcBef>
              <a:spcAft>
                <a:spcPts val="0"/>
              </a:spcAft>
              <a:buSzPts val="1800"/>
              <a:buNone/>
            </a:pPr>
            <a:r>
              <a:t/>
            </a:r>
            <a:endParaRPr sz="2500"/>
          </a:p>
          <a:p>
            <a:pPr indent="0" lvl="0" marL="114300" rtl="0" algn="l">
              <a:lnSpc>
                <a:spcPct val="90000"/>
              </a:lnSpc>
              <a:spcBef>
                <a:spcPts val="1000"/>
              </a:spcBef>
              <a:spcAft>
                <a:spcPts val="0"/>
              </a:spcAft>
              <a:buSzPts val="1800"/>
              <a:buNone/>
            </a:pPr>
            <a:r>
              <a:rPr lang="en-GB" sz="2500"/>
              <a:t>Šis ceļvedis piedāvā strukturētu ietvaru, lai:</a:t>
            </a:r>
            <a:endParaRPr/>
          </a:p>
          <a:p>
            <a:pPr indent="-342900" lvl="1" marL="914400" rtl="0" algn="l">
              <a:lnSpc>
                <a:spcPct val="90000"/>
              </a:lnSpc>
              <a:spcBef>
                <a:spcPts val="500"/>
              </a:spcBef>
              <a:spcAft>
                <a:spcPts val="0"/>
              </a:spcAft>
              <a:buSzPts val="1800"/>
              <a:buFont typeface="Noto Sans Symbols"/>
              <a:buChar char="▪"/>
            </a:pPr>
            <a:r>
              <a:rPr b="1" lang="en-GB" sz="2500"/>
              <a:t>Izprastu sociālās </a:t>
            </a:r>
            <a:r>
              <a:rPr lang="en-GB" sz="2500"/>
              <a:t>izolācijas dziļi iesakņotos psiholoģiskos modeļus.</a:t>
            </a:r>
            <a:endParaRPr/>
          </a:p>
          <a:p>
            <a:pPr indent="-342900" lvl="1" marL="914400" rtl="0" algn="l">
              <a:lnSpc>
                <a:spcPct val="90000"/>
              </a:lnSpc>
              <a:spcBef>
                <a:spcPts val="500"/>
              </a:spcBef>
              <a:spcAft>
                <a:spcPts val="0"/>
              </a:spcAft>
              <a:buSzPts val="1800"/>
              <a:buFont typeface="Noto Sans Symbols"/>
              <a:buChar char="▪"/>
            </a:pPr>
            <a:r>
              <a:rPr b="1" lang="en-GB" sz="2500"/>
              <a:t>Atpazītu tās pazīmes un simptomus </a:t>
            </a:r>
            <a:r>
              <a:rPr lang="en-GB" sz="2500"/>
              <a:t>dažādos kontekstos.</a:t>
            </a:r>
            <a:endParaRPr/>
          </a:p>
          <a:p>
            <a:pPr indent="-342900" lvl="1" marL="914400" rtl="0" algn="l">
              <a:lnSpc>
                <a:spcPct val="90000"/>
              </a:lnSpc>
              <a:spcBef>
                <a:spcPts val="500"/>
              </a:spcBef>
              <a:spcAft>
                <a:spcPts val="0"/>
              </a:spcAft>
              <a:buSzPts val="1800"/>
              <a:buFont typeface="Noto Sans Symbols"/>
              <a:buChar char="▪"/>
            </a:pPr>
            <a:r>
              <a:rPr b="1" lang="en-GB" sz="2500"/>
              <a:t>Ieviestu praktiskas stratēģijas iekļaušanas </a:t>
            </a:r>
            <a:r>
              <a:rPr lang="en-GB" sz="2500"/>
              <a:t>un savstarpējās saiknes veicināšanai.</a:t>
            </a:r>
            <a:endParaRPr/>
          </a:p>
          <a:p>
            <a:pPr indent="0" lvl="0" marL="114300" rtl="0" algn="l">
              <a:lnSpc>
                <a:spcPct val="90000"/>
              </a:lnSpc>
              <a:spcBef>
                <a:spcPts val="1000"/>
              </a:spcBef>
              <a:spcAft>
                <a:spcPts val="0"/>
              </a:spcAft>
              <a:buSzPts val="1800"/>
              <a:buNone/>
            </a:pPr>
            <a:r>
              <a:rPr b="1" lang="en-GB" sz="2500"/>
              <a:t>Mērķis: </a:t>
            </a:r>
            <a:r>
              <a:rPr lang="en-GB" sz="2500"/>
              <a:t>nodrošināt profesionāļus ar zinātniski pamatotām zināšanām un rīkiem, lai efektīvi mazinātu sociālo izolāciju.</a:t>
            </a:r>
            <a:br>
              <a:rPr lang="en-GB" sz="2500"/>
            </a:br>
            <a:endParaRPr sz="25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78"/>
          <p:cNvSpPr txBox="1"/>
          <p:nvPr>
            <p:ph type="title"/>
          </p:nvPr>
        </p:nvSpPr>
        <p:spPr>
          <a:xfrm>
            <a:off x="838199" y="365125"/>
            <a:ext cx="10899913"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b="1" lang="en-GB"/>
              <a:t>Ostrakisms - izslēgšana &amp; Sociālā atstumšana</a:t>
            </a:r>
            <a:endParaRPr/>
          </a:p>
        </p:txBody>
      </p:sp>
      <p:sp>
        <p:nvSpPr>
          <p:cNvPr id="235" name="Google Shape;235;p78"/>
          <p:cNvSpPr txBox="1"/>
          <p:nvPr>
            <p:ph idx="1" type="body"/>
          </p:nvPr>
        </p:nvSpPr>
        <p:spPr>
          <a:xfrm>
            <a:off x="838200" y="1461832"/>
            <a:ext cx="10515600" cy="4351338"/>
          </a:xfrm>
          <a:prstGeom prst="rect">
            <a:avLst/>
          </a:prstGeom>
          <a:noFill/>
          <a:ln>
            <a:noFill/>
          </a:ln>
        </p:spPr>
        <p:txBody>
          <a:bodyPr anchorCtr="0" anchor="t" bIns="45700" lIns="91425" spcFirstLastPara="1" rIns="91425" wrap="square" tIns="45700">
            <a:normAutofit fontScale="92500" lnSpcReduction="10000"/>
          </a:bodyPr>
          <a:lstStyle/>
          <a:p>
            <a:pPr indent="-342900" lvl="0" marL="457200" rtl="0" algn="l">
              <a:lnSpc>
                <a:spcPct val="90000"/>
              </a:lnSpc>
              <a:spcBef>
                <a:spcPts val="1000"/>
              </a:spcBef>
              <a:spcAft>
                <a:spcPts val="0"/>
              </a:spcAft>
              <a:buSzPct val="69498"/>
              <a:buChar char="•"/>
            </a:pPr>
            <a:r>
              <a:rPr b="1" lang="en-GB"/>
              <a:t>Izslēgšana </a:t>
            </a:r>
            <a:r>
              <a:rPr lang="en-GB"/>
              <a:t>nozīmē situāciju, kurā cilvēku ignorē, izslēdz vai noraida citi — tā ir dziļi sāpīga sociāla pieredze.</a:t>
            </a:r>
            <a:endParaRPr/>
          </a:p>
          <a:p>
            <a:pPr indent="-342900" lvl="0" marL="457200" rtl="0" algn="l">
              <a:lnSpc>
                <a:spcPct val="90000"/>
              </a:lnSpc>
              <a:spcBef>
                <a:spcPts val="1000"/>
              </a:spcBef>
              <a:spcAft>
                <a:spcPts val="0"/>
              </a:spcAft>
              <a:buSzPct val="69498"/>
              <a:buChar char="•"/>
            </a:pPr>
            <a:r>
              <a:rPr lang="en-GB"/>
              <a:t>Tas apdraud četras pamatpsiholoģiskās vajadzības: piederību, kontroli, pašcieņu, sajūtu, ka eksistence ir nozīmīga</a:t>
            </a:r>
            <a:endParaRPr/>
          </a:p>
          <a:p>
            <a:pPr indent="-342900" lvl="0" marL="457200" rtl="0" algn="l">
              <a:lnSpc>
                <a:spcPct val="90000"/>
              </a:lnSpc>
              <a:spcBef>
                <a:spcPts val="1000"/>
              </a:spcBef>
              <a:spcAft>
                <a:spcPts val="0"/>
              </a:spcAft>
              <a:buSzPct val="69498"/>
              <a:buChar char="•"/>
            </a:pPr>
            <a:r>
              <a:rPr b="1" lang="en-GB"/>
              <a:t>Īslaicīgs izslēgšan - </a:t>
            </a:r>
            <a:r>
              <a:rPr lang="en-GB"/>
              <a:t>izraisa tūlītējas sāpes un emocionālu diskomfortu.</a:t>
            </a:r>
            <a:endParaRPr/>
          </a:p>
          <a:p>
            <a:pPr indent="-342900" lvl="0" marL="457200" rtl="0" algn="l">
              <a:lnSpc>
                <a:spcPct val="90000"/>
              </a:lnSpc>
              <a:spcBef>
                <a:spcPts val="1000"/>
              </a:spcBef>
              <a:spcAft>
                <a:spcPts val="0"/>
              </a:spcAft>
              <a:buSzPct val="69498"/>
              <a:buChar char="•"/>
            </a:pPr>
            <a:r>
              <a:rPr b="1" lang="en-GB"/>
              <a:t>Hroniska izslēgšana </a:t>
            </a:r>
            <a:r>
              <a:rPr lang="en-GB"/>
              <a:t>noved pie depresijas, bezspēcības un nevērtīguma sajūtas.</a:t>
            </a:r>
            <a:endParaRPr/>
          </a:p>
          <a:p>
            <a:pPr indent="-342900" lvl="0" marL="457200" rtl="0" algn="l">
              <a:lnSpc>
                <a:spcPct val="90000"/>
              </a:lnSpc>
              <a:spcBef>
                <a:spcPts val="1000"/>
              </a:spcBef>
              <a:spcAft>
                <a:spcPts val="0"/>
              </a:spcAft>
              <a:buSzPct val="69498"/>
              <a:buChar char="•"/>
            </a:pPr>
            <a:r>
              <a:rPr lang="en-GB"/>
              <a:t>Reakcijas uz izslēgšanu atšķiras:</a:t>
            </a:r>
            <a:endParaRPr/>
          </a:p>
          <a:p>
            <a:pPr indent="-342900" lvl="0" marL="457200" rtl="0" algn="l">
              <a:lnSpc>
                <a:spcPct val="90000"/>
              </a:lnSpc>
              <a:spcBef>
                <a:spcPts val="1000"/>
              </a:spcBef>
              <a:spcAft>
                <a:spcPts val="0"/>
              </a:spcAft>
              <a:buSzPct val="69498"/>
              <a:buChar char="•"/>
            </a:pPr>
            <a:r>
              <a:rPr lang="en-GB"/>
              <a:t>Prosociāla (cenšanās izpatikt), Antisociāla (dusmas/agresija), vai Atslēgšanās no citiem (izolācija)</a:t>
            </a:r>
            <a:endParaRPr/>
          </a:p>
        </p:txBody>
      </p:sp>
      <p:sp>
        <p:nvSpPr>
          <p:cNvPr id="236" name="Google Shape;236;p78"/>
          <p:cNvSpPr/>
          <p:nvPr/>
        </p:nvSpPr>
        <p:spPr>
          <a:xfrm>
            <a:off x="1348363" y="5625024"/>
            <a:ext cx="10583991"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000000"/>
                </a:solidFill>
                <a:latin typeface="Calibri"/>
                <a:ea typeface="Calibri"/>
                <a:cs typeface="Calibri"/>
                <a:sym typeface="Calibri"/>
              </a:rPr>
              <a:t>Sources: Williams (2007, 2009); Eisenberger et al. (2003); Rudert &amp; Greifeneder (2016); Williams &amp; Nida (2022); Chen et al. (2025); Kip et al. (2025); Steele et al. (2014).</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7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b="1" lang="en-GB"/>
              <a:t>Sociālā izolācija vai sociālā nāve</a:t>
            </a:r>
            <a:endParaRPr/>
          </a:p>
        </p:txBody>
      </p:sp>
      <p:sp>
        <p:nvSpPr>
          <p:cNvPr id="242" name="Google Shape;242;p79"/>
          <p:cNvSpPr txBox="1"/>
          <p:nvPr>
            <p:ph idx="1" type="body"/>
          </p:nvPr>
        </p:nvSpPr>
        <p:spPr>
          <a:xfrm>
            <a:off x="838200" y="1495313"/>
            <a:ext cx="10515600" cy="4600687"/>
          </a:xfrm>
          <a:prstGeom prst="rect">
            <a:avLst/>
          </a:prstGeom>
          <a:noFill/>
          <a:ln>
            <a:noFill/>
          </a:ln>
        </p:spPr>
        <p:txBody>
          <a:bodyPr anchorCtr="0" anchor="t" bIns="45700" lIns="91425" spcFirstLastPara="1" rIns="91425" wrap="square" tIns="45700">
            <a:normAutofit fontScale="92500" lnSpcReduction="20000"/>
          </a:bodyPr>
          <a:lstStyle/>
          <a:p>
            <a:pPr indent="-342900" lvl="0" marL="457200" rtl="0" algn="l">
              <a:lnSpc>
                <a:spcPct val="90000"/>
              </a:lnSpc>
              <a:spcBef>
                <a:spcPts val="1000"/>
              </a:spcBef>
              <a:spcAft>
                <a:spcPts val="0"/>
              </a:spcAft>
              <a:buSzPct val="69498"/>
              <a:buChar char="•"/>
            </a:pPr>
            <a:r>
              <a:rPr b="1" lang="en-GB"/>
              <a:t>Sociālā izolācija → </a:t>
            </a:r>
            <a:r>
              <a:rPr lang="en-GB"/>
              <a:t>nozīmīgu sociālo kontaktu un mijiedarbības trūkums; var novest pie vientulības, depresijas un slikta veselības stāvokļa.</a:t>
            </a:r>
            <a:endParaRPr/>
          </a:p>
          <a:p>
            <a:pPr indent="-342900" lvl="0" marL="457200" rtl="0" algn="l">
              <a:lnSpc>
                <a:spcPct val="90000"/>
              </a:lnSpc>
              <a:spcBef>
                <a:spcPts val="1000"/>
              </a:spcBef>
              <a:spcAft>
                <a:spcPts val="0"/>
              </a:spcAft>
              <a:buSzPct val="69498"/>
              <a:buChar char="•"/>
            </a:pPr>
            <a:r>
              <a:rPr b="1" lang="en-GB"/>
              <a:t>Sociālā nāve → </a:t>
            </a:r>
            <a:r>
              <a:rPr lang="en-GB"/>
              <a:t>stāvoklis, kurā cilvēks zaudē sociālo identitāti, lomas un piederības sajūtu citu atstumšanas, nevērības, slimības, novecošanas vai sabiedrības atbīdīšanas dēļ.</a:t>
            </a:r>
            <a:endParaRPr/>
          </a:p>
          <a:p>
            <a:pPr indent="-342900" lvl="0" marL="457200" rtl="0" algn="l">
              <a:lnSpc>
                <a:spcPct val="90000"/>
              </a:lnSpc>
              <a:spcBef>
                <a:spcPts val="1000"/>
              </a:spcBef>
              <a:spcAft>
                <a:spcPts val="0"/>
              </a:spcAft>
              <a:buSzPct val="69498"/>
              <a:buChar char="•"/>
            </a:pPr>
            <a:r>
              <a:rPr lang="en-GB"/>
              <a:t>Abiem stāvokļiem ir kopīgs tas, ka tie apdraud piederību, identitāti un cieņu, taču sociālo izolāciju bieži iespējams mainīt, atjaunojot sociālos kontaktus un sniedzot atbalstu.</a:t>
            </a:r>
            <a:endParaRPr/>
          </a:p>
          <a:p>
            <a:pPr indent="-342900" lvl="0" marL="457200" rtl="0" algn="l">
              <a:lnSpc>
                <a:spcPct val="90000"/>
              </a:lnSpc>
              <a:spcBef>
                <a:spcPts val="1000"/>
              </a:spcBef>
              <a:spcAft>
                <a:spcPts val="0"/>
              </a:spcAft>
              <a:buSzPct val="69498"/>
              <a:buChar char="•"/>
            </a:pPr>
            <a:r>
              <a:rPr b="1" lang="en-GB"/>
              <a:t>Risinājumi:</a:t>
            </a:r>
            <a:endParaRPr/>
          </a:p>
          <a:p>
            <a:pPr indent="0" lvl="1" marL="571500" rtl="0" algn="l">
              <a:lnSpc>
                <a:spcPct val="90000"/>
              </a:lnSpc>
              <a:spcBef>
                <a:spcPts val="500"/>
              </a:spcBef>
              <a:spcAft>
                <a:spcPts val="0"/>
              </a:spcAft>
              <a:buSzPct val="69498"/>
              <a:buNone/>
            </a:pPr>
            <a:r>
              <a:rPr b="1" lang="en-GB"/>
              <a:t>– Sociālās nāves gadījumā: </a:t>
            </a:r>
            <a:r>
              <a:rPr lang="en-GB"/>
              <a:t>atjaunot sociālo identitāti</a:t>
            </a:r>
            <a:endParaRPr/>
          </a:p>
          <a:p>
            <a:pPr indent="0" lvl="1" marL="571500" rtl="0" algn="l">
              <a:lnSpc>
                <a:spcPct val="90000"/>
              </a:lnSpc>
              <a:spcBef>
                <a:spcPts val="500"/>
              </a:spcBef>
              <a:spcAft>
                <a:spcPts val="0"/>
              </a:spcAft>
              <a:buSzPct val="69498"/>
              <a:buNone/>
            </a:pPr>
            <a:r>
              <a:rPr b="1" lang="en-GB"/>
              <a:t>– Sociālās izolācijas gadījumā: </a:t>
            </a:r>
            <a:r>
              <a:rPr lang="en-GB"/>
              <a:t>stiprināt sociālos tīklus un attiecības</a:t>
            </a:r>
            <a:endParaRPr/>
          </a:p>
          <a:p>
            <a:pPr indent="0" lvl="0" marL="114300" rtl="0" algn="l">
              <a:lnSpc>
                <a:spcPct val="90000"/>
              </a:lnSpc>
              <a:spcBef>
                <a:spcPts val="1000"/>
              </a:spcBef>
              <a:spcAft>
                <a:spcPts val="0"/>
              </a:spcAft>
              <a:buSzPct val="64864"/>
              <a:buNone/>
            </a:pPr>
            <a:r>
              <a:rPr b="1" lang="en-GB">
                <a:solidFill>
                  <a:srgbClr val="FF0000"/>
                </a:solidFill>
              </a:rPr>
              <a:t>! </a:t>
            </a:r>
            <a:r>
              <a:rPr b="1" lang="en-GB"/>
              <a:t>Intraversija nav izolācija — </a:t>
            </a:r>
            <a:r>
              <a:rPr lang="en-GB"/>
              <a:t>tā ir personības iezīme, kurai raksturīga vēlme pēc vientulības bez emocionāla diskomforta.</a:t>
            </a:r>
            <a:endParaRPr sz="3000"/>
          </a:p>
        </p:txBody>
      </p:sp>
      <p:sp>
        <p:nvSpPr>
          <p:cNvPr id="243" name="Google Shape;243;p79"/>
          <p:cNvSpPr/>
          <p:nvPr/>
        </p:nvSpPr>
        <p:spPr>
          <a:xfrm>
            <a:off x="4165058" y="6073421"/>
            <a:ext cx="5121915"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000000"/>
                </a:solidFill>
                <a:latin typeface="Calibri"/>
                <a:ea typeface="Calibri"/>
                <a:cs typeface="Calibri"/>
                <a:sym typeface="Calibri"/>
              </a:rPr>
              <a:t>Sources: Cain (2012); Cacioppo, et al (2018); Kralova (2015)</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1"/>
          <p:cNvSpPr txBox="1"/>
          <p:nvPr>
            <p:ph type="title"/>
          </p:nvPr>
        </p:nvSpPr>
        <p:spPr>
          <a:xfrm>
            <a:off x="838200" y="0"/>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b="1" lang="en-GB" sz="4000"/>
              <a:t>Svarīgākie secinājumi</a:t>
            </a:r>
            <a:endParaRPr/>
          </a:p>
        </p:txBody>
      </p:sp>
      <p:sp>
        <p:nvSpPr>
          <p:cNvPr id="249" name="Google Shape;249;p1"/>
          <p:cNvSpPr txBox="1"/>
          <p:nvPr>
            <p:ph idx="1" type="body"/>
          </p:nvPr>
        </p:nvSpPr>
        <p:spPr>
          <a:xfrm>
            <a:off x="838200" y="1027906"/>
            <a:ext cx="10515600" cy="4351338"/>
          </a:xfrm>
          <a:prstGeom prst="rect">
            <a:avLst/>
          </a:prstGeom>
          <a:noFill/>
          <a:ln>
            <a:noFill/>
          </a:ln>
        </p:spPr>
        <p:txBody>
          <a:bodyPr anchorCtr="0" anchor="t" bIns="45700" lIns="91425" spcFirstLastPara="1" rIns="91425" wrap="square" tIns="45700">
            <a:noAutofit/>
          </a:bodyPr>
          <a:lstStyle/>
          <a:p>
            <a:pPr indent="-342900" lvl="0" marL="457200" rtl="0" algn="l">
              <a:lnSpc>
                <a:spcPct val="150000"/>
              </a:lnSpc>
              <a:spcBef>
                <a:spcPts val="1000"/>
              </a:spcBef>
              <a:spcAft>
                <a:spcPts val="0"/>
              </a:spcAft>
              <a:buSzPts val="1768"/>
              <a:buChar char="•"/>
            </a:pPr>
            <a:r>
              <a:rPr b="1" lang="en-GB" sz="2200"/>
              <a:t>Ignorēšana vai izslēgšana ir sāpīga </a:t>
            </a:r>
            <a:r>
              <a:rPr lang="en-GB" sz="2200"/>
              <a:t>— tā apdraud piederību, kontroli un pašcieņu.</a:t>
            </a:r>
            <a:endParaRPr/>
          </a:p>
          <a:p>
            <a:pPr indent="-342900" lvl="0" marL="457200" rtl="0" algn="l">
              <a:lnSpc>
                <a:spcPct val="150000"/>
              </a:lnSpc>
              <a:spcBef>
                <a:spcPts val="1000"/>
              </a:spcBef>
              <a:spcAft>
                <a:spcPts val="0"/>
              </a:spcAft>
              <a:buSzPts val="1768"/>
              <a:buChar char="•"/>
            </a:pPr>
            <a:r>
              <a:rPr b="1" lang="en-GB" sz="2200"/>
              <a:t>Agrīna atpazīšana novērš kaitējumu — </a:t>
            </a:r>
            <a:r>
              <a:rPr lang="en-GB" sz="2200"/>
              <a:t>apzinātība palīdz pārtraukt atslēgšanās un izolācijas ciklu.</a:t>
            </a:r>
            <a:endParaRPr/>
          </a:p>
          <a:p>
            <a:pPr indent="-342900" lvl="0" marL="457200" rtl="0" algn="l">
              <a:lnSpc>
                <a:spcPct val="150000"/>
              </a:lnSpc>
              <a:spcBef>
                <a:spcPts val="1000"/>
              </a:spcBef>
              <a:spcAft>
                <a:spcPts val="0"/>
              </a:spcAft>
              <a:buSzPts val="1768"/>
              <a:buChar char="•"/>
            </a:pPr>
            <a:r>
              <a:rPr b="1" lang="en-GB" sz="2200"/>
              <a:t>Atpazīsti shēmu vadītas domas un to, kā tās veido emocijas un uzvedību.</a:t>
            </a:r>
            <a:endParaRPr/>
          </a:p>
          <a:p>
            <a:pPr indent="-342900" lvl="0" marL="457200" rtl="0" algn="l">
              <a:lnSpc>
                <a:spcPct val="150000"/>
              </a:lnSpc>
              <a:spcBef>
                <a:spcPts val="1000"/>
              </a:spcBef>
              <a:spcAft>
                <a:spcPts val="0"/>
              </a:spcAft>
              <a:buSzPts val="1768"/>
              <a:buChar char="•"/>
            </a:pPr>
            <a:r>
              <a:rPr b="1" lang="en-GB" sz="2200"/>
              <a:t>Sper mazus sociālus soļus: </a:t>
            </a:r>
            <a:r>
              <a:rPr lang="en-GB" sz="2200"/>
              <a:t>veido drošas attiecības, iesaisties kopienas vai darba aktivitātēs.</a:t>
            </a:r>
            <a:endParaRPr/>
          </a:p>
          <a:p>
            <a:pPr indent="-342900" lvl="0" marL="457200" rtl="0" algn="l">
              <a:lnSpc>
                <a:spcPct val="150000"/>
              </a:lnSpc>
              <a:spcBef>
                <a:spcPts val="1000"/>
              </a:spcBef>
              <a:spcAft>
                <a:spcPts val="0"/>
              </a:spcAft>
              <a:buSzPts val="1768"/>
              <a:buChar char="•"/>
            </a:pPr>
            <a:r>
              <a:rPr b="1" lang="en-GB" sz="2200"/>
              <a:t>Terapija un atbalsts </a:t>
            </a:r>
            <a:r>
              <a:rPr lang="en-GB" sz="2200"/>
              <a:t>var palīdzēt pārveidot pārliecības un atjaunot pašpaļāvību</a:t>
            </a:r>
            <a:r>
              <a:rPr b="1" lang="en-GB" sz="2200"/>
              <a:t>.</a:t>
            </a:r>
            <a:endParaRPr/>
          </a:p>
          <a:p>
            <a:pPr indent="-342900" lvl="0" marL="457200" rtl="0" algn="l">
              <a:lnSpc>
                <a:spcPct val="150000"/>
              </a:lnSpc>
              <a:spcBef>
                <a:spcPts val="1000"/>
              </a:spcBef>
              <a:spcAft>
                <a:spcPts val="0"/>
              </a:spcAft>
              <a:buSzPts val="1768"/>
              <a:buChar char="•"/>
            </a:pPr>
            <a:r>
              <a:rPr b="1" lang="en-GB" sz="2200"/>
              <a:t>Saziņa un empātija — </a:t>
            </a:r>
            <a:r>
              <a:rPr lang="en-GB" sz="2200"/>
              <a:t>no pedagogiem, darba devējiem un līdzcilvēkiem — ir galvenie faktori piederības sajūtas atjaunošanai.</a:t>
            </a:r>
            <a:endParaRPr sz="22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8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b="1" lang="en-GB"/>
              <a:t>Sociālās izolācijas pazīmes darba vidē</a:t>
            </a:r>
            <a:endParaRPr/>
          </a:p>
        </p:txBody>
      </p:sp>
      <p:sp>
        <p:nvSpPr>
          <p:cNvPr id="255" name="Google Shape;255;p80"/>
          <p:cNvSpPr txBox="1"/>
          <p:nvPr>
            <p:ph idx="1" type="body"/>
          </p:nvPr>
        </p:nvSpPr>
        <p:spPr>
          <a:xfrm>
            <a:off x="838200" y="1452282"/>
            <a:ext cx="10515600" cy="4724681"/>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1000"/>
              </a:spcBef>
              <a:spcAft>
                <a:spcPts val="0"/>
              </a:spcAft>
              <a:buSzPts val="1800"/>
              <a:buChar char="•"/>
            </a:pPr>
            <a:r>
              <a:rPr b="1" lang="en-GB" sz="2400"/>
              <a:t>Samazināta veiktspēja un produktivitāte – </a:t>
            </a:r>
            <a:r>
              <a:rPr lang="en-GB" sz="2400"/>
              <a:t>manāms darba kvalitātes kritums, vairāk kļūdu vai nokavēti termiņi</a:t>
            </a:r>
            <a:endParaRPr/>
          </a:p>
          <a:p>
            <a:pPr indent="-342900" lvl="0" marL="457200" rtl="0" algn="l">
              <a:lnSpc>
                <a:spcPct val="90000"/>
              </a:lnSpc>
              <a:spcBef>
                <a:spcPts val="1000"/>
              </a:spcBef>
              <a:spcAft>
                <a:spcPts val="0"/>
              </a:spcAft>
              <a:buSzPts val="1800"/>
              <a:buChar char="•"/>
            </a:pPr>
            <a:r>
              <a:rPr b="1" lang="en-GB" sz="2400"/>
              <a:t>Iesaistes zudums </a:t>
            </a:r>
            <a:r>
              <a:rPr lang="en-GB" sz="2400"/>
              <a:t>– mazāka aktivitāte sapulcēs, lēmumu pieņemšanā vai mācību procesos</a:t>
            </a:r>
            <a:endParaRPr/>
          </a:p>
          <a:p>
            <a:pPr indent="-342900" lvl="0" marL="457200" rtl="0" algn="l">
              <a:lnSpc>
                <a:spcPct val="90000"/>
              </a:lnSpc>
              <a:spcBef>
                <a:spcPts val="1000"/>
              </a:spcBef>
              <a:spcAft>
                <a:spcPts val="0"/>
              </a:spcAft>
              <a:buSzPts val="1800"/>
              <a:buChar char="•"/>
            </a:pPr>
            <a:r>
              <a:rPr b="1" lang="en-GB" sz="2400"/>
              <a:t>Atsvešināšanās no sociālās mijiedarbības – </a:t>
            </a:r>
            <a:r>
              <a:rPr lang="en-GB" sz="2400"/>
              <a:t>izvairīšanās no komandas darba, sociālo pasākumu ignorēšana, vēlme strādāt vienatnē</a:t>
            </a:r>
            <a:endParaRPr/>
          </a:p>
          <a:p>
            <a:pPr indent="-342900" lvl="0" marL="457200" rtl="0" algn="l">
              <a:lnSpc>
                <a:spcPct val="90000"/>
              </a:lnSpc>
              <a:spcBef>
                <a:spcPts val="1000"/>
              </a:spcBef>
              <a:spcAft>
                <a:spcPts val="0"/>
              </a:spcAft>
              <a:buSzPts val="1800"/>
              <a:buChar char="•"/>
            </a:pPr>
            <a:r>
              <a:rPr b="1" lang="en-GB" sz="2400"/>
              <a:t>Uzvedības vai rutīnas izmaiņas – </a:t>
            </a:r>
            <a:r>
              <a:rPr lang="en-GB" sz="2400"/>
              <a:t>vēla ierašanās, agrāka aiziešana no darba, redzams motivācijas trūkums</a:t>
            </a:r>
            <a:endParaRPr/>
          </a:p>
          <a:p>
            <a:pPr indent="-342900" lvl="0" marL="457200" rtl="0" algn="l">
              <a:lnSpc>
                <a:spcPct val="90000"/>
              </a:lnSpc>
              <a:spcBef>
                <a:spcPts val="1000"/>
              </a:spcBef>
              <a:spcAft>
                <a:spcPts val="0"/>
              </a:spcAft>
              <a:buSzPts val="1800"/>
              <a:buChar char="•"/>
            </a:pPr>
            <a:r>
              <a:rPr b="1" lang="en-GB" sz="2400"/>
              <a:t>Negatīvs emocionālais stāvoklis un fiziska slodze – </a:t>
            </a:r>
            <a:r>
              <a:rPr lang="en-GB" sz="2400"/>
              <a:t>aizkaitināmība, pesimisms, nogurums vai atkārtotas veselības sūdzības</a:t>
            </a:r>
            <a:endParaRPr sz="2400"/>
          </a:p>
        </p:txBody>
      </p:sp>
      <p:sp>
        <p:nvSpPr>
          <p:cNvPr id="256" name="Google Shape;256;p80"/>
          <p:cNvSpPr/>
          <p:nvPr/>
        </p:nvSpPr>
        <p:spPr>
          <a:xfrm>
            <a:off x="1382525" y="6007686"/>
            <a:ext cx="7705032"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000000"/>
                </a:solidFill>
                <a:latin typeface="Calibri"/>
                <a:ea typeface="Calibri"/>
                <a:cs typeface="Calibri"/>
                <a:sym typeface="Calibri"/>
              </a:rPr>
              <a:t>Sources: Jenkins (n.d.); Cacioppo &amp; Cacioppo (2018); Healthline (2023); National Institute on Aging (2023).</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41"/>
          <p:cNvSpPr txBox="1"/>
          <p:nvPr/>
        </p:nvSpPr>
        <p:spPr>
          <a:xfrm>
            <a:off x="1625601" y="5161853"/>
            <a:ext cx="8552873" cy="507791"/>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Clr>
                <a:srgbClr val="000000"/>
              </a:buClr>
              <a:buSzPts val="1800"/>
              <a:buFont typeface="Arial"/>
              <a:buNone/>
            </a:pPr>
            <a:r>
              <a:rPr b="1" i="0" lang="en-GB" sz="1800" u="none" cap="none" strike="noStrike">
                <a:solidFill>
                  <a:schemeClr val="dk1"/>
                </a:solidFill>
                <a:latin typeface="Calibri"/>
                <a:ea typeface="Calibri"/>
                <a:cs typeface="Calibri"/>
                <a:sym typeface="Calibri"/>
              </a:rPr>
              <a:t>CARE: Social Death Awareness Initiative</a:t>
            </a:r>
            <a:endParaRPr b="0" i="0" sz="1800" u="none" cap="none" strike="noStrike">
              <a:solidFill>
                <a:srgbClr val="000000"/>
              </a:solidFill>
              <a:latin typeface="Arial"/>
              <a:ea typeface="Arial"/>
              <a:cs typeface="Arial"/>
              <a:sym typeface="Arial"/>
            </a:endParaRPr>
          </a:p>
        </p:txBody>
      </p:sp>
      <p:pic>
        <p:nvPicPr>
          <p:cNvPr descr="Text&#10;&#10;Description automatically generated with medium confidence" id="262" name="Google Shape;262;p41"/>
          <p:cNvPicPr preferRelativeResize="0"/>
          <p:nvPr/>
        </p:nvPicPr>
        <p:blipFill rotWithShape="1">
          <a:blip r:embed="rId3">
            <a:alphaModFix/>
          </a:blip>
          <a:srcRect b="0" l="0" r="0" t="0"/>
          <a:stretch/>
        </p:blipFill>
        <p:spPr>
          <a:xfrm>
            <a:off x="9239880" y="5690194"/>
            <a:ext cx="2952120" cy="580981"/>
          </a:xfrm>
          <a:prstGeom prst="rect">
            <a:avLst/>
          </a:prstGeom>
          <a:noFill/>
          <a:ln>
            <a:noFill/>
          </a:ln>
        </p:spPr>
      </p:pic>
      <p:sp>
        <p:nvSpPr>
          <p:cNvPr id="263" name="Google Shape;263;p41"/>
          <p:cNvSpPr txBox="1"/>
          <p:nvPr/>
        </p:nvSpPr>
        <p:spPr>
          <a:xfrm>
            <a:off x="3049172" y="3240817"/>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264" name="Google Shape;264;p41"/>
          <p:cNvSpPr txBox="1"/>
          <p:nvPr/>
        </p:nvSpPr>
        <p:spPr>
          <a:xfrm>
            <a:off x="3049172" y="3256183"/>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265" name="Google Shape;265;p41"/>
          <p:cNvSpPr txBox="1"/>
          <p:nvPr/>
        </p:nvSpPr>
        <p:spPr>
          <a:xfrm>
            <a:off x="3049172" y="3457598"/>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pic>
        <p:nvPicPr>
          <p:cNvPr id="266" name="Google Shape;266;p41"/>
          <p:cNvPicPr preferRelativeResize="0"/>
          <p:nvPr/>
        </p:nvPicPr>
        <p:blipFill rotWithShape="1">
          <a:blip r:embed="rId4">
            <a:alphaModFix/>
          </a:blip>
          <a:srcRect b="0" l="0" r="0" t="0"/>
          <a:stretch/>
        </p:blipFill>
        <p:spPr>
          <a:xfrm>
            <a:off x="1015018" y="124342"/>
            <a:ext cx="1852873" cy="1045458"/>
          </a:xfrm>
          <a:prstGeom prst="rect">
            <a:avLst/>
          </a:prstGeom>
          <a:noFill/>
          <a:ln>
            <a:noFill/>
          </a:ln>
        </p:spPr>
      </p:pic>
      <p:sp>
        <p:nvSpPr>
          <p:cNvPr id="267" name="Google Shape;267;p41"/>
          <p:cNvSpPr txBox="1"/>
          <p:nvPr/>
        </p:nvSpPr>
        <p:spPr>
          <a:xfrm>
            <a:off x="3262744" y="5886425"/>
            <a:ext cx="5604300" cy="769500"/>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Clr>
                <a:srgbClr val="000000"/>
              </a:buClr>
              <a:buSzPts val="800"/>
              <a:buFont typeface="Arial"/>
              <a:buNone/>
            </a:pPr>
            <a:r>
              <a:rPr b="0" i="0" lang="en-GB" sz="800" u="none" cap="none" strike="noStrike">
                <a:solidFill>
                  <a:schemeClr val="dk1"/>
                </a:solidFill>
                <a:latin typeface="Roboto"/>
                <a:ea typeface="Roboto"/>
                <a:cs typeface="Roboto"/>
                <a:sym typeface="Roboto"/>
              </a:rPr>
              <a:t>Funded by the European Union. Views and opinions expressed are however those of the author(s) only and do not necessarily reflect those of the European Union or Education Development Agency Republic of Latvia (VIAA). Neither the European Union nor the granting authority VIAA can be held responsible for them. Project N°: 2023-2-LV01-KA210-ADU-000176412</a:t>
            </a:r>
            <a:endParaRPr b="0" i="0" sz="3200" u="none" cap="none" strike="noStrike">
              <a:solidFill>
                <a:schemeClr val="dk1"/>
              </a:solidFill>
              <a:latin typeface="Calibri"/>
              <a:ea typeface="Calibri"/>
              <a:cs typeface="Calibri"/>
              <a:sym typeface="Calibri"/>
            </a:endParaRPr>
          </a:p>
        </p:txBody>
      </p:sp>
      <p:pic>
        <p:nvPicPr>
          <p:cNvPr id="268" name="Google Shape;268;p41"/>
          <p:cNvPicPr preferRelativeResize="0"/>
          <p:nvPr/>
        </p:nvPicPr>
        <p:blipFill rotWithShape="1">
          <a:blip r:embed="rId5">
            <a:alphaModFix/>
          </a:blip>
          <a:srcRect b="0" l="0" r="0" t="0"/>
          <a:stretch/>
        </p:blipFill>
        <p:spPr>
          <a:xfrm>
            <a:off x="27981" y="5255491"/>
            <a:ext cx="1597620" cy="1602509"/>
          </a:xfrm>
          <a:prstGeom prst="rect">
            <a:avLst/>
          </a:prstGeom>
          <a:noFill/>
          <a:ln>
            <a:noFill/>
          </a:ln>
        </p:spPr>
      </p:pic>
      <p:pic>
        <p:nvPicPr>
          <p:cNvPr id="269" name="Google Shape;269;p41"/>
          <p:cNvPicPr preferRelativeResize="0"/>
          <p:nvPr/>
        </p:nvPicPr>
        <p:blipFill rotWithShape="1">
          <a:blip r:embed="rId6">
            <a:alphaModFix/>
          </a:blip>
          <a:srcRect b="0" l="0" r="0" t="0"/>
          <a:stretch/>
        </p:blipFill>
        <p:spPr>
          <a:xfrm>
            <a:off x="9624291" y="228433"/>
            <a:ext cx="2234475" cy="716783"/>
          </a:xfrm>
          <a:prstGeom prst="rect">
            <a:avLst/>
          </a:prstGeom>
          <a:noFill/>
          <a:ln>
            <a:noFill/>
          </a:ln>
        </p:spPr>
      </p:pic>
      <p:pic>
        <p:nvPicPr>
          <p:cNvPr id="270" name="Google Shape;270;p41"/>
          <p:cNvPicPr preferRelativeResize="0"/>
          <p:nvPr/>
        </p:nvPicPr>
        <p:blipFill rotWithShape="1">
          <a:blip r:embed="rId7">
            <a:alphaModFix/>
          </a:blip>
          <a:srcRect b="36749" l="0" r="0" t="26274"/>
          <a:stretch/>
        </p:blipFill>
        <p:spPr>
          <a:xfrm>
            <a:off x="3994490" y="10891"/>
            <a:ext cx="3441200" cy="1272359"/>
          </a:xfrm>
          <a:prstGeom prst="rect">
            <a:avLst/>
          </a:prstGeom>
          <a:noFill/>
          <a:ln>
            <a:noFill/>
          </a:ln>
        </p:spPr>
      </p:pic>
      <p:sp>
        <p:nvSpPr>
          <p:cNvPr id="271" name="Google Shape;271;p41"/>
          <p:cNvSpPr/>
          <p:nvPr/>
        </p:nvSpPr>
        <p:spPr>
          <a:xfrm>
            <a:off x="452582" y="2240447"/>
            <a:ext cx="10898909" cy="1661953"/>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0" lang="en-GB" sz="4000" u="none" cap="none" strike="noStrike">
                <a:solidFill>
                  <a:srgbClr val="000000"/>
                </a:solidFill>
                <a:latin typeface="Calibri"/>
                <a:ea typeface="Calibri"/>
                <a:cs typeface="Calibri"/>
                <a:sym typeface="Calibri"/>
              </a:rPr>
              <a:t>Sociālās izolācijas attīstības ceļa izpratne</a:t>
            </a:r>
            <a:endParaRPr/>
          </a:p>
          <a:p>
            <a:pPr indent="0" lvl="0" marL="0" marR="0" rtl="0" algn="ctr">
              <a:lnSpc>
                <a:spcPct val="150000"/>
              </a:lnSpc>
              <a:spcBef>
                <a:spcPts val="0"/>
              </a:spcBef>
              <a:spcAft>
                <a:spcPts val="0"/>
              </a:spcAft>
              <a:buNone/>
            </a:pPr>
            <a:r>
              <a:rPr b="0" i="1" lang="en-GB" sz="2800" u="none" cap="none" strike="noStrike">
                <a:solidFill>
                  <a:srgbClr val="000000"/>
                </a:solidFill>
                <a:latin typeface="Calibri"/>
                <a:ea typeface="Calibri"/>
                <a:cs typeface="Calibri"/>
                <a:sym typeface="Calibri"/>
              </a:rPr>
              <a:t>2. nodaļa no digitālā ceļveža: Shēmas izpratne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42"/>
          <p:cNvSpPr txBox="1"/>
          <p:nvPr/>
        </p:nvSpPr>
        <p:spPr>
          <a:xfrm>
            <a:off x="957943" y="149387"/>
            <a:ext cx="10472057" cy="1015622"/>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0" lang="en-GB" sz="4000" u="none" cap="none" strike="noStrike">
                <a:solidFill>
                  <a:srgbClr val="000000"/>
                </a:solidFill>
                <a:latin typeface="Calibri"/>
                <a:ea typeface="Calibri"/>
                <a:cs typeface="Calibri"/>
                <a:sym typeface="Calibri"/>
              </a:rPr>
              <a:t>Šajā nodaļā mēs aplūkosim:</a:t>
            </a:r>
            <a:endParaRPr b="0" i="0" sz="1400" u="none" cap="none" strike="noStrike">
              <a:solidFill>
                <a:srgbClr val="000000"/>
              </a:solidFill>
              <a:latin typeface="Arial"/>
              <a:ea typeface="Arial"/>
              <a:cs typeface="Arial"/>
              <a:sym typeface="Arial"/>
            </a:endParaRPr>
          </a:p>
        </p:txBody>
      </p:sp>
      <p:pic>
        <p:nvPicPr>
          <p:cNvPr descr="Text&#10;&#10;Description automatically generated with medium confidence" id="277" name="Google Shape;277;p42"/>
          <p:cNvPicPr preferRelativeResize="0"/>
          <p:nvPr/>
        </p:nvPicPr>
        <p:blipFill rotWithShape="1">
          <a:blip r:embed="rId3">
            <a:alphaModFix/>
          </a:blip>
          <a:srcRect b="0" l="0" r="0" t="0"/>
          <a:stretch/>
        </p:blipFill>
        <p:spPr>
          <a:xfrm>
            <a:off x="9692533" y="6116101"/>
            <a:ext cx="2499469" cy="524377"/>
          </a:xfrm>
          <a:prstGeom prst="rect">
            <a:avLst/>
          </a:prstGeom>
          <a:noFill/>
          <a:ln>
            <a:noFill/>
          </a:ln>
        </p:spPr>
      </p:pic>
      <p:sp>
        <p:nvSpPr>
          <p:cNvPr id="278" name="Google Shape;278;p42"/>
          <p:cNvSpPr txBox="1"/>
          <p:nvPr/>
        </p:nvSpPr>
        <p:spPr>
          <a:xfrm>
            <a:off x="3049172" y="3240817"/>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279" name="Google Shape;279;p42"/>
          <p:cNvSpPr txBox="1"/>
          <p:nvPr/>
        </p:nvSpPr>
        <p:spPr>
          <a:xfrm>
            <a:off x="3049172" y="3240817"/>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280" name="Google Shape;280;p42"/>
          <p:cNvSpPr txBox="1"/>
          <p:nvPr/>
        </p:nvSpPr>
        <p:spPr>
          <a:xfrm>
            <a:off x="3049172" y="3508769"/>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281" name="Google Shape;281;p42"/>
          <p:cNvSpPr txBox="1"/>
          <p:nvPr/>
        </p:nvSpPr>
        <p:spPr>
          <a:xfrm>
            <a:off x="544285" y="1844850"/>
            <a:ext cx="11299371" cy="193895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2400" u="none" cap="none" strike="noStrike">
                <a:solidFill>
                  <a:srgbClr val="000000"/>
                </a:solidFill>
                <a:latin typeface="Calibri"/>
                <a:ea typeface="Calibri"/>
                <a:cs typeface="Calibri"/>
                <a:sym typeface="Calibri"/>
              </a:rPr>
              <a:t>Kā izolācija un sociālā atstumtība ietekmē uzvedību un garīgo veselību.</a:t>
            </a:r>
            <a:endParaRPr/>
          </a:p>
          <a:p>
            <a:pPr indent="0" lvl="0" marL="0" marR="0" rtl="0" algn="l">
              <a:lnSpc>
                <a:spcPct val="100000"/>
              </a:lnSpc>
              <a:spcBef>
                <a:spcPts val="0"/>
              </a:spcBef>
              <a:spcAft>
                <a:spcPts val="0"/>
              </a:spcAft>
              <a:buNone/>
            </a:pPr>
            <a:r>
              <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GB" sz="2400" u="none" cap="none" strike="noStrike">
                <a:solidFill>
                  <a:srgbClr val="000000"/>
                </a:solidFill>
                <a:latin typeface="Calibri"/>
                <a:ea typeface="Calibri"/>
                <a:cs typeface="Calibri"/>
                <a:sym typeface="Calibri"/>
              </a:rPr>
              <a:t>Kādi faktori var novest pie sociālās atstumtības.</a:t>
            </a:r>
            <a:endParaRPr/>
          </a:p>
          <a:p>
            <a:pPr indent="0" lvl="0" marL="0" marR="0" rtl="0" algn="l">
              <a:lnSpc>
                <a:spcPct val="100000"/>
              </a:lnSpc>
              <a:spcBef>
                <a:spcPts val="0"/>
              </a:spcBef>
              <a:spcAft>
                <a:spcPts val="0"/>
              </a:spcAft>
              <a:buNone/>
            </a:pPr>
            <a:r>
              <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GB" sz="2400" u="none" cap="none" strike="noStrike">
                <a:solidFill>
                  <a:srgbClr val="000000"/>
                </a:solidFill>
                <a:latin typeface="Calibri"/>
                <a:ea typeface="Calibri"/>
                <a:cs typeface="Calibri"/>
                <a:sym typeface="Calibri"/>
              </a:rPr>
              <a:t>Teorētiskie pamati: piesaistes teorija, neadaptīvās shēmas.</a:t>
            </a:r>
            <a:endParaRPr b="0" i="0" sz="2400" u="none" cap="none" strike="noStrike">
              <a:solidFill>
                <a:srgbClr val="FF0000"/>
              </a:solidFill>
              <a:latin typeface="Calibri"/>
              <a:ea typeface="Calibri"/>
              <a:cs typeface="Calibri"/>
              <a:sym typeface="Calibri"/>
            </a:endParaRPr>
          </a:p>
        </p:txBody>
      </p:sp>
      <p:pic>
        <p:nvPicPr>
          <p:cNvPr id="282" name="Google Shape;282;p42"/>
          <p:cNvPicPr preferRelativeResize="0"/>
          <p:nvPr/>
        </p:nvPicPr>
        <p:blipFill rotWithShape="1">
          <a:blip r:embed="rId4">
            <a:alphaModFix/>
          </a:blip>
          <a:srcRect b="0" l="0" r="0" t="0"/>
          <a:stretch/>
        </p:blipFill>
        <p:spPr>
          <a:xfrm>
            <a:off x="47474" y="5419323"/>
            <a:ext cx="1438675" cy="14386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43"/>
          <p:cNvSpPr txBox="1"/>
          <p:nvPr/>
        </p:nvSpPr>
        <p:spPr>
          <a:xfrm>
            <a:off x="934586" y="471877"/>
            <a:ext cx="10831285" cy="70784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GB" sz="4000" u="none" cap="none" strike="noStrike">
                <a:solidFill>
                  <a:srgbClr val="000000"/>
                </a:solidFill>
                <a:latin typeface="Calibri"/>
                <a:ea typeface="Calibri"/>
                <a:cs typeface="Calibri"/>
                <a:sym typeface="Calibri"/>
              </a:rPr>
              <a:t>Piesaistes nozīme cilvēka attīstībā</a:t>
            </a:r>
            <a:endParaRPr b="0" i="0" sz="1400" u="none" cap="none" strike="noStrike">
              <a:solidFill>
                <a:srgbClr val="000000"/>
              </a:solidFill>
              <a:latin typeface="Arial"/>
              <a:ea typeface="Arial"/>
              <a:cs typeface="Arial"/>
              <a:sym typeface="Arial"/>
            </a:endParaRPr>
          </a:p>
        </p:txBody>
      </p:sp>
      <p:pic>
        <p:nvPicPr>
          <p:cNvPr descr="Text&#10;&#10;Description automatically generated with medium confidence" id="288" name="Google Shape;288;p43"/>
          <p:cNvPicPr preferRelativeResize="0"/>
          <p:nvPr/>
        </p:nvPicPr>
        <p:blipFill rotWithShape="1">
          <a:blip r:embed="rId3">
            <a:alphaModFix/>
          </a:blip>
          <a:srcRect b="0" l="0" r="0" t="0"/>
          <a:stretch/>
        </p:blipFill>
        <p:spPr>
          <a:xfrm>
            <a:off x="9692533" y="6032201"/>
            <a:ext cx="2499467" cy="524376"/>
          </a:xfrm>
          <a:prstGeom prst="rect">
            <a:avLst/>
          </a:prstGeom>
          <a:noFill/>
          <a:ln>
            <a:noFill/>
          </a:ln>
        </p:spPr>
      </p:pic>
      <p:sp>
        <p:nvSpPr>
          <p:cNvPr id="289" name="Google Shape;289;p43"/>
          <p:cNvSpPr txBox="1"/>
          <p:nvPr/>
        </p:nvSpPr>
        <p:spPr>
          <a:xfrm>
            <a:off x="3049172" y="3240817"/>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290" name="Google Shape;290;p43"/>
          <p:cNvSpPr txBox="1"/>
          <p:nvPr/>
        </p:nvSpPr>
        <p:spPr>
          <a:xfrm>
            <a:off x="3049172" y="3240817"/>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291" name="Google Shape;291;p43"/>
          <p:cNvSpPr txBox="1"/>
          <p:nvPr/>
        </p:nvSpPr>
        <p:spPr>
          <a:xfrm>
            <a:off x="3049172" y="3508769"/>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292" name="Google Shape;292;p43"/>
          <p:cNvSpPr txBox="1"/>
          <p:nvPr/>
        </p:nvSpPr>
        <p:spPr>
          <a:xfrm>
            <a:off x="662354" y="1331119"/>
            <a:ext cx="9437913" cy="58473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3200" u="none" cap="none" strike="noStrike">
                <a:solidFill>
                  <a:schemeClr val="dk1"/>
                </a:solidFill>
                <a:latin typeface="Calibri"/>
                <a:ea typeface="Calibri"/>
                <a:cs typeface="Calibri"/>
                <a:sym typeface="Calibri"/>
              </a:rPr>
              <a:t>Balstīts uz piesaistes teoriju (Boulbijs, Einsvorte):</a:t>
            </a:r>
            <a:endParaRPr b="0" i="0" sz="3200" u="none" cap="none" strike="noStrike">
              <a:solidFill>
                <a:srgbClr val="000000"/>
              </a:solidFill>
              <a:latin typeface="Calibri"/>
              <a:ea typeface="Calibri"/>
              <a:cs typeface="Calibri"/>
              <a:sym typeface="Calibri"/>
            </a:endParaRPr>
          </a:p>
        </p:txBody>
      </p:sp>
      <p:pic>
        <p:nvPicPr>
          <p:cNvPr id="293" name="Google Shape;293;p43"/>
          <p:cNvPicPr preferRelativeResize="0"/>
          <p:nvPr/>
        </p:nvPicPr>
        <p:blipFill rotWithShape="1">
          <a:blip r:embed="rId4">
            <a:alphaModFix/>
          </a:blip>
          <a:srcRect b="0" l="0" r="0" t="0"/>
          <a:stretch/>
        </p:blipFill>
        <p:spPr>
          <a:xfrm>
            <a:off x="215249" y="5419323"/>
            <a:ext cx="1438675" cy="1438675"/>
          </a:xfrm>
          <a:prstGeom prst="rect">
            <a:avLst/>
          </a:prstGeom>
          <a:noFill/>
          <a:ln>
            <a:noFill/>
          </a:ln>
        </p:spPr>
      </p:pic>
      <p:sp>
        <p:nvSpPr>
          <p:cNvPr id="294" name="Google Shape;294;p43"/>
          <p:cNvSpPr txBox="1"/>
          <p:nvPr/>
        </p:nvSpPr>
        <p:spPr>
          <a:xfrm>
            <a:off x="1182354" y="1994576"/>
            <a:ext cx="10025744" cy="3424748"/>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None/>
            </a:pPr>
            <a:r>
              <a:rPr b="0" i="0" lang="en-GB" sz="2400" u="none" cap="none" strike="noStrike">
                <a:solidFill>
                  <a:schemeClr val="dk1"/>
                </a:solidFill>
                <a:latin typeface="Calibri"/>
                <a:ea typeface="Calibri"/>
                <a:cs typeface="Calibri"/>
                <a:sym typeface="Calibri"/>
              </a:rPr>
              <a:t>Cilvēka attīstība ir </a:t>
            </a:r>
            <a:r>
              <a:rPr b="1" i="0" lang="en-GB" sz="2400" u="none" cap="none" strike="noStrike">
                <a:solidFill>
                  <a:schemeClr val="dk1"/>
                </a:solidFill>
                <a:latin typeface="Calibri"/>
                <a:ea typeface="Calibri"/>
                <a:cs typeface="Calibri"/>
                <a:sym typeface="Calibri"/>
              </a:rPr>
              <a:t>attiecību process, nevis tikai individuāls</a:t>
            </a:r>
            <a:r>
              <a:rPr b="0" i="0" lang="en-GB" sz="2400" u="none" cap="none" strike="noStrike">
                <a:solidFill>
                  <a:schemeClr val="dk1"/>
                </a:solidFill>
                <a:latin typeface="Calibri"/>
                <a:ea typeface="Calibri"/>
                <a:cs typeface="Calibri"/>
                <a:sym typeface="Calibri"/>
              </a:rPr>
              <a:t>.</a:t>
            </a:r>
            <a:endParaRPr/>
          </a:p>
          <a:p>
            <a:pPr indent="-342900" lvl="0" marL="342900" marR="0" rtl="0" algn="l">
              <a:lnSpc>
                <a:spcPct val="100000"/>
              </a:lnSpc>
              <a:spcBef>
                <a:spcPts val="0"/>
              </a:spcBef>
              <a:spcAft>
                <a:spcPts val="0"/>
              </a:spcAft>
              <a:buClr>
                <a:schemeClr val="dk1"/>
              </a:buClr>
              <a:buSzPts val="2400"/>
              <a:buFont typeface="Arial"/>
              <a:buChar char="•"/>
            </a:pPr>
            <a:r>
              <a:rPr b="1" i="0" lang="en-GB" sz="2400" u="none" cap="none" strike="noStrike">
                <a:solidFill>
                  <a:schemeClr val="dk1"/>
                </a:solidFill>
                <a:latin typeface="Calibri"/>
                <a:ea typeface="Calibri"/>
                <a:cs typeface="Calibri"/>
                <a:sym typeface="Calibri"/>
              </a:rPr>
              <a:t>Piesaistes saikne: </a:t>
            </a:r>
            <a:r>
              <a:rPr b="0" i="0" lang="en-GB" sz="2400" u="none" cap="none" strike="noStrike">
                <a:solidFill>
                  <a:schemeClr val="dk1"/>
                </a:solidFill>
                <a:latin typeface="Calibri"/>
                <a:ea typeface="Calibri"/>
                <a:cs typeface="Calibri"/>
                <a:sym typeface="Calibri"/>
              </a:rPr>
              <a:t>spēcīga emocionāla saikne starp zīdaini un primāro aprūpētāju.</a:t>
            </a:r>
            <a:endParaRPr/>
          </a:p>
          <a:p>
            <a:pPr indent="-342900" lvl="0" marL="342900" marR="0" rtl="0" algn="l">
              <a:lnSpc>
                <a:spcPct val="100000"/>
              </a:lnSpc>
              <a:spcBef>
                <a:spcPts val="0"/>
              </a:spcBef>
              <a:spcAft>
                <a:spcPts val="0"/>
              </a:spcAft>
              <a:buClr>
                <a:schemeClr val="dk1"/>
              </a:buClr>
              <a:buSzPts val="2400"/>
              <a:buFont typeface="Arial"/>
              <a:buChar char="•"/>
            </a:pPr>
            <a:r>
              <a:rPr b="1" i="0" lang="en-GB" sz="2400" u="none" cap="none" strike="noStrike">
                <a:solidFill>
                  <a:schemeClr val="dk1"/>
                </a:solidFill>
                <a:latin typeface="Calibri"/>
                <a:ea typeface="Calibri"/>
                <a:cs typeface="Calibri"/>
                <a:sym typeface="Calibri"/>
              </a:rPr>
              <a:t>Piesaites kvalitātes nozīme: </a:t>
            </a:r>
            <a:r>
              <a:rPr b="0" i="0" lang="en-GB" sz="2400" u="none" cap="none" strike="noStrike">
                <a:solidFill>
                  <a:schemeClr val="dk1"/>
                </a:solidFill>
                <a:latin typeface="Calibri"/>
                <a:ea typeface="Calibri"/>
                <a:cs typeface="Calibri"/>
                <a:sym typeface="Calibri"/>
              </a:rPr>
              <a:t>būtiska personības attīstībai, uzvedības organizēšanai un tuvās attiecības veidošanai.</a:t>
            </a:r>
            <a:endParaRPr/>
          </a:p>
          <a:p>
            <a:pPr indent="0" lvl="0" marL="0" marR="0" rtl="0" algn="l">
              <a:lnSpc>
                <a:spcPct val="100000"/>
              </a:lnSpc>
              <a:spcBef>
                <a:spcPts val="0"/>
              </a:spcBef>
              <a:spcAft>
                <a:spcPts val="0"/>
              </a:spcAft>
              <a:buNone/>
            </a:pPr>
            <a:r>
              <a:rPr b="0" i="0" lang="en-GB" sz="2400" u="none" cap="none" strike="noStrike">
                <a:solidFill>
                  <a:schemeClr val="dk1"/>
                </a:solidFill>
                <a:latin typeface="Calibri"/>
                <a:ea typeface="Calibri"/>
                <a:cs typeface="Calibri"/>
                <a:sym typeface="Calibri"/>
              </a:rPr>
              <a:t>Ar drošu piesaisti bērns iegūst “</a:t>
            </a:r>
            <a:r>
              <a:rPr b="1" i="0" lang="en-GB" sz="2400" u="none" cap="none" strike="noStrike">
                <a:solidFill>
                  <a:schemeClr val="dk1"/>
                </a:solidFill>
                <a:latin typeface="Calibri"/>
                <a:ea typeface="Calibri"/>
                <a:cs typeface="Calibri"/>
                <a:sym typeface="Calibri"/>
              </a:rPr>
              <a:t>drošu bāzi</a:t>
            </a:r>
            <a:r>
              <a:rPr b="0" i="0" lang="en-GB" sz="2400" u="none" cap="none" strike="noStrike">
                <a:solidFill>
                  <a:schemeClr val="dk1"/>
                </a:solidFill>
                <a:latin typeface="Calibri"/>
                <a:ea typeface="Calibri"/>
                <a:cs typeface="Calibri"/>
                <a:sym typeface="Calibri"/>
              </a:rPr>
              <a:t>”, kas ļauj:</a:t>
            </a:r>
            <a:endParaRPr/>
          </a:p>
          <a:p>
            <a:pPr indent="-342900" lvl="0" marL="342900" marR="0" rtl="0" algn="l">
              <a:lnSpc>
                <a:spcPct val="100000"/>
              </a:lnSpc>
              <a:spcBef>
                <a:spcPts val="0"/>
              </a:spcBef>
              <a:spcAft>
                <a:spcPts val="0"/>
              </a:spcAft>
              <a:buClr>
                <a:schemeClr val="dk1"/>
              </a:buClr>
              <a:buSzPts val="2400"/>
              <a:buFont typeface="Arial"/>
              <a:buChar char="•"/>
            </a:pPr>
            <a:r>
              <a:rPr b="0" i="0" lang="en-GB" sz="2400" u="none" cap="none" strike="noStrike">
                <a:solidFill>
                  <a:schemeClr val="dk1"/>
                </a:solidFill>
                <a:latin typeface="Calibri"/>
                <a:ea typeface="Calibri"/>
                <a:cs typeface="Calibri"/>
                <a:sym typeface="Calibri"/>
              </a:rPr>
              <a:t>droši izpētīt apkārtējo pasauli;</a:t>
            </a:r>
            <a:endParaRPr/>
          </a:p>
          <a:p>
            <a:pPr indent="-342900" lvl="0" marL="342900" marR="0" rtl="0" algn="l">
              <a:lnSpc>
                <a:spcPct val="100000"/>
              </a:lnSpc>
              <a:spcBef>
                <a:spcPts val="0"/>
              </a:spcBef>
              <a:spcAft>
                <a:spcPts val="0"/>
              </a:spcAft>
              <a:buClr>
                <a:schemeClr val="dk1"/>
              </a:buClr>
              <a:buSzPts val="2400"/>
              <a:buFont typeface="Arial"/>
              <a:buChar char="•"/>
            </a:pPr>
            <a:r>
              <a:rPr b="0" i="0" lang="en-GB" sz="2400" u="none" cap="none" strike="noStrike">
                <a:solidFill>
                  <a:schemeClr val="dk1"/>
                </a:solidFill>
                <a:latin typeface="Calibri"/>
                <a:ea typeface="Calibri"/>
                <a:cs typeface="Calibri"/>
                <a:sym typeface="Calibri"/>
              </a:rPr>
              <a:t>apgūt emociju regulāciju, izmantojot kopīgu regulāciju ar aprūpētāju.</a:t>
            </a:r>
            <a:endParaRPr b="0" i="0" sz="1400" u="none" cap="none" strike="noStrike">
              <a:solidFill>
                <a:srgbClr val="000000"/>
              </a:solidFill>
              <a:latin typeface="Arial"/>
              <a:ea typeface="Arial"/>
              <a:cs typeface="Arial"/>
              <a:sym typeface="Arial"/>
            </a:endParaRPr>
          </a:p>
        </p:txBody>
      </p:sp>
      <p:sp>
        <p:nvSpPr>
          <p:cNvPr id="295" name="Google Shape;295;p43"/>
          <p:cNvSpPr/>
          <p:nvPr/>
        </p:nvSpPr>
        <p:spPr>
          <a:xfrm>
            <a:off x="0" y="-184666"/>
            <a:ext cx="184731" cy="369332"/>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44"/>
          <p:cNvSpPr txBox="1"/>
          <p:nvPr/>
        </p:nvSpPr>
        <p:spPr>
          <a:xfrm>
            <a:off x="604157" y="363434"/>
            <a:ext cx="11190514" cy="70784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GB" sz="4000" u="none" cap="none" strike="noStrike">
                <a:solidFill>
                  <a:srgbClr val="000000"/>
                </a:solidFill>
                <a:latin typeface="Calibri"/>
                <a:ea typeface="Calibri"/>
                <a:cs typeface="Calibri"/>
                <a:sym typeface="Calibri"/>
              </a:rPr>
              <a:t>Piesaistes nozīme cilvēka attīstībā</a:t>
            </a:r>
            <a:endParaRPr b="0" i="0" sz="1400" u="none" cap="none" strike="noStrike">
              <a:solidFill>
                <a:srgbClr val="000000"/>
              </a:solidFill>
              <a:latin typeface="Arial"/>
              <a:ea typeface="Arial"/>
              <a:cs typeface="Arial"/>
              <a:sym typeface="Arial"/>
            </a:endParaRPr>
          </a:p>
        </p:txBody>
      </p:sp>
      <p:pic>
        <p:nvPicPr>
          <p:cNvPr descr="Text&#10;&#10;Description automatically generated with medium confidence" id="301" name="Google Shape;301;p44"/>
          <p:cNvPicPr preferRelativeResize="0"/>
          <p:nvPr/>
        </p:nvPicPr>
        <p:blipFill rotWithShape="1">
          <a:blip r:embed="rId3">
            <a:alphaModFix/>
          </a:blip>
          <a:srcRect b="0" l="0" r="0" t="0"/>
          <a:stretch/>
        </p:blipFill>
        <p:spPr>
          <a:xfrm>
            <a:off x="9692533" y="6032201"/>
            <a:ext cx="2499467" cy="524376"/>
          </a:xfrm>
          <a:prstGeom prst="rect">
            <a:avLst/>
          </a:prstGeom>
          <a:noFill/>
          <a:ln>
            <a:noFill/>
          </a:ln>
        </p:spPr>
      </p:pic>
      <p:sp>
        <p:nvSpPr>
          <p:cNvPr id="302" name="Google Shape;302;p44"/>
          <p:cNvSpPr txBox="1"/>
          <p:nvPr/>
        </p:nvSpPr>
        <p:spPr>
          <a:xfrm>
            <a:off x="3049172" y="3240817"/>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303" name="Google Shape;303;p44"/>
          <p:cNvSpPr txBox="1"/>
          <p:nvPr/>
        </p:nvSpPr>
        <p:spPr>
          <a:xfrm>
            <a:off x="3049172" y="3240817"/>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304" name="Google Shape;304;p44"/>
          <p:cNvSpPr txBox="1"/>
          <p:nvPr/>
        </p:nvSpPr>
        <p:spPr>
          <a:xfrm>
            <a:off x="3049172" y="3508769"/>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305" name="Google Shape;305;p44"/>
          <p:cNvSpPr txBox="1"/>
          <p:nvPr/>
        </p:nvSpPr>
        <p:spPr>
          <a:xfrm>
            <a:off x="859971" y="1591350"/>
            <a:ext cx="10678886" cy="64629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GB" sz="3600" u="none" cap="none" strike="noStrike">
                <a:solidFill>
                  <a:srgbClr val="000000"/>
                </a:solidFill>
                <a:latin typeface="Calibri"/>
                <a:ea typeface="Calibri"/>
                <a:cs typeface="Calibri"/>
                <a:sym typeface="Calibri"/>
              </a:rPr>
              <a:t>Agrīnās neadaptīvās shēmas (EMS)</a:t>
            </a:r>
            <a:endParaRPr b="0" i="0" sz="1400" u="none" cap="none" strike="noStrike">
              <a:solidFill>
                <a:srgbClr val="000000"/>
              </a:solidFill>
              <a:latin typeface="Arial"/>
              <a:ea typeface="Arial"/>
              <a:cs typeface="Arial"/>
              <a:sym typeface="Arial"/>
            </a:endParaRPr>
          </a:p>
        </p:txBody>
      </p:sp>
      <p:pic>
        <p:nvPicPr>
          <p:cNvPr id="306" name="Google Shape;306;p44"/>
          <p:cNvPicPr preferRelativeResize="0"/>
          <p:nvPr/>
        </p:nvPicPr>
        <p:blipFill rotWithShape="1">
          <a:blip r:embed="rId4">
            <a:alphaModFix/>
          </a:blip>
          <a:srcRect b="0" l="0" r="0" t="0"/>
          <a:stretch/>
        </p:blipFill>
        <p:spPr>
          <a:xfrm>
            <a:off x="215249" y="5419323"/>
            <a:ext cx="1438675" cy="1438675"/>
          </a:xfrm>
          <a:prstGeom prst="rect">
            <a:avLst/>
          </a:prstGeom>
          <a:noFill/>
          <a:ln>
            <a:noFill/>
          </a:ln>
        </p:spPr>
      </p:pic>
      <p:sp>
        <p:nvSpPr>
          <p:cNvPr id="307" name="Google Shape;307;p44"/>
          <p:cNvSpPr txBox="1"/>
          <p:nvPr/>
        </p:nvSpPr>
        <p:spPr>
          <a:xfrm>
            <a:off x="1295400" y="2569934"/>
            <a:ext cx="9818911" cy="3308352"/>
          </a:xfrm>
          <a:prstGeom prst="rect">
            <a:avLst/>
          </a:prstGeom>
          <a:noFill/>
          <a:ln>
            <a:noFill/>
          </a:ln>
        </p:spPr>
        <p:txBody>
          <a:bodyPr anchorCtr="0" anchor="t" bIns="45700" lIns="91425" spcFirstLastPara="1" rIns="91425" wrap="square" tIns="45700">
            <a:noAutofit/>
          </a:bodyPr>
          <a:lstStyle/>
          <a:p>
            <a:pPr indent="-342900" lvl="0" marL="342900" marR="0" rtl="0" algn="just">
              <a:lnSpc>
                <a:spcPct val="90000"/>
              </a:lnSpc>
              <a:spcBef>
                <a:spcPts val="1000"/>
              </a:spcBef>
              <a:spcAft>
                <a:spcPts val="0"/>
              </a:spcAft>
              <a:buClr>
                <a:schemeClr val="dk1"/>
              </a:buClr>
              <a:buSzPts val="2400"/>
              <a:buFont typeface="Arial"/>
              <a:buChar char="•"/>
            </a:pPr>
            <a:r>
              <a:rPr b="0" i="0" lang="en-GB" sz="2400" u="none" cap="none" strike="noStrike">
                <a:solidFill>
                  <a:schemeClr val="dk1"/>
                </a:solidFill>
                <a:latin typeface="Calibri"/>
                <a:ea typeface="Calibri"/>
                <a:cs typeface="Calibri"/>
                <a:sym typeface="Calibri"/>
              </a:rPr>
              <a:t>Ja vide nespēj nodrošināt bērna pamatemocionālās vajadzības → veidojas disfunkcionāli domāšanas un attiecību modeļi (Young).</a:t>
            </a:r>
            <a:endParaRPr/>
          </a:p>
          <a:p>
            <a:pPr indent="-342900" lvl="0" marL="342900" marR="0" rtl="0" algn="just">
              <a:lnSpc>
                <a:spcPct val="90000"/>
              </a:lnSpc>
              <a:spcBef>
                <a:spcPts val="1000"/>
              </a:spcBef>
              <a:spcAft>
                <a:spcPts val="0"/>
              </a:spcAft>
              <a:buClr>
                <a:schemeClr val="dk1"/>
              </a:buClr>
              <a:buSzPts val="2400"/>
              <a:buFont typeface="Arial"/>
              <a:buChar char="•"/>
            </a:pPr>
            <a:r>
              <a:rPr b="0" i="0" lang="en-GB" sz="2400" u="none" cap="none" strike="noStrike">
                <a:solidFill>
                  <a:schemeClr val="dk1"/>
                </a:solidFill>
                <a:latin typeface="Calibri"/>
                <a:ea typeface="Calibri"/>
                <a:cs typeface="Calibri"/>
                <a:sym typeface="Calibri"/>
              </a:rPr>
              <a:t>Tās ietekmē temperaments, personības īpašības un kultūras faktori (Belsky u.c., 2007).</a:t>
            </a:r>
            <a:endParaRPr/>
          </a:p>
          <a:p>
            <a:pPr indent="-342900" lvl="0" marL="342900" marR="0" rtl="0" algn="just">
              <a:lnSpc>
                <a:spcPct val="90000"/>
              </a:lnSpc>
              <a:spcBef>
                <a:spcPts val="1000"/>
              </a:spcBef>
              <a:spcAft>
                <a:spcPts val="0"/>
              </a:spcAft>
              <a:buClr>
                <a:schemeClr val="dk1"/>
              </a:buClr>
              <a:buSzPts val="2400"/>
              <a:buFont typeface="Arial"/>
              <a:buChar char="•"/>
            </a:pPr>
            <a:r>
              <a:rPr b="0" i="0" lang="en-GB" sz="2400" u="none" cap="none" strike="noStrike">
                <a:solidFill>
                  <a:schemeClr val="dk1"/>
                </a:solidFill>
                <a:latin typeface="Calibri"/>
                <a:ea typeface="Calibri"/>
                <a:cs typeface="Calibri"/>
                <a:sym typeface="Calibri"/>
              </a:rPr>
              <a:t>Lielākā daļa shēmu izveidojas bērnībā, bet pieaugušā vecumā tās var aktivizēties noteiktos apstākļos.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45"/>
          <p:cNvSpPr txBox="1"/>
          <p:nvPr/>
        </p:nvSpPr>
        <p:spPr>
          <a:xfrm>
            <a:off x="500743" y="329479"/>
            <a:ext cx="11190514" cy="70784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GB" sz="4000" u="none" cap="none" strike="noStrike">
                <a:solidFill>
                  <a:srgbClr val="000000"/>
                </a:solidFill>
                <a:latin typeface="Calibri"/>
                <a:ea typeface="Calibri"/>
                <a:cs typeface="Calibri"/>
                <a:sym typeface="Calibri"/>
              </a:rPr>
              <a:t>Sociālās izolācijas attīstības ceļu izpēte</a:t>
            </a:r>
            <a:endParaRPr b="0" i="0" sz="1400" u="none" cap="none" strike="noStrike">
              <a:solidFill>
                <a:srgbClr val="000000"/>
              </a:solidFill>
              <a:latin typeface="Arial"/>
              <a:ea typeface="Arial"/>
              <a:cs typeface="Arial"/>
              <a:sym typeface="Arial"/>
            </a:endParaRPr>
          </a:p>
        </p:txBody>
      </p:sp>
      <p:pic>
        <p:nvPicPr>
          <p:cNvPr descr="Text&#10;&#10;Description automatically generated with medium confidence" id="313" name="Google Shape;313;p45"/>
          <p:cNvPicPr preferRelativeResize="0"/>
          <p:nvPr/>
        </p:nvPicPr>
        <p:blipFill rotWithShape="1">
          <a:blip r:embed="rId3">
            <a:alphaModFix/>
          </a:blip>
          <a:srcRect b="0" l="0" r="0" t="0"/>
          <a:stretch/>
        </p:blipFill>
        <p:spPr>
          <a:xfrm>
            <a:off x="9692533" y="6032201"/>
            <a:ext cx="2499467" cy="524376"/>
          </a:xfrm>
          <a:prstGeom prst="rect">
            <a:avLst/>
          </a:prstGeom>
          <a:noFill/>
          <a:ln>
            <a:noFill/>
          </a:ln>
        </p:spPr>
      </p:pic>
      <p:sp>
        <p:nvSpPr>
          <p:cNvPr id="314" name="Google Shape;314;p45"/>
          <p:cNvSpPr txBox="1"/>
          <p:nvPr/>
        </p:nvSpPr>
        <p:spPr>
          <a:xfrm>
            <a:off x="3049172" y="3240817"/>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315" name="Google Shape;315;p45"/>
          <p:cNvSpPr txBox="1"/>
          <p:nvPr/>
        </p:nvSpPr>
        <p:spPr>
          <a:xfrm>
            <a:off x="3049172" y="3240817"/>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316" name="Google Shape;316;p45"/>
          <p:cNvSpPr txBox="1"/>
          <p:nvPr/>
        </p:nvSpPr>
        <p:spPr>
          <a:xfrm>
            <a:off x="3049172" y="3508769"/>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317" name="Google Shape;317;p45"/>
          <p:cNvSpPr txBox="1"/>
          <p:nvPr/>
        </p:nvSpPr>
        <p:spPr>
          <a:xfrm>
            <a:off x="1553308" y="949559"/>
            <a:ext cx="9841523" cy="64629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GB" sz="3600" u="none" cap="none" strike="noStrike">
                <a:solidFill>
                  <a:srgbClr val="000000"/>
                </a:solidFill>
                <a:latin typeface="Calibri"/>
                <a:ea typeface="Calibri"/>
                <a:cs typeface="Calibri"/>
                <a:sym typeface="Calibri"/>
              </a:rPr>
              <a:t>EMS: Emocionālā deprivācija un sociālā izolācija</a:t>
            </a:r>
            <a:endParaRPr b="0" i="0" sz="1400" u="none" cap="none" strike="noStrike">
              <a:solidFill>
                <a:srgbClr val="000000"/>
              </a:solidFill>
              <a:latin typeface="Arial"/>
              <a:ea typeface="Arial"/>
              <a:cs typeface="Arial"/>
              <a:sym typeface="Arial"/>
            </a:endParaRPr>
          </a:p>
        </p:txBody>
      </p:sp>
      <p:pic>
        <p:nvPicPr>
          <p:cNvPr id="318" name="Google Shape;318;p45"/>
          <p:cNvPicPr preferRelativeResize="0"/>
          <p:nvPr/>
        </p:nvPicPr>
        <p:blipFill rotWithShape="1">
          <a:blip r:embed="rId4">
            <a:alphaModFix/>
          </a:blip>
          <a:srcRect b="0" l="0" r="0" t="0"/>
          <a:stretch/>
        </p:blipFill>
        <p:spPr>
          <a:xfrm>
            <a:off x="215249" y="5419323"/>
            <a:ext cx="1438675" cy="1438675"/>
          </a:xfrm>
          <a:prstGeom prst="rect">
            <a:avLst/>
          </a:prstGeom>
          <a:noFill/>
          <a:ln>
            <a:noFill/>
          </a:ln>
        </p:spPr>
      </p:pic>
      <p:sp>
        <p:nvSpPr>
          <p:cNvPr id="319" name="Google Shape;319;p45"/>
          <p:cNvSpPr txBox="1"/>
          <p:nvPr/>
        </p:nvSpPr>
        <p:spPr>
          <a:xfrm>
            <a:off x="1221323" y="1572363"/>
            <a:ext cx="9720943" cy="3361924"/>
          </a:xfrm>
          <a:prstGeom prst="rect">
            <a:avLst/>
          </a:prstGeom>
          <a:noFill/>
          <a:ln>
            <a:noFill/>
          </a:ln>
        </p:spPr>
        <p:txBody>
          <a:bodyPr anchorCtr="0" anchor="t" bIns="45700" lIns="91425" spcFirstLastPara="1" rIns="91425" wrap="square" tIns="45700">
            <a:noAutofit/>
          </a:bodyPr>
          <a:lstStyle/>
          <a:p>
            <a:pPr indent="-342900" lvl="0" marL="342900" marR="0" rtl="0" algn="just">
              <a:lnSpc>
                <a:spcPct val="90000"/>
              </a:lnSpc>
              <a:spcBef>
                <a:spcPts val="1000"/>
              </a:spcBef>
              <a:spcAft>
                <a:spcPts val="0"/>
              </a:spcAft>
              <a:buClr>
                <a:schemeClr val="dk1"/>
              </a:buClr>
              <a:buSzPts val="2400"/>
              <a:buFont typeface="Arial"/>
              <a:buChar char="•"/>
            </a:pPr>
            <a:r>
              <a:rPr b="1" i="0" lang="en-GB" sz="2400" u="none" cap="none" strike="noStrike">
                <a:solidFill>
                  <a:schemeClr val="dk1"/>
                </a:solidFill>
                <a:latin typeface="Calibri"/>
                <a:ea typeface="Calibri"/>
                <a:cs typeface="Calibri"/>
                <a:sym typeface="Calibri"/>
              </a:rPr>
              <a:t>Emocionālās deprivācijas shēma: </a:t>
            </a:r>
            <a:endParaRPr/>
          </a:p>
          <a:p>
            <a:pPr indent="0" lvl="0" marL="0" marR="0" rtl="0" algn="just">
              <a:lnSpc>
                <a:spcPct val="90000"/>
              </a:lnSpc>
              <a:spcBef>
                <a:spcPts val="1000"/>
              </a:spcBef>
              <a:spcAft>
                <a:spcPts val="0"/>
              </a:spcAft>
              <a:buNone/>
            </a:pPr>
            <a:r>
              <a:rPr b="0" i="0" lang="en-GB" sz="2400" u="none" cap="none" strike="noStrike">
                <a:solidFill>
                  <a:schemeClr val="dk1"/>
                </a:solidFill>
                <a:latin typeface="Calibri"/>
                <a:ea typeface="Calibri"/>
                <a:cs typeface="Calibri"/>
                <a:sym typeface="Calibri"/>
              </a:rPr>
              <a:t>Bieži veidojas bērnībā, ja netiek apmierinātas emocionālās vajadzības → vēlāk dzīvē parādās grūtības izpaust emocijas un veidot attiecības.</a:t>
            </a:r>
            <a:endParaRPr/>
          </a:p>
          <a:p>
            <a:pPr indent="-342900" lvl="0" marL="342900" marR="0" rtl="0" algn="just">
              <a:lnSpc>
                <a:spcPct val="90000"/>
              </a:lnSpc>
              <a:spcBef>
                <a:spcPts val="1000"/>
              </a:spcBef>
              <a:spcAft>
                <a:spcPts val="0"/>
              </a:spcAft>
              <a:buClr>
                <a:schemeClr val="dk1"/>
              </a:buClr>
              <a:buSzPts val="2400"/>
              <a:buFont typeface="Arial"/>
              <a:buChar char="•"/>
            </a:pPr>
            <a:r>
              <a:rPr b="1" i="0" lang="en-GB" sz="2400" u="none" cap="none" strike="noStrike">
                <a:solidFill>
                  <a:schemeClr val="dk1"/>
                </a:solidFill>
                <a:latin typeface="Calibri"/>
                <a:ea typeface="Calibri"/>
                <a:cs typeface="Calibri"/>
                <a:sym typeface="Calibri"/>
              </a:rPr>
              <a:t>Sociālās izolācijas shēma:</a:t>
            </a:r>
            <a:endParaRPr/>
          </a:p>
          <a:p>
            <a:pPr indent="0" lvl="0" marL="0" marR="0" rtl="0" algn="just">
              <a:lnSpc>
                <a:spcPct val="90000"/>
              </a:lnSpc>
              <a:spcBef>
                <a:spcPts val="1000"/>
              </a:spcBef>
              <a:spcAft>
                <a:spcPts val="0"/>
              </a:spcAft>
              <a:buNone/>
            </a:pPr>
            <a:r>
              <a:rPr b="0" i="0" lang="en-GB" sz="2400" u="none" cap="none" strike="noStrike">
                <a:solidFill>
                  <a:schemeClr val="dk1"/>
                </a:solidFill>
                <a:latin typeface="Calibri"/>
                <a:ea typeface="Calibri"/>
                <a:cs typeface="Calibri"/>
                <a:sym typeface="Calibri"/>
              </a:rPr>
              <a:t>Attīstās, ja aprūpētāji nespēj nodrošināt emocionālu atbalstu vai ja bērns jūtas atšķirīgs, nesaprasts vai izslēgts.</a:t>
            </a:r>
            <a:endParaRPr/>
          </a:p>
          <a:p>
            <a:pPr indent="-342900" lvl="0" marL="342900" marR="0" rtl="0" algn="just">
              <a:lnSpc>
                <a:spcPct val="90000"/>
              </a:lnSpc>
              <a:spcBef>
                <a:spcPts val="1000"/>
              </a:spcBef>
              <a:spcAft>
                <a:spcPts val="0"/>
              </a:spcAft>
              <a:buClr>
                <a:schemeClr val="dk1"/>
              </a:buClr>
              <a:buSzPts val="2400"/>
              <a:buFont typeface="Arial"/>
              <a:buChar char="•"/>
            </a:pPr>
            <a:r>
              <a:rPr b="1" i="0" lang="en-GB" sz="2400" u="none" cap="none" strike="noStrike">
                <a:solidFill>
                  <a:schemeClr val="dk1"/>
                </a:solidFill>
                <a:latin typeface="Calibri"/>
                <a:ea typeface="Calibri"/>
                <a:cs typeface="Calibri"/>
                <a:sym typeface="Calibri"/>
              </a:rPr>
              <a:t>Veicinošie faktori:</a:t>
            </a:r>
            <a:endParaRPr b="0" i="0" sz="1400" u="none" cap="none" strike="noStrike">
              <a:solidFill>
                <a:srgbClr val="000000"/>
              </a:solidFill>
              <a:latin typeface="Arial"/>
              <a:ea typeface="Arial"/>
              <a:cs typeface="Arial"/>
              <a:sym typeface="Arial"/>
            </a:endParaRPr>
          </a:p>
          <a:p>
            <a:pPr indent="0" lvl="0" marL="0" marR="0" rtl="0" algn="just">
              <a:lnSpc>
                <a:spcPct val="90000"/>
              </a:lnSpc>
              <a:spcBef>
                <a:spcPts val="1000"/>
              </a:spcBef>
              <a:spcAft>
                <a:spcPts val="0"/>
              </a:spcAft>
              <a:buNone/>
            </a:pPr>
            <a:r>
              <a:rPr b="0" i="0" lang="en-GB" sz="2400" u="none" cap="none" strike="noStrike">
                <a:solidFill>
                  <a:schemeClr val="dk1"/>
                </a:solidFill>
                <a:latin typeface="Calibri"/>
                <a:ea typeface="Calibri"/>
                <a:cs typeface="Calibri"/>
                <a:sym typeface="Calibri"/>
              </a:rPr>
              <a:t>Individuālie dzīves apstākļi, sociālās normas un kultūras ietekme, ģimenes dinamika.</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1000"/>
              </a:spcBef>
              <a:spcAft>
                <a:spcPts val="0"/>
              </a:spcAft>
              <a:buNone/>
            </a:pPr>
            <a:r>
              <a:rPr b="0" i="1" lang="en-GB" sz="2400" u="none" cap="none" strike="noStrike">
                <a:solidFill>
                  <a:schemeClr val="dk1"/>
                </a:solidFill>
                <a:latin typeface="Calibri"/>
                <a:ea typeface="Calibri"/>
                <a:cs typeface="Calibri"/>
                <a:sym typeface="Calibri"/>
              </a:rPr>
              <a:t>Šo faktoru kombinācija var apgrūtināt jēgpilnu attiecību un sociālo saišu veidošanu pieaugušā vecumā.</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46"/>
          <p:cNvSpPr txBox="1"/>
          <p:nvPr/>
        </p:nvSpPr>
        <p:spPr>
          <a:xfrm>
            <a:off x="500743" y="316758"/>
            <a:ext cx="11190514" cy="70784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GB" sz="4000" u="none" cap="none" strike="noStrike">
                <a:solidFill>
                  <a:srgbClr val="000000"/>
                </a:solidFill>
                <a:latin typeface="Calibri"/>
                <a:ea typeface="Calibri"/>
                <a:cs typeface="Calibri"/>
                <a:sym typeface="Calibri"/>
              </a:rPr>
              <a:t>Sociālās izolācijas attīstības ceļu izpēte</a:t>
            </a:r>
            <a:endParaRPr b="0" i="0" sz="1400" u="none" cap="none" strike="noStrike">
              <a:solidFill>
                <a:srgbClr val="000000"/>
              </a:solidFill>
              <a:latin typeface="Arial"/>
              <a:ea typeface="Arial"/>
              <a:cs typeface="Arial"/>
              <a:sym typeface="Arial"/>
            </a:endParaRPr>
          </a:p>
        </p:txBody>
      </p:sp>
      <p:pic>
        <p:nvPicPr>
          <p:cNvPr descr="Text&#10;&#10;Description automatically generated with medium confidence" id="325" name="Google Shape;325;p46"/>
          <p:cNvPicPr preferRelativeResize="0"/>
          <p:nvPr/>
        </p:nvPicPr>
        <p:blipFill rotWithShape="1">
          <a:blip r:embed="rId3">
            <a:alphaModFix/>
          </a:blip>
          <a:srcRect b="0" l="0" r="0" t="0"/>
          <a:stretch/>
        </p:blipFill>
        <p:spPr>
          <a:xfrm>
            <a:off x="9692533" y="6032201"/>
            <a:ext cx="2499467" cy="524376"/>
          </a:xfrm>
          <a:prstGeom prst="rect">
            <a:avLst/>
          </a:prstGeom>
          <a:noFill/>
          <a:ln>
            <a:noFill/>
          </a:ln>
        </p:spPr>
      </p:pic>
      <p:sp>
        <p:nvSpPr>
          <p:cNvPr id="326" name="Google Shape;326;p46"/>
          <p:cNvSpPr txBox="1"/>
          <p:nvPr/>
        </p:nvSpPr>
        <p:spPr>
          <a:xfrm>
            <a:off x="3049172" y="3240817"/>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327" name="Google Shape;327;p46"/>
          <p:cNvSpPr txBox="1"/>
          <p:nvPr/>
        </p:nvSpPr>
        <p:spPr>
          <a:xfrm>
            <a:off x="3049172" y="3240817"/>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328" name="Google Shape;328;p46"/>
          <p:cNvSpPr txBox="1"/>
          <p:nvPr/>
        </p:nvSpPr>
        <p:spPr>
          <a:xfrm>
            <a:off x="3049172" y="3508769"/>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329" name="Google Shape;329;p46"/>
          <p:cNvSpPr txBox="1"/>
          <p:nvPr/>
        </p:nvSpPr>
        <p:spPr>
          <a:xfrm>
            <a:off x="756557" y="1015507"/>
            <a:ext cx="10678886" cy="58473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GB" sz="3200" u="none" cap="none" strike="noStrike">
                <a:solidFill>
                  <a:srgbClr val="000000"/>
                </a:solidFill>
                <a:latin typeface="Arial"/>
                <a:ea typeface="Arial"/>
                <a:cs typeface="Arial"/>
                <a:sym typeface="Arial"/>
              </a:rPr>
              <a:t>Sociālās izolācijas shēmas cikls</a:t>
            </a:r>
            <a:endParaRPr b="0" i="0" sz="3200" u="none" cap="none" strike="noStrike">
              <a:solidFill>
                <a:srgbClr val="000000"/>
              </a:solidFill>
              <a:latin typeface="Calibri"/>
              <a:ea typeface="Calibri"/>
              <a:cs typeface="Calibri"/>
              <a:sym typeface="Calibri"/>
            </a:endParaRPr>
          </a:p>
        </p:txBody>
      </p:sp>
      <p:pic>
        <p:nvPicPr>
          <p:cNvPr id="330" name="Google Shape;330;p46"/>
          <p:cNvPicPr preferRelativeResize="0"/>
          <p:nvPr/>
        </p:nvPicPr>
        <p:blipFill rotWithShape="1">
          <a:blip r:embed="rId4">
            <a:alphaModFix/>
          </a:blip>
          <a:srcRect b="0" l="0" r="0" t="0"/>
          <a:stretch/>
        </p:blipFill>
        <p:spPr>
          <a:xfrm>
            <a:off x="215249" y="5419323"/>
            <a:ext cx="1438675" cy="1438675"/>
          </a:xfrm>
          <a:prstGeom prst="rect">
            <a:avLst/>
          </a:prstGeom>
          <a:noFill/>
          <a:ln>
            <a:noFill/>
          </a:ln>
        </p:spPr>
      </p:pic>
      <p:sp>
        <p:nvSpPr>
          <p:cNvPr id="331" name="Google Shape;331;p46"/>
          <p:cNvSpPr txBox="1"/>
          <p:nvPr/>
        </p:nvSpPr>
        <p:spPr>
          <a:xfrm>
            <a:off x="500744" y="1600242"/>
            <a:ext cx="10657114" cy="3977341"/>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1000"/>
              </a:spcBef>
              <a:spcAft>
                <a:spcPts val="0"/>
              </a:spcAft>
              <a:buNone/>
            </a:pPr>
            <a:r>
              <a:rPr b="0" i="0" lang="en-GB" sz="2400" u="none" cap="none" strike="noStrike">
                <a:solidFill>
                  <a:schemeClr val="dk1"/>
                </a:solidFill>
                <a:latin typeface="Calibri"/>
                <a:ea typeface="Calibri"/>
                <a:cs typeface="Calibri"/>
                <a:sym typeface="Calibri"/>
              </a:rPr>
              <a:t>Shēma sastāv no </a:t>
            </a:r>
            <a:r>
              <a:rPr b="1" i="0" lang="en-GB" sz="2400" u="none" cap="none" strike="noStrike">
                <a:solidFill>
                  <a:schemeClr val="dk1"/>
                </a:solidFill>
                <a:latin typeface="Calibri"/>
                <a:ea typeface="Calibri"/>
                <a:cs typeface="Calibri"/>
                <a:sym typeface="Calibri"/>
              </a:rPr>
              <a:t>trim galvenajām fāzēm</a:t>
            </a:r>
            <a:r>
              <a:rPr b="0" i="0" lang="en-GB" sz="2400" u="none" cap="none" strike="noStrike">
                <a:solidFill>
                  <a:schemeClr val="dk1"/>
                </a:solidFill>
                <a:latin typeface="Calibri"/>
                <a:ea typeface="Calibri"/>
                <a:cs typeface="Calibri"/>
                <a:sym typeface="Calibri"/>
              </a:rPr>
              <a:t>, kas izskaidro, kā tā attīstās un pastāv laika gaitā.</a:t>
            </a:r>
            <a:endParaRPr b="0" i="0" sz="1400" u="none" cap="none" strike="noStrike">
              <a:solidFill>
                <a:srgbClr val="000000"/>
              </a:solidFill>
              <a:latin typeface="Arial"/>
              <a:ea typeface="Arial"/>
              <a:cs typeface="Arial"/>
              <a:sym typeface="Arial"/>
            </a:endParaRPr>
          </a:p>
        </p:txBody>
      </p:sp>
      <p:pic>
        <p:nvPicPr>
          <p:cNvPr id="332" name="Google Shape;332;p46"/>
          <p:cNvPicPr preferRelativeResize="0"/>
          <p:nvPr/>
        </p:nvPicPr>
        <p:blipFill rotWithShape="1">
          <a:blip r:embed="rId5">
            <a:alphaModFix/>
          </a:blip>
          <a:srcRect b="14583" l="1765" r="1764" t="4416"/>
          <a:stretch/>
        </p:blipFill>
        <p:spPr>
          <a:xfrm>
            <a:off x="2719754" y="2597607"/>
            <a:ext cx="6597967" cy="343459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9"/>
          <p:cNvSpPr txBox="1"/>
          <p:nvPr>
            <p:ph type="title"/>
          </p:nvPr>
        </p:nvSpPr>
        <p:spPr>
          <a:xfrm>
            <a:off x="838200" y="79437"/>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b="1" lang="en-GB" sz="4000"/>
              <a:t>Pārskats par ceļvedi</a:t>
            </a:r>
            <a:endParaRPr b="1" sz="4000"/>
          </a:p>
        </p:txBody>
      </p:sp>
      <p:sp>
        <p:nvSpPr>
          <p:cNvPr id="105" name="Google Shape;105;p19"/>
          <p:cNvSpPr txBox="1"/>
          <p:nvPr>
            <p:ph idx="1" type="body"/>
          </p:nvPr>
        </p:nvSpPr>
        <p:spPr>
          <a:xfrm>
            <a:off x="1072978" y="1008843"/>
            <a:ext cx="10515600" cy="5251832"/>
          </a:xfrm>
          <a:prstGeom prst="rect">
            <a:avLst/>
          </a:prstGeom>
          <a:noFill/>
          <a:ln>
            <a:noFill/>
          </a:ln>
        </p:spPr>
        <p:txBody>
          <a:bodyPr anchorCtr="0" anchor="t" bIns="45700" lIns="91425" spcFirstLastPara="1" rIns="91425" wrap="square" tIns="45700">
            <a:normAutofit/>
          </a:bodyPr>
          <a:lstStyle/>
          <a:p>
            <a:pPr indent="0" lvl="0" marL="114300" rtl="0" algn="l">
              <a:lnSpc>
                <a:spcPct val="90000"/>
              </a:lnSpc>
              <a:spcBef>
                <a:spcPts val="1000"/>
              </a:spcBef>
              <a:spcAft>
                <a:spcPts val="0"/>
              </a:spcAft>
              <a:buSzPts val="1800"/>
              <a:buNone/>
            </a:pPr>
            <a:r>
              <a:rPr b="1" lang="en-GB" sz="2500"/>
              <a:t>Struktūra un galvenās nodaļas</a:t>
            </a:r>
            <a:endParaRPr/>
          </a:p>
          <a:p>
            <a:pPr indent="0" lvl="0" marL="114300" rtl="0" algn="l">
              <a:lnSpc>
                <a:spcPct val="90000"/>
              </a:lnSpc>
              <a:spcBef>
                <a:spcPts val="1000"/>
              </a:spcBef>
              <a:spcAft>
                <a:spcPts val="0"/>
              </a:spcAft>
              <a:buSzPts val="1800"/>
              <a:buNone/>
            </a:pPr>
            <a:r>
              <a:rPr lang="en-GB" sz="2500"/>
              <a:t>Ceļvedis ir veidots no četrām saturiski pilnvērtīgām nodaļām:</a:t>
            </a:r>
            <a:endParaRPr/>
          </a:p>
          <a:p>
            <a:pPr indent="0" lvl="0" marL="114300" rtl="0" algn="l">
              <a:lnSpc>
                <a:spcPct val="90000"/>
              </a:lnSpc>
              <a:spcBef>
                <a:spcPts val="1000"/>
              </a:spcBef>
              <a:spcAft>
                <a:spcPts val="0"/>
              </a:spcAft>
              <a:buSzPts val="1800"/>
              <a:buNone/>
            </a:pPr>
            <a:r>
              <a:rPr b="1" lang="en-GB" sz="2500"/>
              <a:t>1. Sociālās izolācijas shēmas izpratne</a:t>
            </a:r>
            <a:endParaRPr/>
          </a:p>
          <a:p>
            <a:pPr indent="0" lvl="0" marL="114300" rtl="0" algn="l">
              <a:lnSpc>
                <a:spcPct val="90000"/>
              </a:lnSpc>
              <a:spcBef>
                <a:spcPts val="1000"/>
              </a:spcBef>
              <a:spcAft>
                <a:spcPts val="0"/>
              </a:spcAft>
              <a:buSzPts val="1800"/>
              <a:buNone/>
            </a:pPr>
            <a:r>
              <a:rPr lang="en-GB" sz="2500"/>
              <a:t>	Pamati, simptomi un atšķirība no sociālās nāves.</a:t>
            </a:r>
            <a:endParaRPr/>
          </a:p>
          <a:p>
            <a:pPr indent="0" lvl="0" marL="114300" rtl="0" algn="l">
              <a:lnSpc>
                <a:spcPct val="90000"/>
              </a:lnSpc>
              <a:spcBef>
                <a:spcPts val="1000"/>
              </a:spcBef>
              <a:spcAft>
                <a:spcPts val="0"/>
              </a:spcAft>
              <a:buSzPts val="1800"/>
              <a:buNone/>
            </a:pPr>
            <a:r>
              <a:rPr b="1" lang="en-GB" sz="2500"/>
              <a:t>2. Sociālās deprivācijas ceļa attīstība</a:t>
            </a:r>
            <a:endParaRPr/>
          </a:p>
          <a:p>
            <a:pPr indent="0" lvl="0" marL="114300" rtl="0" algn="l">
              <a:lnSpc>
                <a:spcPct val="90000"/>
              </a:lnSpc>
              <a:spcBef>
                <a:spcPts val="1000"/>
              </a:spcBef>
              <a:spcAft>
                <a:spcPts val="0"/>
              </a:spcAft>
              <a:buSzPts val="1800"/>
              <a:buNone/>
            </a:pPr>
            <a:r>
              <a:rPr lang="en-GB" sz="2500"/>
              <a:t>	Kā izolācija veidojas no bērnības līdz pieauguša cilvēka dzīvei.</a:t>
            </a:r>
            <a:endParaRPr/>
          </a:p>
          <a:p>
            <a:pPr indent="0" lvl="0" marL="114300" rtl="0" algn="l">
              <a:lnSpc>
                <a:spcPct val="90000"/>
              </a:lnSpc>
              <a:spcBef>
                <a:spcPts val="1000"/>
              </a:spcBef>
              <a:spcAft>
                <a:spcPts val="0"/>
              </a:spcAft>
              <a:buSzPts val="1800"/>
              <a:buNone/>
            </a:pPr>
            <a:r>
              <a:rPr b="1" lang="en-GB" sz="2500"/>
              <a:t>3. Zināšanas, prasmes un kompetences</a:t>
            </a:r>
            <a:endParaRPr/>
          </a:p>
          <a:p>
            <a:pPr indent="0" lvl="0" marL="114300" rtl="0" algn="l">
              <a:lnSpc>
                <a:spcPct val="90000"/>
              </a:lnSpc>
              <a:spcBef>
                <a:spcPts val="1000"/>
              </a:spcBef>
              <a:spcAft>
                <a:spcPts val="0"/>
              </a:spcAft>
              <a:buSzPts val="1800"/>
              <a:buNone/>
            </a:pPr>
            <a:r>
              <a:rPr lang="en-GB" sz="2500"/>
              <a:t>	Praktisku spēju attīstīšana sociālās izolācijas atpazīšanai un risināšanai.</a:t>
            </a:r>
            <a:endParaRPr/>
          </a:p>
          <a:p>
            <a:pPr indent="0" lvl="0" marL="114300" rtl="0" algn="l">
              <a:lnSpc>
                <a:spcPct val="90000"/>
              </a:lnSpc>
              <a:spcBef>
                <a:spcPts val="1000"/>
              </a:spcBef>
              <a:spcAft>
                <a:spcPts val="0"/>
              </a:spcAft>
              <a:buSzPts val="1800"/>
              <a:buNone/>
            </a:pPr>
            <a:r>
              <a:rPr b="1" lang="en-GB" sz="2500"/>
              <a:t>4. Sociālā saikne un scenāriji</a:t>
            </a:r>
            <a:endParaRPr/>
          </a:p>
          <a:p>
            <a:pPr indent="0" lvl="0" marL="114300" rtl="0" algn="l">
              <a:lnSpc>
                <a:spcPct val="90000"/>
              </a:lnSpc>
              <a:spcBef>
                <a:spcPts val="1000"/>
              </a:spcBef>
              <a:spcAft>
                <a:spcPts val="0"/>
              </a:spcAft>
              <a:buSzPts val="1800"/>
              <a:buNone/>
            </a:pPr>
            <a:r>
              <a:rPr lang="en-GB" sz="2500"/>
              <a:t>	Zinātnē balstīti ieteikumi un interaktīvi situāciju scenāriji praktiskai pielietošanai.</a:t>
            </a:r>
            <a:endParaRPr sz="20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47"/>
          <p:cNvSpPr txBox="1"/>
          <p:nvPr/>
        </p:nvSpPr>
        <p:spPr>
          <a:xfrm>
            <a:off x="500743" y="199366"/>
            <a:ext cx="11190514" cy="70784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GB" sz="4000" u="none" cap="none" strike="noStrike">
                <a:solidFill>
                  <a:srgbClr val="000000"/>
                </a:solidFill>
                <a:latin typeface="Calibri"/>
                <a:ea typeface="Calibri"/>
                <a:cs typeface="Calibri"/>
                <a:sym typeface="Calibri"/>
              </a:rPr>
              <a:t>Sociālās izolācijas attīstības ceļu izpēte</a:t>
            </a:r>
            <a:endParaRPr b="0" i="0" sz="1400" u="none" cap="none" strike="noStrike">
              <a:solidFill>
                <a:srgbClr val="000000"/>
              </a:solidFill>
              <a:latin typeface="Arial"/>
              <a:ea typeface="Arial"/>
              <a:cs typeface="Arial"/>
              <a:sym typeface="Arial"/>
            </a:endParaRPr>
          </a:p>
        </p:txBody>
      </p:sp>
      <p:pic>
        <p:nvPicPr>
          <p:cNvPr descr="Text&#10;&#10;Description automatically generated with medium confidence" id="338" name="Google Shape;338;p47"/>
          <p:cNvPicPr preferRelativeResize="0"/>
          <p:nvPr/>
        </p:nvPicPr>
        <p:blipFill rotWithShape="1">
          <a:blip r:embed="rId3">
            <a:alphaModFix/>
          </a:blip>
          <a:srcRect b="0" l="0" r="0" t="0"/>
          <a:stretch/>
        </p:blipFill>
        <p:spPr>
          <a:xfrm>
            <a:off x="9692533" y="6032201"/>
            <a:ext cx="2499467" cy="524376"/>
          </a:xfrm>
          <a:prstGeom prst="rect">
            <a:avLst/>
          </a:prstGeom>
          <a:noFill/>
          <a:ln>
            <a:noFill/>
          </a:ln>
        </p:spPr>
      </p:pic>
      <p:sp>
        <p:nvSpPr>
          <p:cNvPr id="339" name="Google Shape;339;p47"/>
          <p:cNvSpPr txBox="1"/>
          <p:nvPr/>
        </p:nvSpPr>
        <p:spPr>
          <a:xfrm>
            <a:off x="3049172" y="3240817"/>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340" name="Google Shape;340;p47"/>
          <p:cNvSpPr txBox="1"/>
          <p:nvPr/>
        </p:nvSpPr>
        <p:spPr>
          <a:xfrm>
            <a:off x="3049172" y="3240817"/>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341" name="Google Shape;341;p47"/>
          <p:cNvSpPr txBox="1"/>
          <p:nvPr/>
        </p:nvSpPr>
        <p:spPr>
          <a:xfrm>
            <a:off x="3049172" y="3508769"/>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342" name="Google Shape;342;p47"/>
          <p:cNvSpPr txBox="1"/>
          <p:nvPr/>
        </p:nvSpPr>
        <p:spPr>
          <a:xfrm>
            <a:off x="665301" y="846212"/>
            <a:ext cx="10608128" cy="64629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GB" sz="3600" u="none" cap="none" strike="noStrike">
                <a:solidFill>
                  <a:srgbClr val="000000"/>
                </a:solidFill>
                <a:latin typeface="Arial"/>
                <a:ea typeface="Arial"/>
                <a:cs typeface="Arial"/>
                <a:sym typeface="Arial"/>
              </a:rPr>
              <a:t>Sociālās izolācijas shēmas fāzes</a:t>
            </a:r>
            <a:endParaRPr b="0" i="0" sz="3600" u="none" cap="none" strike="noStrike">
              <a:solidFill>
                <a:srgbClr val="000000"/>
              </a:solidFill>
              <a:latin typeface="Calibri"/>
              <a:ea typeface="Calibri"/>
              <a:cs typeface="Calibri"/>
              <a:sym typeface="Calibri"/>
            </a:endParaRPr>
          </a:p>
        </p:txBody>
      </p:sp>
      <p:pic>
        <p:nvPicPr>
          <p:cNvPr id="343" name="Google Shape;343;p47"/>
          <p:cNvPicPr preferRelativeResize="0"/>
          <p:nvPr/>
        </p:nvPicPr>
        <p:blipFill rotWithShape="1">
          <a:blip r:embed="rId4">
            <a:alphaModFix/>
          </a:blip>
          <a:srcRect b="0" l="0" r="0" t="0"/>
          <a:stretch/>
        </p:blipFill>
        <p:spPr>
          <a:xfrm>
            <a:off x="215249" y="5419323"/>
            <a:ext cx="1438675" cy="1438675"/>
          </a:xfrm>
          <a:prstGeom prst="rect">
            <a:avLst/>
          </a:prstGeom>
          <a:noFill/>
          <a:ln>
            <a:noFill/>
          </a:ln>
        </p:spPr>
      </p:pic>
      <p:sp>
        <p:nvSpPr>
          <p:cNvPr id="344" name="Google Shape;344;p47"/>
          <p:cNvSpPr txBox="1"/>
          <p:nvPr/>
        </p:nvSpPr>
        <p:spPr>
          <a:xfrm>
            <a:off x="1123098" y="1451573"/>
            <a:ext cx="9945804" cy="3947820"/>
          </a:xfrm>
          <a:prstGeom prst="rect">
            <a:avLst/>
          </a:prstGeom>
          <a:noFill/>
          <a:ln>
            <a:noFill/>
          </a:ln>
        </p:spPr>
        <p:txBody>
          <a:bodyPr anchorCtr="0" anchor="t" bIns="45700" lIns="91425" spcFirstLastPara="1" rIns="91425" wrap="square" tIns="45700">
            <a:noAutofit/>
          </a:bodyPr>
          <a:lstStyle/>
          <a:p>
            <a:pPr indent="0" lvl="0" marL="50800" marR="0" rtl="0" algn="just">
              <a:lnSpc>
                <a:spcPct val="90000"/>
              </a:lnSpc>
              <a:spcBef>
                <a:spcPts val="1000"/>
              </a:spcBef>
              <a:spcAft>
                <a:spcPts val="0"/>
              </a:spcAft>
              <a:buNone/>
            </a:pPr>
            <a:r>
              <a:rPr b="1" i="0" lang="en-GB" sz="2000" u="none" cap="none" strike="noStrike">
                <a:solidFill>
                  <a:schemeClr val="dk1"/>
                </a:solidFill>
                <a:latin typeface="Calibri"/>
                <a:ea typeface="Calibri"/>
                <a:cs typeface="Calibri"/>
                <a:sym typeface="Calibri"/>
              </a:rPr>
              <a:t>1. fāze – sākotnējā attīstība:</a:t>
            </a:r>
            <a:r>
              <a:rPr b="0" i="0" lang="en-GB" sz="2000" u="none" cap="none" strike="noStrike">
                <a:solidFill>
                  <a:schemeClr val="dk1"/>
                </a:solidFill>
                <a:latin typeface="Calibri"/>
                <a:ea typeface="Calibri"/>
                <a:cs typeface="Calibri"/>
                <a:sym typeface="Calibri"/>
              </a:rPr>
              <a:t> To iedarbina negatīvas pieredzes, piemēram:</a:t>
            </a:r>
            <a:endParaRPr/>
          </a:p>
          <a:p>
            <a:pPr indent="-569913" lvl="8" marL="620713" marR="0" rtl="0" algn="just">
              <a:lnSpc>
                <a:spcPct val="90000"/>
              </a:lnSpc>
              <a:spcBef>
                <a:spcPts val="1000"/>
              </a:spcBef>
              <a:spcAft>
                <a:spcPts val="0"/>
              </a:spcAft>
              <a:buNone/>
            </a:pPr>
            <a:r>
              <a:rPr b="1" i="0" lang="en-GB" sz="1800" u="none" cap="none" strike="noStrike">
                <a:solidFill>
                  <a:schemeClr val="dk1"/>
                </a:solidFill>
                <a:latin typeface="Calibri"/>
                <a:ea typeface="Calibri"/>
                <a:cs typeface="Calibri"/>
                <a:sym typeface="Calibri"/>
              </a:rPr>
              <a:t>	Diskriminācija: </a:t>
            </a:r>
            <a:r>
              <a:rPr b="0" i="0" lang="en-GB" sz="1800" u="none" cap="none" strike="noStrike">
                <a:solidFill>
                  <a:schemeClr val="dk1"/>
                </a:solidFill>
                <a:latin typeface="Calibri"/>
                <a:ea typeface="Calibri"/>
                <a:cs typeface="Calibri"/>
                <a:sym typeface="Calibri"/>
              </a:rPr>
              <a:t>izjūta, ka esi “atšķirīgs” etniskās izcelsmes, reliģijas, sociālekonomiskā stāvokļa u.c. dēļ.</a:t>
            </a:r>
            <a:endParaRPr/>
          </a:p>
          <a:p>
            <a:pPr indent="-569913" lvl="7" marL="620713" marR="0" rtl="0" algn="just">
              <a:lnSpc>
                <a:spcPct val="90000"/>
              </a:lnSpc>
              <a:spcBef>
                <a:spcPts val="1000"/>
              </a:spcBef>
              <a:spcAft>
                <a:spcPts val="0"/>
              </a:spcAft>
              <a:buNone/>
            </a:pPr>
            <a:r>
              <a:rPr b="1" i="0" lang="en-GB" sz="1800" u="none" cap="none" strike="noStrike">
                <a:solidFill>
                  <a:schemeClr val="dk1"/>
                </a:solidFill>
                <a:latin typeface="Calibri"/>
                <a:ea typeface="Calibri"/>
                <a:cs typeface="Calibri"/>
                <a:sym typeface="Calibri"/>
              </a:rPr>
              <a:t>	Pārcelšanās: </a:t>
            </a:r>
            <a:r>
              <a:rPr b="0" i="0" lang="en-GB" sz="1800" u="none" cap="none" strike="noStrike">
                <a:solidFill>
                  <a:schemeClr val="dk1"/>
                </a:solidFill>
                <a:latin typeface="Calibri"/>
                <a:ea typeface="Calibri"/>
                <a:cs typeface="Calibri"/>
                <a:sym typeface="Calibri"/>
              </a:rPr>
              <a:t>biežas dzīvesvietas maiņas bērnībā.</a:t>
            </a:r>
            <a:endParaRPr/>
          </a:p>
          <a:p>
            <a:pPr indent="-569913" lvl="7" marL="620713" marR="0" rtl="0" algn="just">
              <a:lnSpc>
                <a:spcPct val="90000"/>
              </a:lnSpc>
              <a:spcBef>
                <a:spcPts val="1000"/>
              </a:spcBef>
              <a:spcAft>
                <a:spcPts val="0"/>
              </a:spcAft>
              <a:buNone/>
            </a:pPr>
            <a:r>
              <a:rPr b="1" i="0" lang="en-GB" sz="1800" u="none" cap="none" strike="noStrike">
                <a:solidFill>
                  <a:schemeClr val="dk1"/>
                </a:solidFill>
                <a:latin typeface="Calibri"/>
                <a:ea typeface="Calibri"/>
                <a:cs typeface="Calibri"/>
                <a:sym typeface="Calibri"/>
              </a:rPr>
              <a:t>	Netaisnība:</a:t>
            </a:r>
            <a:r>
              <a:rPr b="0" i="0" lang="en-GB" sz="1800" u="none" cap="none" strike="noStrike">
                <a:solidFill>
                  <a:schemeClr val="dk1"/>
                </a:solidFill>
                <a:latin typeface="Calibri"/>
                <a:ea typeface="Calibri"/>
                <a:cs typeface="Calibri"/>
                <a:sym typeface="Calibri"/>
              </a:rPr>
              <a:t> nevienlīdzīga vai netaisnīga attieksme.</a:t>
            </a:r>
            <a:endParaRPr/>
          </a:p>
          <a:p>
            <a:pPr indent="-569913" lvl="7" marL="620713" marR="0" rtl="0" algn="just">
              <a:lnSpc>
                <a:spcPct val="90000"/>
              </a:lnSpc>
              <a:spcBef>
                <a:spcPts val="1000"/>
              </a:spcBef>
              <a:spcAft>
                <a:spcPts val="0"/>
              </a:spcAft>
              <a:buNone/>
            </a:pPr>
            <a:r>
              <a:rPr b="1" i="0" lang="en-GB" sz="1800" u="none" cap="none" strike="noStrike">
                <a:solidFill>
                  <a:schemeClr val="dk1"/>
                </a:solidFill>
                <a:latin typeface="Calibri"/>
                <a:ea typeface="Calibri"/>
                <a:cs typeface="Calibri"/>
                <a:sym typeface="Calibri"/>
              </a:rPr>
              <a:t>	Trauma: </a:t>
            </a:r>
            <a:r>
              <a:rPr b="0" i="0" lang="en-GB" sz="1800" u="none" cap="none" strike="noStrike">
                <a:solidFill>
                  <a:schemeClr val="dk1"/>
                </a:solidFill>
                <a:latin typeface="Calibri"/>
                <a:ea typeface="Calibri"/>
                <a:cs typeface="Calibri"/>
                <a:sym typeface="Calibri"/>
              </a:rPr>
              <a:t>apsmiešana, pazemošana, emocionāla vai fiziska vardarbība.</a:t>
            </a:r>
            <a:endParaRPr/>
          </a:p>
          <a:p>
            <a:pPr indent="0" lvl="0" marL="50800" marR="0" rtl="0" algn="just">
              <a:lnSpc>
                <a:spcPct val="90000"/>
              </a:lnSpc>
              <a:spcBef>
                <a:spcPts val="1000"/>
              </a:spcBef>
              <a:spcAft>
                <a:spcPts val="0"/>
              </a:spcAft>
              <a:buNone/>
            </a:pPr>
            <a:r>
              <a:rPr b="1" i="0" lang="en-GB" sz="2000" u="none" cap="none" strike="noStrike">
                <a:solidFill>
                  <a:schemeClr val="dk1"/>
                </a:solidFill>
                <a:latin typeface="Calibri"/>
                <a:ea typeface="Calibri"/>
                <a:cs typeface="Calibri"/>
                <a:sym typeface="Calibri"/>
              </a:rPr>
              <a:t>2. fāze – pārvarēšanas stratēģijas: cilvēks var reaģēt, piemēram:</a:t>
            </a:r>
            <a:endParaRPr/>
          </a:p>
          <a:p>
            <a:pPr indent="0" lvl="0" marL="50800" marR="0" rtl="0" algn="just">
              <a:lnSpc>
                <a:spcPct val="90000"/>
              </a:lnSpc>
              <a:spcBef>
                <a:spcPts val="1000"/>
              </a:spcBef>
              <a:spcAft>
                <a:spcPts val="0"/>
              </a:spcAft>
              <a:buNone/>
            </a:pPr>
            <a:r>
              <a:rPr b="1" i="0" lang="en-GB" sz="1800" u="none" cap="none" strike="noStrike">
                <a:solidFill>
                  <a:schemeClr val="dk1"/>
                </a:solidFill>
                <a:latin typeface="Calibri"/>
                <a:ea typeface="Calibri"/>
                <a:cs typeface="Calibri"/>
                <a:sym typeface="Calibri"/>
              </a:rPr>
              <a:t>	Padoties: </a:t>
            </a:r>
            <a:r>
              <a:rPr b="0" i="0" lang="en-GB" sz="1800" u="none" cap="none" strike="noStrike">
                <a:solidFill>
                  <a:schemeClr val="dk1"/>
                </a:solidFill>
                <a:latin typeface="Calibri"/>
                <a:ea typeface="Calibri"/>
                <a:cs typeface="Calibri"/>
                <a:sym typeface="Calibri"/>
              </a:rPr>
              <a:t>atteikties no savas identitātes daļām, lai “iekļautos”.</a:t>
            </a:r>
            <a:endParaRPr/>
          </a:p>
          <a:p>
            <a:pPr indent="0" lvl="0" marL="50800" marR="0" rtl="0" algn="just">
              <a:lnSpc>
                <a:spcPct val="90000"/>
              </a:lnSpc>
              <a:spcBef>
                <a:spcPts val="1000"/>
              </a:spcBef>
              <a:spcAft>
                <a:spcPts val="0"/>
              </a:spcAft>
              <a:buNone/>
            </a:pPr>
            <a:r>
              <a:rPr b="1" i="0" lang="en-GB" sz="1800" u="none" cap="none" strike="noStrike">
                <a:solidFill>
                  <a:schemeClr val="dk1"/>
                </a:solidFill>
                <a:latin typeface="Calibri"/>
                <a:ea typeface="Calibri"/>
                <a:cs typeface="Calibri"/>
                <a:sym typeface="Calibri"/>
              </a:rPr>
              <a:t>	Izvairīties:</a:t>
            </a:r>
            <a:r>
              <a:rPr b="0" i="0" lang="en-GB" sz="1800" u="none" cap="none" strike="noStrike">
                <a:solidFill>
                  <a:schemeClr val="dk1"/>
                </a:solidFill>
                <a:latin typeface="Calibri"/>
                <a:ea typeface="Calibri"/>
                <a:cs typeface="Calibri"/>
                <a:sym typeface="Calibri"/>
              </a:rPr>
              <a:t> atturēties no sociālām situācijām.</a:t>
            </a:r>
            <a:endParaRPr/>
          </a:p>
          <a:p>
            <a:pPr indent="0" lvl="0" marL="50800" marR="0" rtl="0" algn="just">
              <a:lnSpc>
                <a:spcPct val="90000"/>
              </a:lnSpc>
              <a:spcBef>
                <a:spcPts val="1000"/>
              </a:spcBef>
              <a:spcAft>
                <a:spcPts val="0"/>
              </a:spcAft>
              <a:buNone/>
            </a:pPr>
            <a:r>
              <a:rPr b="1" i="0" lang="en-GB" sz="1800" u="none" cap="none" strike="noStrike">
                <a:solidFill>
                  <a:schemeClr val="dk1"/>
                </a:solidFill>
                <a:latin typeface="Calibri"/>
                <a:ea typeface="Calibri"/>
                <a:cs typeface="Calibri"/>
                <a:sym typeface="Calibri"/>
              </a:rPr>
              <a:t>	Pārkompensēt: </a:t>
            </a:r>
            <a:r>
              <a:rPr b="0" i="0" lang="en-GB" sz="1800" u="none" cap="none" strike="noStrike">
                <a:solidFill>
                  <a:schemeClr val="dk1"/>
                </a:solidFill>
                <a:latin typeface="Calibri"/>
                <a:ea typeface="Calibri"/>
                <a:cs typeface="Calibri"/>
                <a:sym typeface="Calibri"/>
              </a:rPr>
              <a:t>būt pārlieku sabiedrisks, taču iekšēji justies nedroši un neiederīgi.</a:t>
            </a:r>
            <a:endParaRPr/>
          </a:p>
          <a:p>
            <a:pPr indent="0" lvl="0" marL="50800" marR="0" rtl="0" algn="just">
              <a:lnSpc>
                <a:spcPct val="90000"/>
              </a:lnSpc>
              <a:spcBef>
                <a:spcPts val="1000"/>
              </a:spcBef>
              <a:spcAft>
                <a:spcPts val="0"/>
              </a:spcAft>
              <a:buNone/>
            </a:pPr>
            <a:r>
              <a:rPr b="1" i="0" lang="en-GB" sz="2000" u="none" cap="none" strike="noStrike">
                <a:solidFill>
                  <a:schemeClr val="dk1"/>
                </a:solidFill>
                <a:latin typeface="Calibri"/>
                <a:ea typeface="Calibri"/>
                <a:cs typeface="Calibri"/>
                <a:sym typeface="Calibri"/>
              </a:rPr>
              <a:t>3. fāze – nostiprināšanās: izveidojas pārliecība: </a:t>
            </a:r>
            <a:r>
              <a:rPr b="0" i="0" lang="en-GB" sz="2000" u="none" cap="none" strike="noStrike">
                <a:solidFill>
                  <a:schemeClr val="dk1"/>
                </a:solidFill>
                <a:latin typeface="Calibri"/>
                <a:ea typeface="Calibri"/>
                <a:cs typeface="Calibri"/>
                <a:sym typeface="Calibri"/>
              </a:rPr>
              <a:t>“Es vienmēr būšu izslēgts / neiederīgs.”→ 		Tas uztur sociālās izolācijas apburto loku</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48"/>
          <p:cNvSpPr txBox="1"/>
          <p:nvPr/>
        </p:nvSpPr>
        <p:spPr>
          <a:xfrm>
            <a:off x="615043" y="236251"/>
            <a:ext cx="11190514" cy="70784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GB" sz="4000" u="none" cap="none" strike="noStrike">
                <a:solidFill>
                  <a:srgbClr val="000000"/>
                </a:solidFill>
                <a:latin typeface="Calibri"/>
                <a:ea typeface="Calibri"/>
                <a:cs typeface="Calibri"/>
                <a:sym typeface="Calibri"/>
              </a:rPr>
              <a:t>Sociālās izolācijas attīstības ceļu izpēte</a:t>
            </a:r>
            <a:endParaRPr/>
          </a:p>
        </p:txBody>
      </p:sp>
      <p:pic>
        <p:nvPicPr>
          <p:cNvPr descr="Text&#10;&#10;Description automatically generated with medium confidence" id="350" name="Google Shape;350;p48"/>
          <p:cNvPicPr preferRelativeResize="0"/>
          <p:nvPr/>
        </p:nvPicPr>
        <p:blipFill rotWithShape="1">
          <a:blip r:embed="rId3">
            <a:alphaModFix/>
          </a:blip>
          <a:srcRect b="0" l="0" r="0" t="0"/>
          <a:stretch/>
        </p:blipFill>
        <p:spPr>
          <a:xfrm>
            <a:off x="9692533" y="6032201"/>
            <a:ext cx="2499467" cy="524376"/>
          </a:xfrm>
          <a:prstGeom prst="rect">
            <a:avLst/>
          </a:prstGeom>
          <a:noFill/>
          <a:ln>
            <a:noFill/>
          </a:ln>
        </p:spPr>
      </p:pic>
      <p:sp>
        <p:nvSpPr>
          <p:cNvPr id="351" name="Google Shape;351;p48"/>
          <p:cNvSpPr txBox="1"/>
          <p:nvPr/>
        </p:nvSpPr>
        <p:spPr>
          <a:xfrm>
            <a:off x="3049172" y="3240817"/>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352" name="Google Shape;352;p48"/>
          <p:cNvSpPr txBox="1"/>
          <p:nvPr/>
        </p:nvSpPr>
        <p:spPr>
          <a:xfrm>
            <a:off x="3049172" y="3240817"/>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353" name="Google Shape;353;p48"/>
          <p:cNvSpPr txBox="1"/>
          <p:nvPr/>
        </p:nvSpPr>
        <p:spPr>
          <a:xfrm>
            <a:off x="3049172" y="3508769"/>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354" name="Google Shape;354;p48"/>
          <p:cNvSpPr txBox="1"/>
          <p:nvPr/>
        </p:nvSpPr>
        <p:spPr>
          <a:xfrm>
            <a:off x="1126671" y="888904"/>
            <a:ext cx="10678886" cy="64629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GB" sz="3600" u="none" cap="none" strike="noStrike">
                <a:solidFill>
                  <a:srgbClr val="000000"/>
                </a:solidFill>
                <a:latin typeface="Calibri"/>
                <a:ea typeface="Calibri"/>
                <a:cs typeface="Calibri"/>
                <a:sym typeface="Calibri"/>
              </a:rPr>
              <a:t>Gadījuma analīze: Marks – sociālā izolācija darba vidē</a:t>
            </a:r>
            <a:endParaRPr b="0" i="0" sz="1400" u="none" cap="none" strike="noStrike">
              <a:solidFill>
                <a:srgbClr val="000000"/>
              </a:solidFill>
              <a:latin typeface="Arial"/>
              <a:ea typeface="Arial"/>
              <a:cs typeface="Arial"/>
              <a:sym typeface="Arial"/>
            </a:endParaRPr>
          </a:p>
        </p:txBody>
      </p:sp>
      <p:pic>
        <p:nvPicPr>
          <p:cNvPr id="355" name="Google Shape;355;p48"/>
          <p:cNvPicPr preferRelativeResize="0"/>
          <p:nvPr/>
        </p:nvPicPr>
        <p:blipFill rotWithShape="1">
          <a:blip r:embed="rId4">
            <a:alphaModFix/>
          </a:blip>
          <a:srcRect b="0" l="0" r="0" t="0"/>
          <a:stretch/>
        </p:blipFill>
        <p:spPr>
          <a:xfrm>
            <a:off x="215249" y="5419323"/>
            <a:ext cx="1438675" cy="1438675"/>
          </a:xfrm>
          <a:prstGeom prst="rect">
            <a:avLst/>
          </a:prstGeom>
          <a:noFill/>
          <a:ln>
            <a:noFill/>
          </a:ln>
        </p:spPr>
      </p:pic>
      <p:sp>
        <p:nvSpPr>
          <p:cNvPr id="356" name="Google Shape;356;p48"/>
          <p:cNvSpPr txBox="1"/>
          <p:nvPr/>
        </p:nvSpPr>
        <p:spPr>
          <a:xfrm>
            <a:off x="1382485" y="1543532"/>
            <a:ext cx="9695823" cy="4488669"/>
          </a:xfrm>
          <a:prstGeom prst="rect">
            <a:avLst/>
          </a:prstGeom>
          <a:noFill/>
          <a:ln>
            <a:noFill/>
          </a:ln>
        </p:spPr>
        <p:txBody>
          <a:bodyPr anchorCtr="0" anchor="t" bIns="45700" lIns="91425" spcFirstLastPara="1" rIns="91425" wrap="square" tIns="45700">
            <a:normAutofit fontScale="85000" lnSpcReduction="10000"/>
          </a:bodyPr>
          <a:lstStyle/>
          <a:p>
            <a:pPr indent="-152399" lvl="0" marL="0" marR="0" rtl="0" algn="l">
              <a:lnSpc>
                <a:spcPct val="120000"/>
              </a:lnSpc>
              <a:spcBef>
                <a:spcPts val="0"/>
              </a:spcBef>
              <a:spcAft>
                <a:spcPts val="0"/>
              </a:spcAft>
              <a:buClr>
                <a:schemeClr val="dk1"/>
              </a:buClr>
              <a:buSzPct val="117647"/>
              <a:buFont typeface="Arial"/>
              <a:buChar char="•"/>
            </a:pPr>
            <a:r>
              <a:rPr b="1" i="0" lang="en-GB" sz="2400" u="none" cap="none" strike="noStrike">
                <a:solidFill>
                  <a:schemeClr val="dk1"/>
                </a:solidFill>
                <a:latin typeface="Calibri"/>
                <a:ea typeface="Calibri"/>
                <a:cs typeface="Calibri"/>
                <a:sym typeface="Calibri"/>
              </a:rPr>
              <a:t> Apraksts: </a:t>
            </a:r>
            <a:endParaRPr/>
          </a:p>
          <a:p>
            <a:pPr indent="0" lvl="0" marL="0" marR="0" rtl="0" algn="l">
              <a:lnSpc>
                <a:spcPct val="120000"/>
              </a:lnSpc>
              <a:spcBef>
                <a:spcPts val="0"/>
              </a:spcBef>
              <a:spcAft>
                <a:spcPts val="0"/>
              </a:spcAft>
              <a:buNone/>
            </a:pPr>
            <a:r>
              <a:rPr b="0" i="0" lang="en-GB" sz="2400" u="none" cap="none" strike="noStrike">
                <a:solidFill>
                  <a:schemeClr val="dk1"/>
                </a:solidFill>
                <a:latin typeface="Calibri"/>
                <a:ea typeface="Calibri"/>
                <a:cs typeface="Calibri"/>
                <a:sym typeface="Calibri"/>
              </a:rPr>
              <a:t>Uzņēmumam lojāls un centīgs darbinieks advokātu birojā, kurš, neraugoties uz savu ieguldījumu, jūtas ignorēts un izslēgts.</a:t>
            </a:r>
            <a:endParaRPr/>
          </a:p>
          <a:p>
            <a:pPr indent="-152399" lvl="0" marL="0" marR="0" rtl="0" algn="l">
              <a:lnSpc>
                <a:spcPct val="120000"/>
              </a:lnSpc>
              <a:spcBef>
                <a:spcPts val="0"/>
              </a:spcBef>
              <a:spcAft>
                <a:spcPts val="0"/>
              </a:spcAft>
              <a:buClr>
                <a:schemeClr val="dk1"/>
              </a:buClr>
              <a:buSzPct val="117647"/>
              <a:buFont typeface="Arial"/>
              <a:buChar char="•"/>
            </a:pPr>
            <a:r>
              <a:rPr b="1" i="0" lang="en-GB" sz="2400" u="none" cap="none" strike="noStrike">
                <a:solidFill>
                  <a:schemeClr val="dk1"/>
                </a:solidFill>
                <a:latin typeface="Calibri"/>
                <a:ea typeface="Calibri"/>
                <a:cs typeface="Calibri"/>
                <a:sym typeface="Calibri"/>
              </a:rPr>
              <a:t> Izslēgšanas faktori:</a:t>
            </a:r>
            <a:endParaRPr/>
          </a:p>
          <a:p>
            <a:pPr indent="0" lvl="0" marL="0" marR="0" rtl="0" algn="l">
              <a:lnSpc>
                <a:spcPct val="120000"/>
              </a:lnSpc>
              <a:spcBef>
                <a:spcPts val="0"/>
              </a:spcBef>
              <a:spcAft>
                <a:spcPts val="0"/>
              </a:spcAft>
              <a:buNone/>
            </a:pPr>
            <a:r>
              <a:rPr b="0" i="0" lang="en-GB" sz="2400" u="none" cap="none" strike="noStrike">
                <a:solidFill>
                  <a:schemeClr val="dk1"/>
                </a:solidFill>
                <a:latin typeface="Calibri"/>
                <a:ea typeface="Calibri"/>
                <a:cs typeface="Calibri"/>
                <a:sym typeface="Calibri"/>
              </a:rPr>
              <a:t>Vienīgais atklāti homoseksuālais komandas loceklis; saskaras ar netiešām norādēm un homofobiskiem komentāriem → rodas izolācija un trauksme.</a:t>
            </a:r>
            <a:endParaRPr/>
          </a:p>
          <a:p>
            <a:pPr indent="-152399" lvl="0" marL="0" marR="0" rtl="0" algn="l">
              <a:lnSpc>
                <a:spcPct val="120000"/>
              </a:lnSpc>
              <a:spcBef>
                <a:spcPts val="0"/>
              </a:spcBef>
              <a:spcAft>
                <a:spcPts val="0"/>
              </a:spcAft>
              <a:buClr>
                <a:schemeClr val="dk1"/>
              </a:buClr>
              <a:buSzPct val="117647"/>
              <a:buFont typeface="Arial"/>
              <a:buChar char="•"/>
            </a:pPr>
            <a:r>
              <a:rPr b="1" i="0" lang="en-GB" sz="2400" u="none" cap="none" strike="noStrike">
                <a:solidFill>
                  <a:schemeClr val="dk1"/>
                </a:solidFill>
                <a:latin typeface="Calibri"/>
                <a:ea typeface="Calibri"/>
                <a:cs typeface="Calibri"/>
                <a:sym typeface="Calibri"/>
              </a:rPr>
              <a:t> Ietekme</a:t>
            </a:r>
            <a:r>
              <a:rPr b="0" i="0" lang="en-GB" sz="2400" u="none" cap="none" strike="noStrike">
                <a:solidFill>
                  <a:schemeClr val="dk1"/>
                </a:solidFill>
                <a:latin typeface="Calibri"/>
                <a:ea typeface="Calibri"/>
                <a:cs typeface="Calibri"/>
                <a:sym typeface="Calibri"/>
              </a:rPr>
              <a:t>: </a:t>
            </a:r>
            <a:endParaRPr/>
          </a:p>
          <a:p>
            <a:pPr indent="0" lvl="0" marL="0" marR="0" rtl="0" algn="l">
              <a:lnSpc>
                <a:spcPct val="120000"/>
              </a:lnSpc>
              <a:spcBef>
                <a:spcPts val="0"/>
              </a:spcBef>
              <a:spcAft>
                <a:spcPts val="0"/>
              </a:spcAft>
              <a:buNone/>
            </a:pPr>
            <a:r>
              <a:rPr b="0" i="0" lang="en-GB" sz="2400" u="none" cap="none" strike="noStrike">
                <a:solidFill>
                  <a:schemeClr val="dk1"/>
                </a:solidFill>
                <a:latin typeface="Calibri"/>
                <a:ea typeface="Calibri"/>
                <a:cs typeface="Calibri"/>
                <a:sym typeface="Calibri"/>
              </a:rPr>
              <a:t>Pastāvīgs spiediens izraisa kļūdas darbā, snieguma pasliktināšanos un fiziskus simptomus</a:t>
            </a:r>
            <a:r>
              <a:rPr b="1" i="0" lang="en-GB" sz="2400" u="none" cap="none" strike="noStrike">
                <a:solidFill>
                  <a:schemeClr val="dk1"/>
                </a:solidFill>
                <a:latin typeface="Calibri"/>
                <a:ea typeface="Calibri"/>
                <a:cs typeface="Calibri"/>
                <a:sym typeface="Calibri"/>
              </a:rPr>
              <a:t>.</a:t>
            </a:r>
            <a:endParaRPr/>
          </a:p>
          <a:p>
            <a:pPr indent="-152399" lvl="0" marL="0" marR="0" rtl="0" algn="l">
              <a:lnSpc>
                <a:spcPct val="120000"/>
              </a:lnSpc>
              <a:spcBef>
                <a:spcPts val="0"/>
              </a:spcBef>
              <a:spcAft>
                <a:spcPts val="0"/>
              </a:spcAft>
              <a:buClr>
                <a:schemeClr val="dk1"/>
              </a:buClr>
              <a:buSzPct val="117647"/>
              <a:buFont typeface="Arial"/>
              <a:buChar char="•"/>
            </a:pPr>
            <a:r>
              <a:rPr b="1" i="0" lang="en-GB" sz="2400" u="none" cap="none" strike="noStrike">
                <a:solidFill>
                  <a:schemeClr val="dk1"/>
                </a:solidFill>
                <a:latin typeface="Calibri"/>
                <a:ea typeface="Calibri"/>
                <a:cs typeface="Calibri"/>
                <a:sym typeface="Calibri"/>
              </a:rPr>
              <a:t> Reakcija: </a:t>
            </a:r>
            <a:endParaRPr/>
          </a:p>
          <a:p>
            <a:pPr indent="0" lvl="0" marL="0" marR="0" rtl="0" algn="l">
              <a:lnSpc>
                <a:spcPct val="120000"/>
              </a:lnSpc>
              <a:spcBef>
                <a:spcPts val="0"/>
              </a:spcBef>
              <a:spcAft>
                <a:spcPts val="0"/>
              </a:spcAft>
              <a:buNone/>
            </a:pPr>
            <a:r>
              <a:rPr b="0" i="0" lang="en-GB" sz="2400" u="none" cap="none" strike="noStrike">
                <a:solidFill>
                  <a:schemeClr val="dk1"/>
                </a:solidFill>
                <a:latin typeface="Calibri"/>
                <a:ea typeface="Calibri"/>
                <a:cs typeface="Calibri"/>
                <a:sym typeface="Calibri"/>
              </a:rPr>
              <a:t>Jaunā personāla vadītāja (HR) cenšas uzlabot darba klimatu un veicināt iekļaušanu, taču Marks izvairās no ar šo tēmu saistītām apmācībām.</a:t>
            </a:r>
            <a:endParaRPr/>
          </a:p>
          <a:p>
            <a:pPr indent="-152399" lvl="0" marL="0" marR="0" rtl="0" algn="l">
              <a:lnSpc>
                <a:spcPct val="120000"/>
              </a:lnSpc>
              <a:spcBef>
                <a:spcPts val="0"/>
              </a:spcBef>
              <a:spcAft>
                <a:spcPts val="0"/>
              </a:spcAft>
              <a:buClr>
                <a:schemeClr val="dk1"/>
              </a:buClr>
              <a:buSzPct val="117647"/>
              <a:buFont typeface="Arial"/>
              <a:buChar char="•"/>
            </a:pPr>
            <a:r>
              <a:rPr b="1" i="0" lang="en-GB" sz="2400" u="none" cap="none" strike="noStrike">
                <a:solidFill>
                  <a:schemeClr val="dk1"/>
                </a:solidFill>
                <a:latin typeface="Calibri"/>
                <a:ea typeface="Calibri"/>
                <a:cs typeface="Calibri"/>
                <a:sym typeface="Calibri"/>
              </a:rPr>
              <a:t> Shēmas nostiprināšanās: </a:t>
            </a:r>
            <a:endParaRPr/>
          </a:p>
          <a:p>
            <a:pPr indent="0" lvl="0" marL="0" marR="0" rtl="0" algn="l">
              <a:lnSpc>
                <a:spcPct val="120000"/>
              </a:lnSpc>
              <a:spcBef>
                <a:spcPts val="0"/>
              </a:spcBef>
              <a:spcAft>
                <a:spcPts val="0"/>
              </a:spcAft>
              <a:buNone/>
            </a:pPr>
            <a:r>
              <a:rPr b="0" i="0" lang="en-GB" sz="2400" u="none" cap="none" strike="noStrike">
                <a:solidFill>
                  <a:schemeClr val="dk1"/>
                </a:solidFill>
                <a:latin typeface="Calibri"/>
                <a:ea typeface="Calibri"/>
                <a:cs typeface="Calibri"/>
                <a:sym typeface="Calibri"/>
              </a:rPr>
              <a:t>Ilgstošā atsvešinātība rada emocionālu izsīkumu un nedrošību par nākotni.</a:t>
            </a:r>
            <a:endParaRPr b="0" i="0" sz="2400" u="none" cap="none" strike="noStrike">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49"/>
          <p:cNvSpPr txBox="1"/>
          <p:nvPr/>
        </p:nvSpPr>
        <p:spPr>
          <a:xfrm>
            <a:off x="533400" y="0"/>
            <a:ext cx="11190514" cy="70784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GB" sz="4000" u="none" cap="none" strike="noStrike">
                <a:solidFill>
                  <a:srgbClr val="000000"/>
                </a:solidFill>
                <a:latin typeface="Calibri"/>
                <a:ea typeface="Calibri"/>
                <a:cs typeface="Calibri"/>
                <a:sym typeface="Calibri"/>
              </a:rPr>
              <a:t>Sociālās izolācijas attīstības ceļu izpēte</a:t>
            </a:r>
            <a:endParaRPr/>
          </a:p>
        </p:txBody>
      </p:sp>
      <p:pic>
        <p:nvPicPr>
          <p:cNvPr descr="Text&#10;&#10;Description automatically generated with medium confidence" id="362" name="Google Shape;362;p49"/>
          <p:cNvPicPr preferRelativeResize="0"/>
          <p:nvPr/>
        </p:nvPicPr>
        <p:blipFill rotWithShape="1">
          <a:blip r:embed="rId3">
            <a:alphaModFix/>
          </a:blip>
          <a:srcRect b="0" l="0" r="0" t="0"/>
          <a:stretch/>
        </p:blipFill>
        <p:spPr>
          <a:xfrm>
            <a:off x="9692533" y="6032201"/>
            <a:ext cx="2499467" cy="524376"/>
          </a:xfrm>
          <a:prstGeom prst="rect">
            <a:avLst/>
          </a:prstGeom>
          <a:noFill/>
          <a:ln>
            <a:noFill/>
          </a:ln>
        </p:spPr>
      </p:pic>
      <p:sp>
        <p:nvSpPr>
          <p:cNvPr id="363" name="Google Shape;363;p49"/>
          <p:cNvSpPr txBox="1"/>
          <p:nvPr/>
        </p:nvSpPr>
        <p:spPr>
          <a:xfrm>
            <a:off x="3049172" y="3240817"/>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364" name="Google Shape;364;p49"/>
          <p:cNvSpPr txBox="1"/>
          <p:nvPr/>
        </p:nvSpPr>
        <p:spPr>
          <a:xfrm>
            <a:off x="3049172" y="3240817"/>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365" name="Google Shape;365;p49"/>
          <p:cNvSpPr txBox="1"/>
          <p:nvPr/>
        </p:nvSpPr>
        <p:spPr>
          <a:xfrm>
            <a:off x="3049172" y="3508769"/>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366" name="Google Shape;366;p49"/>
          <p:cNvSpPr txBox="1"/>
          <p:nvPr/>
        </p:nvSpPr>
        <p:spPr>
          <a:xfrm>
            <a:off x="533400" y="825798"/>
            <a:ext cx="10586357" cy="64629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GB" sz="3600" u="none" cap="none" strike="noStrike">
                <a:solidFill>
                  <a:srgbClr val="000000"/>
                </a:solidFill>
                <a:latin typeface="Calibri"/>
                <a:ea typeface="Calibri"/>
                <a:cs typeface="Calibri"/>
                <a:sym typeface="Calibri"/>
              </a:rPr>
              <a:t> Sociālā izolācija darba vidē</a:t>
            </a:r>
            <a:endParaRPr b="0" i="0" sz="1400" u="none" cap="none" strike="noStrike">
              <a:solidFill>
                <a:srgbClr val="000000"/>
              </a:solidFill>
              <a:latin typeface="Arial"/>
              <a:ea typeface="Arial"/>
              <a:cs typeface="Arial"/>
              <a:sym typeface="Arial"/>
            </a:endParaRPr>
          </a:p>
        </p:txBody>
      </p:sp>
      <p:pic>
        <p:nvPicPr>
          <p:cNvPr id="367" name="Google Shape;367;p49"/>
          <p:cNvPicPr preferRelativeResize="0"/>
          <p:nvPr/>
        </p:nvPicPr>
        <p:blipFill rotWithShape="1">
          <a:blip r:embed="rId4">
            <a:alphaModFix/>
          </a:blip>
          <a:srcRect b="0" l="0" r="0" t="0"/>
          <a:stretch/>
        </p:blipFill>
        <p:spPr>
          <a:xfrm>
            <a:off x="215249" y="5419323"/>
            <a:ext cx="1438675" cy="1438675"/>
          </a:xfrm>
          <a:prstGeom prst="rect">
            <a:avLst/>
          </a:prstGeom>
          <a:noFill/>
          <a:ln>
            <a:noFill/>
          </a:ln>
        </p:spPr>
      </p:pic>
      <p:sp>
        <p:nvSpPr>
          <p:cNvPr id="368" name="Google Shape;368;p49"/>
          <p:cNvSpPr txBox="1"/>
          <p:nvPr/>
        </p:nvSpPr>
        <p:spPr>
          <a:xfrm>
            <a:off x="1382485" y="1876011"/>
            <a:ext cx="9427029" cy="4004179"/>
          </a:xfrm>
          <a:prstGeom prst="rect">
            <a:avLst/>
          </a:prstGeom>
          <a:noFill/>
          <a:ln>
            <a:noFill/>
          </a:ln>
        </p:spPr>
        <p:txBody>
          <a:bodyPr anchorCtr="0" anchor="t" bIns="45700" lIns="91425" spcFirstLastPara="1" rIns="91425" wrap="square" tIns="45700">
            <a:noAutofit/>
          </a:bodyPr>
          <a:lstStyle/>
          <a:p>
            <a:pPr indent="-406400" lvl="0" marL="457200" marR="0" rtl="0" algn="just">
              <a:lnSpc>
                <a:spcPct val="90000"/>
              </a:lnSpc>
              <a:spcBef>
                <a:spcPts val="1000"/>
              </a:spcBef>
              <a:spcAft>
                <a:spcPts val="0"/>
              </a:spcAft>
              <a:buNone/>
            </a:pPr>
            <a:r>
              <a:rPr b="1" i="0" lang="en-GB" sz="2200" u="none" cap="none" strike="noStrike">
                <a:solidFill>
                  <a:schemeClr val="dk1"/>
                </a:solidFill>
                <a:latin typeface="Calibri"/>
                <a:ea typeface="Calibri"/>
                <a:cs typeface="Calibri"/>
                <a:sym typeface="Calibri"/>
              </a:rPr>
              <a:t>Pētnieciskās atziņas</a:t>
            </a:r>
            <a:endParaRPr/>
          </a:p>
          <a:p>
            <a:pPr indent="-406400" lvl="0" marL="457200" marR="0" rtl="0" algn="just">
              <a:lnSpc>
                <a:spcPct val="90000"/>
              </a:lnSpc>
              <a:spcBef>
                <a:spcPts val="1000"/>
              </a:spcBef>
              <a:spcAft>
                <a:spcPts val="0"/>
              </a:spcAft>
              <a:buClr>
                <a:schemeClr val="dk1"/>
              </a:buClr>
              <a:buSzPts val="2400"/>
              <a:buFont typeface="Arial"/>
              <a:buChar char="•"/>
            </a:pPr>
            <a:r>
              <a:rPr b="0" i="0" lang="en-GB" sz="2200" u="none" cap="none" strike="noStrike">
                <a:solidFill>
                  <a:schemeClr val="dk1"/>
                </a:solidFill>
                <a:latin typeface="Calibri"/>
                <a:ea typeface="Calibri"/>
                <a:cs typeface="Calibri"/>
                <a:sym typeface="Calibri"/>
              </a:rPr>
              <a:t>Šādi fenomeni bieži saistīti ar līdzībām starp ģimenes un darba vidi (piemēram, varas attiecības ar vecākiem vai brāļiem/māsām).</a:t>
            </a:r>
            <a:endParaRPr/>
          </a:p>
          <a:p>
            <a:pPr indent="-406400" lvl="0" marL="457200" marR="0" rtl="0" algn="just">
              <a:lnSpc>
                <a:spcPct val="90000"/>
              </a:lnSpc>
              <a:spcBef>
                <a:spcPts val="1000"/>
              </a:spcBef>
              <a:spcAft>
                <a:spcPts val="0"/>
              </a:spcAft>
              <a:buClr>
                <a:schemeClr val="dk1"/>
              </a:buClr>
              <a:buSzPts val="2400"/>
              <a:buFont typeface="Arial"/>
              <a:buChar char="•"/>
            </a:pPr>
            <a:r>
              <a:rPr b="0" i="0" lang="en-GB" sz="2200" u="none" cap="none" strike="noStrike">
                <a:solidFill>
                  <a:schemeClr val="dk1"/>
                </a:solidFill>
                <a:latin typeface="Calibri"/>
                <a:ea typeface="Calibri"/>
                <a:cs typeface="Calibri"/>
                <a:sym typeface="Calibri"/>
              </a:rPr>
              <a:t>Shēmu atpazīšana palīdz saprast individuālās ievainojamības un identificēt nevēlamus uzvedības modeļus → tas veicina personīgo izaugsmi un izpratni.</a:t>
            </a:r>
            <a:endParaRPr/>
          </a:p>
          <a:p>
            <a:pPr indent="-406400" lvl="0" marL="457200" marR="0" rtl="0" algn="just">
              <a:lnSpc>
                <a:spcPct val="90000"/>
              </a:lnSpc>
              <a:spcBef>
                <a:spcPts val="1000"/>
              </a:spcBef>
              <a:spcAft>
                <a:spcPts val="0"/>
              </a:spcAft>
              <a:buClr>
                <a:schemeClr val="dk1"/>
              </a:buClr>
              <a:buSzPts val="2400"/>
              <a:buFont typeface="Arial"/>
              <a:buChar char="•"/>
            </a:pPr>
            <a:r>
              <a:rPr b="0" i="0" lang="en-GB" sz="2200" u="none" cap="none" strike="noStrike">
                <a:solidFill>
                  <a:schemeClr val="dk1"/>
                </a:solidFill>
                <a:latin typeface="Calibri"/>
                <a:ea typeface="Calibri"/>
                <a:cs typeface="Calibri"/>
                <a:sym typeface="Calibri"/>
              </a:rPr>
              <a:t>Atklātas komunikācijas, atbalsta un nepārtrauktas mācīšanās kultūras veidošana sekmē veselīgāku un produktīvāku darba vidi.</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50"/>
          <p:cNvSpPr txBox="1"/>
          <p:nvPr/>
        </p:nvSpPr>
        <p:spPr>
          <a:xfrm>
            <a:off x="533400" y="0"/>
            <a:ext cx="11190514" cy="70784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GB" sz="4000" u="none" cap="none" strike="noStrike">
                <a:solidFill>
                  <a:srgbClr val="000000"/>
                </a:solidFill>
                <a:latin typeface="Calibri"/>
                <a:ea typeface="Calibri"/>
                <a:cs typeface="Calibri"/>
                <a:sym typeface="Calibri"/>
              </a:rPr>
              <a:t>Sociālās izolācijas attīstības ceļu izpēte</a:t>
            </a:r>
            <a:endParaRPr/>
          </a:p>
        </p:txBody>
      </p:sp>
      <p:pic>
        <p:nvPicPr>
          <p:cNvPr descr="Text&#10;&#10;Description automatically generated with medium confidence" id="374" name="Google Shape;374;p50"/>
          <p:cNvPicPr preferRelativeResize="0"/>
          <p:nvPr/>
        </p:nvPicPr>
        <p:blipFill rotWithShape="1">
          <a:blip r:embed="rId3">
            <a:alphaModFix/>
          </a:blip>
          <a:srcRect b="0" l="0" r="0" t="0"/>
          <a:stretch/>
        </p:blipFill>
        <p:spPr>
          <a:xfrm>
            <a:off x="9692533" y="6032201"/>
            <a:ext cx="2499467" cy="524376"/>
          </a:xfrm>
          <a:prstGeom prst="rect">
            <a:avLst/>
          </a:prstGeom>
          <a:noFill/>
          <a:ln>
            <a:noFill/>
          </a:ln>
        </p:spPr>
      </p:pic>
      <p:sp>
        <p:nvSpPr>
          <p:cNvPr id="375" name="Google Shape;375;p50"/>
          <p:cNvSpPr txBox="1"/>
          <p:nvPr/>
        </p:nvSpPr>
        <p:spPr>
          <a:xfrm>
            <a:off x="3049172" y="3240817"/>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376" name="Google Shape;376;p50"/>
          <p:cNvSpPr txBox="1"/>
          <p:nvPr/>
        </p:nvSpPr>
        <p:spPr>
          <a:xfrm>
            <a:off x="3049172" y="3240817"/>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377" name="Google Shape;377;p50"/>
          <p:cNvSpPr txBox="1"/>
          <p:nvPr/>
        </p:nvSpPr>
        <p:spPr>
          <a:xfrm>
            <a:off x="3049172" y="3508769"/>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378" name="Google Shape;378;p50"/>
          <p:cNvSpPr txBox="1"/>
          <p:nvPr/>
        </p:nvSpPr>
        <p:spPr>
          <a:xfrm>
            <a:off x="802821" y="689411"/>
            <a:ext cx="10586357" cy="64629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GB" sz="3600" u="none" cap="none" strike="noStrike">
                <a:solidFill>
                  <a:srgbClr val="000000"/>
                </a:solidFill>
                <a:latin typeface="Calibri"/>
                <a:ea typeface="Calibri"/>
                <a:cs typeface="Calibri"/>
                <a:sym typeface="Calibri"/>
              </a:rPr>
              <a:t>Praktiskas stratēģijas darbiniekiem un organizācijām</a:t>
            </a:r>
            <a:endParaRPr b="0" i="0" sz="1400" u="none" cap="none" strike="noStrike">
              <a:solidFill>
                <a:srgbClr val="000000"/>
              </a:solidFill>
              <a:latin typeface="Arial"/>
              <a:ea typeface="Arial"/>
              <a:cs typeface="Arial"/>
              <a:sym typeface="Arial"/>
            </a:endParaRPr>
          </a:p>
        </p:txBody>
      </p:sp>
      <p:pic>
        <p:nvPicPr>
          <p:cNvPr id="379" name="Google Shape;379;p50"/>
          <p:cNvPicPr preferRelativeResize="0"/>
          <p:nvPr/>
        </p:nvPicPr>
        <p:blipFill rotWithShape="1">
          <a:blip r:embed="rId4">
            <a:alphaModFix/>
          </a:blip>
          <a:srcRect b="0" l="0" r="0" t="0"/>
          <a:stretch/>
        </p:blipFill>
        <p:spPr>
          <a:xfrm>
            <a:off x="215249" y="5419323"/>
            <a:ext cx="1438675" cy="1438675"/>
          </a:xfrm>
          <a:prstGeom prst="rect">
            <a:avLst/>
          </a:prstGeom>
          <a:noFill/>
          <a:ln>
            <a:noFill/>
          </a:ln>
        </p:spPr>
      </p:pic>
      <p:sp>
        <p:nvSpPr>
          <p:cNvPr id="380" name="Google Shape;380;p50"/>
          <p:cNvSpPr txBox="1"/>
          <p:nvPr/>
        </p:nvSpPr>
        <p:spPr>
          <a:xfrm>
            <a:off x="1653924" y="1300971"/>
            <a:ext cx="9427030" cy="4651379"/>
          </a:xfrm>
          <a:prstGeom prst="rect">
            <a:avLst/>
          </a:prstGeom>
          <a:noFill/>
          <a:ln>
            <a:noFill/>
          </a:ln>
        </p:spPr>
        <p:txBody>
          <a:bodyPr anchorCtr="0" anchor="t" bIns="45700" lIns="91425" spcFirstLastPara="1" rIns="91425" wrap="square" tIns="45700">
            <a:noAutofit/>
          </a:bodyPr>
          <a:lstStyle/>
          <a:p>
            <a:pPr indent="-406400" lvl="0" marL="457200" marR="0" rtl="0" algn="ctr">
              <a:lnSpc>
                <a:spcPct val="90000"/>
              </a:lnSpc>
              <a:spcBef>
                <a:spcPts val="1000"/>
              </a:spcBef>
              <a:spcAft>
                <a:spcPts val="0"/>
              </a:spcAft>
              <a:buNone/>
            </a:pPr>
            <a:r>
              <a:rPr b="1" i="0" lang="en-GB" sz="2200" u="none" cap="none" strike="noStrike">
                <a:solidFill>
                  <a:schemeClr val="dk1"/>
                </a:solidFill>
                <a:latin typeface="Calibri"/>
                <a:ea typeface="Calibri"/>
                <a:cs typeface="Calibri"/>
                <a:sym typeface="Calibri"/>
              </a:rPr>
              <a:t>Sociālās mijiedarbības prakses </a:t>
            </a:r>
            <a:endParaRPr b="0" i="0" sz="1400" u="none" cap="none" strike="noStrike">
              <a:solidFill>
                <a:srgbClr val="000000"/>
              </a:solidFill>
              <a:latin typeface="Arial"/>
              <a:ea typeface="Arial"/>
              <a:cs typeface="Arial"/>
              <a:sym typeface="Arial"/>
            </a:endParaRPr>
          </a:p>
          <a:p>
            <a:pPr indent="-406400" lvl="0" marL="457200" marR="0" rtl="0" algn="just">
              <a:lnSpc>
                <a:spcPct val="90000"/>
              </a:lnSpc>
              <a:spcBef>
                <a:spcPts val="1000"/>
              </a:spcBef>
              <a:spcAft>
                <a:spcPts val="0"/>
              </a:spcAft>
              <a:buClr>
                <a:schemeClr val="dk1"/>
              </a:buClr>
              <a:buSzPts val="2400"/>
              <a:buFont typeface="Arial"/>
              <a:buNone/>
            </a:pPr>
            <a:r>
              <a:t/>
            </a:r>
            <a:endParaRPr b="0" i="0" sz="2200" u="none" cap="none" strike="noStrike">
              <a:solidFill>
                <a:schemeClr val="dk1"/>
              </a:solidFill>
              <a:latin typeface="Calibri"/>
              <a:ea typeface="Calibri"/>
              <a:cs typeface="Calibri"/>
              <a:sym typeface="Calibri"/>
            </a:endParaRPr>
          </a:p>
        </p:txBody>
      </p:sp>
      <p:pic>
        <p:nvPicPr>
          <p:cNvPr id="381" name="Google Shape;381;p50"/>
          <p:cNvPicPr preferRelativeResize="0"/>
          <p:nvPr/>
        </p:nvPicPr>
        <p:blipFill rotWithShape="1">
          <a:blip r:embed="rId5">
            <a:alphaModFix/>
          </a:blip>
          <a:srcRect b="0" l="0" r="0" t="0"/>
          <a:stretch/>
        </p:blipFill>
        <p:spPr>
          <a:xfrm>
            <a:off x="1436777" y="1867764"/>
            <a:ext cx="9930763" cy="402067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51"/>
          <p:cNvSpPr txBox="1"/>
          <p:nvPr>
            <p:ph type="title"/>
          </p:nvPr>
        </p:nvSpPr>
        <p:spPr>
          <a:xfrm>
            <a:off x="838200" y="142387"/>
            <a:ext cx="10515600" cy="1135429"/>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b="1" lang="en-GB" sz="4000"/>
              <a:t>Galvenie secinājumi</a:t>
            </a:r>
            <a:endParaRPr/>
          </a:p>
        </p:txBody>
      </p:sp>
      <p:sp>
        <p:nvSpPr>
          <p:cNvPr id="387" name="Google Shape;387;p51"/>
          <p:cNvSpPr txBox="1"/>
          <p:nvPr>
            <p:ph idx="1" type="body"/>
          </p:nvPr>
        </p:nvSpPr>
        <p:spPr>
          <a:xfrm>
            <a:off x="1142999" y="969840"/>
            <a:ext cx="10515600" cy="4351338"/>
          </a:xfrm>
          <a:prstGeom prst="rect">
            <a:avLst/>
          </a:prstGeom>
          <a:noFill/>
          <a:ln>
            <a:noFill/>
          </a:ln>
        </p:spPr>
        <p:txBody>
          <a:bodyPr anchorCtr="0" anchor="t" bIns="45700" lIns="91425" spcFirstLastPara="1" rIns="91425" wrap="square" tIns="45700">
            <a:noAutofit/>
          </a:bodyPr>
          <a:lstStyle/>
          <a:p>
            <a:pPr indent="0" lvl="0" marL="114300" rtl="0" algn="l">
              <a:lnSpc>
                <a:spcPct val="90000"/>
              </a:lnSpc>
              <a:spcBef>
                <a:spcPts val="1000"/>
              </a:spcBef>
              <a:spcAft>
                <a:spcPts val="0"/>
              </a:spcAft>
              <a:buSzPts val="1825"/>
              <a:buNone/>
            </a:pPr>
            <a:r>
              <a:rPr b="1" lang="en-GB" sz="2200"/>
              <a:t>Cilvēku savstarpējā saikne ir būtiska:</a:t>
            </a:r>
            <a:endParaRPr/>
          </a:p>
          <a:p>
            <a:pPr indent="0" lvl="0" marL="114300" rtl="0" algn="l">
              <a:lnSpc>
                <a:spcPct val="90000"/>
              </a:lnSpc>
              <a:spcBef>
                <a:spcPts val="1000"/>
              </a:spcBef>
              <a:spcAft>
                <a:spcPts val="0"/>
              </a:spcAft>
              <a:buSzPts val="1825"/>
              <a:buNone/>
            </a:pPr>
            <a:r>
              <a:rPr lang="en-GB" sz="2200"/>
              <a:t>	Droša piesaiste agrīnā dzīves posmā veido emocionālu stabilitāti un noturību.</a:t>
            </a:r>
            <a:endParaRPr/>
          </a:p>
          <a:p>
            <a:pPr indent="0" lvl="0" marL="114300" rtl="0" algn="l">
              <a:lnSpc>
                <a:spcPct val="90000"/>
              </a:lnSpc>
              <a:spcBef>
                <a:spcPts val="1000"/>
              </a:spcBef>
              <a:spcAft>
                <a:spcPts val="0"/>
              </a:spcAft>
              <a:buSzPts val="1825"/>
              <a:buNone/>
            </a:pPr>
            <a:r>
              <a:rPr b="1" lang="en-GB" sz="2200"/>
              <a:t>Nesniegtas emocionālās vajadzības bērnībā var veidot agrīnās neadaptīvās shēmas, </a:t>
            </a:r>
            <a:r>
              <a:rPr lang="en-GB" sz="2200"/>
              <a:t>kas nosaka, kā cilvēks uztver sevi un citus.</a:t>
            </a:r>
            <a:endParaRPr/>
          </a:p>
          <a:p>
            <a:pPr indent="0" lvl="0" marL="114300" rtl="0" algn="l">
              <a:lnSpc>
                <a:spcPct val="90000"/>
              </a:lnSpc>
              <a:spcBef>
                <a:spcPts val="1000"/>
              </a:spcBef>
              <a:spcAft>
                <a:spcPts val="0"/>
              </a:spcAft>
              <a:buSzPts val="1825"/>
              <a:buNone/>
            </a:pPr>
            <a:r>
              <a:rPr b="1" lang="en-GB" sz="2200"/>
              <a:t>Sociālās izolācijas attīstības ceļi veidojas vairāku faktoru mijiedarbībā: 	</a:t>
            </a:r>
            <a:endParaRPr/>
          </a:p>
          <a:p>
            <a:pPr indent="-342900" lvl="1" marL="914400" rtl="0" algn="l">
              <a:lnSpc>
                <a:spcPct val="90000"/>
              </a:lnSpc>
              <a:spcBef>
                <a:spcPts val="500"/>
              </a:spcBef>
              <a:spcAft>
                <a:spcPts val="0"/>
              </a:spcAft>
              <a:buSzPts val="1825"/>
              <a:buChar char="•"/>
            </a:pPr>
            <a:r>
              <a:rPr lang="en-GB" sz="2200"/>
              <a:t>aprūpētāju emocionālais trūkums vai ignorēšana;</a:t>
            </a:r>
            <a:endParaRPr/>
          </a:p>
          <a:p>
            <a:pPr indent="-342900" lvl="1" marL="914400" rtl="0" algn="l">
              <a:lnSpc>
                <a:spcPct val="90000"/>
              </a:lnSpc>
              <a:spcBef>
                <a:spcPts val="500"/>
              </a:spcBef>
              <a:spcAft>
                <a:spcPts val="0"/>
              </a:spcAft>
              <a:buSzPts val="1825"/>
              <a:buChar char="•"/>
            </a:pPr>
            <a:r>
              <a:rPr lang="en-GB" sz="2200"/>
              <a:t>personīgās atšķirības (piem., identitāte, spējas, izskats);</a:t>
            </a:r>
            <a:endParaRPr/>
          </a:p>
          <a:p>
            <a:pPr indent="-342900" lvl="1" marL="914400" rtl="0" algn="l">
              <a:lnSpc>
                <a:spcPct val="90000"/>
              </a:lnSpc>
              <a:spcBef>
                <a:spcPts val="500"/>
              </a:spcBef>
              <a:spcAft>
                <a:spcPts val="0"/>
              </a:spcAft>
              <a:buSzPts val="1825"/>
              <a:buChar char="•"/>
            </a:pPr>
            <a:r>
              <a:rPr lang="en-GB" sz="2200"/>
              <a:t>sabiedrības vai kultūras radīta izslēgšana vai diskriminācija.</a:t>
            </a:r>
            <a:endParaRPr/>
          </a:p>
          <a:p>
            <a:pPr indent="0" lvl="0" marL="114300" rtl="0" algn="l">
              <a:lnSpc>
                <a:spcPct val="90000"/>
              </a:lnSpc>
              <a:spcBef>
                <a:spcPts val="1000"/>
              </a:spcBef>
              <a:spcAft>
                <a:spcPts val="0"/>
              </a:spcAft>
              <a:buSzPts val="1825"/>
              <a:buNone/>
            </a:pPr>
            <a:r>
              <a:rPr b="1" lang="en-GB" sz="2200"/>
              <a:t>Sociālās izolācijas cikls ietver: </a:t>
            </a:r>
            <a:endParaRPr/>
          </a:p>
          <a:p>
            <a:pPr indent="-342900" lvl="1" marL="914400" rtl="0" algn="l">
              <a:lnSpc>
                <a:spcPct val="90000"/>
              </a:lnSpc>
              <a:spcBef>
                <a:spcPts val="500"/>
              </a:spcBef>
              <a:spcAft>
                <a:spcPts val="0"/>
              </a:spcAft>
              <a:buSzPts val="1825"/>
              <a:buChar char="•"/>
            </a:pPr>
            <a:r>
              <a:rPr lang="en-GB" sz="2200"/>
              <a:t>Agrīnas negatīvas pieredzes</a:t>
            </a:r>
            <a:endParaRPr/>
          </a:p>
          <a:p>
            <a:pPr indent="-342900" lvl="1" marL="914400" rtl="0" algn="l">
              <a:lnSpc>
                <a:spcPct val="90000"/>
              </a:lnSpc>
              <a:spcBef>
                <a:spcPts val="500"/>
              </a:spcBef>
              <a:spcAft>
                <a:spcPts val="0"/>
              </a:spcAft>
              <a:buSzPts val="1825"/>
              <a:buChar char="•"/>
            </a:pPr>
            <a:r>
              <a:rPr lang="en-GB" sz="2200"/>
              <a:t>Pārvarēšanas stratēģijas (izvairīšanās, padošanās, pārkompensēšana)</a:t>
            </a:r>
            <a:endParaRPr/>
          </a:p>
          <a:p>
            <a:pPr indent="-342900" lvl="1" marL="914400" rtl="0" algn="l">
              <a:lnSpc>
                <a:spcPct val="90000"/>
              </a:lnSpc>
              <a:spcBef>
                <a:spcPts val="500"/>
              </a:spcBef>
              <a:spcAft>
                <a:spcPts val="0"/>
              </a:spcAft>
              <a:buSzPts val="1825"/>
              <a:buChar char="•"/>
            </a:pPr>
            <a:r>
              <a:rPr lang="en-GB" sz="2200"/>
              <a:t>Nostiprinātas pārliecības par neiederēšanos</a:t>
            </a:r>
            <a:endParaRPr/>
          </a:p>
          <a:p>
            <a:pPr indent="0" lvl="0" marL="114300" rtl="0" algn="l">
              <a:lnSpc>
                <a:spcPct val="90000"/>
              </a:lnSpc>
              <a:spcBef>
                <a:spcPts val="1000"/>
              </a:spcBef>
              <a:spcAft>
                <a:spcPts val="0"/>
              </a:spcAft>
              <a:buSzPts val="1825"/>
              <a:buNone/>
            </a:pPr>
            <a:r>
              <a:rPr b="1" lang="en-GB" sz="2200"/>
              <a:t>Darba vide un kopiena var pārraut šo ciklu, </a:t>
            </a:r>
            <a:r>
              <a:rPr lang="en-GB" sz="2200"/>
              <a:t>izmantojot empātiju, iekļaujošu pieeju un emocionālo inteliģenci.</a:t>
            </a:r>
            <a:endParaRPr sz="220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52"/>
          <p:cNvSpPr txBox="1"/>
          <p:nvPr/>
        </p:nvSpPr>
        <p:spPr>
          <a:xfrm>
            <a:off x="1625601" y="5161853"/>
            <a:ext cx="8552873" cy="507791"/>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Clr>
                <a:srgbClr val="000000"/>
              </a:buClr>
              <a:buSzPts val="1800"/>
              <a:buFont typeface="Arial"/>
              <a:buNone/>
            </a:pPr>
            <a:r>
              <a:rPr b="1" i="0" lang="en-GB" sz="1800" u="none" cap="none" strike="noStrike">
                <a:solidFill>
                  <a:schemeClr val="dk1"/>
                </a:solidFill>
                <a:latin typeface="Calibri"/>
                <a:ea typeface="Calibri"/>
                <a:cs typeface="Calibri"/>
                <a:sym typeface="Calibri"/>
              </a:rPr>
              <a:t>CARE: Social Death Awareness Initiative</a:t>
            </a:r>
            <a:endParaRPr b="0" i="0" sz="1800" u="none" cap="none" strike="noStrike">
              <a:solidFill>
                <a:srgbClr val="000000"/>
              </a:solidFill>
              <a:latin typeface="Arial"/>
              <a:ea typeface="Arial"/>
              <a:cs typeface="Arial"/>
              <a:sym typeface="Arial"/>
            </a:endParaRPr>
          </a:p>
        </p:txBody>
      </p:sp>
      <p:pic>
        <p:nvPicPr>
          <p:cNvPr descr="Text&#10;&#10;Description automatically generated with medium confidence" id="393" name="Google Shape;393;p52"/>
          <p:cNvPicPr preferRelativeResize="0"/>
          <p:nvPr/>
        </p:nvPicPr>
        <p:blipFill rotWithShape="1">
          <a:blip r:embed="rId3">
            <a:alphaModFix/>
          </a:blip>
          <a:srcRect b="0" l="0" r="0" t="0"/>
          <a:stretch/>
        </p:blipFill>
        <p:spPr>
          <a:xfrm>
            <a:off x="9239880" y="5690194"/>
            <a:ext cx="2952120" cy="580981"/>
          </a:xfrm>
          <a:prstGeom prst="rect">
            <a:avLst/>
          </a:prstGeom>
          <a:noFill/>
          <a:ln>
            <a:noFill/>
          </a:ln>
        </p:spPr>
      </p:pic>
      <p:sp>
        <p:nvSpPr>
          <p:cNvPr id="394" name="Google Shape;394;p52"/>
          <p:cNvSpPr txBox="1"/>
          <p:nvPr/>
        </p:nvSpPr>
        <p:spPr>
          <a:xfrm>
            <a:off x="3049172" y="3240817"/>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395" name="Google Shape;395;p52"/>
          <p:cNvSpPr txBox="1"/>
          <p:nvPr/>
        </p:nvSpPr>
        <p:spPr>
          <a:xfrm>
            <a:off x="3049172" y="3256183"/>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396" name="Google Shape;396;p52"/>
          <p:cNvSpPr txBox="1"/>
          <p:nvPr/>
        </p:nvSpPr>
        <p:spPr>
          <a:xfrm>
            <a:off x="3049172" y="3457598"/>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pic>
        <p:nvPicPr>
          <p:cNvPr id="397" name="Google Shape;397;p52"/>
          <p:cNvPicPr preferRelativeResize="0"/>
          <p:nvPr/>
        </p:nvPicPr>
        <p:blipFill rotWithShape="1">
          <a:blip r:embed="rId4">
            <a:alphaModFix/>
          </a:blip>
          <a:srcRect b="0" l="0" r="0" t="0"/>
          <a:stretch/>
        </p:blipFill>
        <p:spPr>
          <a:xfrm>
            <a:off x="1015018" y="124342"/>
            <a:ext cx="1852873" cy="1045458"/>
          </a:xfrm>
          <a:prstGeom prst="rect">
            <a:avLst/>
          </a:prstGeom>
          <a:noFill/>
          <a:ln>
            <a:noFill/>
          </a:ln>
        </p:spPr>
      </p:pic>
      <p:sp>
        <p:nvSpPr>
          <p:cNvPr id="398" name="Google Shape;398;p52"/>
          <p:cNvSpPr txBox="1"/>
          <p:nvPr/>
        </p:nvSpPr>
        <p:spPr>
          <a:xfrm>
            <a:off x="3262744" y="5886425"/>
            <a:ext cx="5604300" cy="769500"/>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Clr>
                <a:srgbClr val="000000"/>
              </a:buClr>
              <a:buSzPts val="800"/>
              <a:buFont typeface="Arial"/>
              <a:buNone/>
            </a:pPr>
            <a:r>
              <a:rPr b="0" i="0" lang="en-GB" sz="800" u="none" cap="none" strike="noStrike">
                <a:solidFill>
                  <a:schemeClr val="dk1"/>
                </a:solidFill>
                <a:latin typeface="Roboto"/>
                <a:ea typeface="Roboto"/>
                <a:cs typeface="Roboto"/>
                <a:sym typeface="Roboto"/>
              </a:rPr>
              <a:t>Funded by the European Union. Views and opinions expressed are however those of the author(s) only and do not necessarily reflect those of the European Union or Education Development Agency Republic of Latvia (VIAA). Neither the European Union nor the granting authority VIAA can be held responsible for them. Project N°: 2023-2-LV01-KA210-ADU-000176412</a:t>
            </a:r>
            <a:endParaRPr b="0" i="0" sz="3200" u="none" cap="none" strike="noStrike">
              <a:solidFill>
                <a:schemeClr val="dk1"/>
              </a:solidFill>
              <a:latin typeface="Calibri"/>
              <a:ea typeface="Calibri"/>
              <a:cs typeface="Calibri"/>
              <a:sym typeface="Calibri"/>
            </a:endParaRPr>
          </a:p>
        </p:txBody>
      </p:sp>
      <p:pic>
        <p:nvPicPr>
          <p:cNvPr id="399" name="Google Shape;399;p52"/>
          <p:cNvPicPr preferRelativeResize="0"/>
          <p:nvPr/>
        </p:nvPicPr>
        <p:blipFill rotWithShape="1">
          <a:blip r:embed="rId5">
            <a:alphaModFix/>
          </a:blip>
          <a:srcRect b="0" l="0" r="0" t="0"/>
          <a:stretch/>
        </p:blipFill>
        <p:spPr>
          <a:xfrm>
            <a:off x="27981" y="5255491"/>
            <a:ext cx="1597620" cy="1602509"/>
          </a:xfrm>
          <a:prstGeom prst="rect">
            <a:avLst/>
          </a:prstGeom>
          <a:noFill/>
          <a:ln>
            <a:noFill/>
          </a:ln>
        </p:spPr>
      </p:pic>
      <p:pic>
        <p:nvPicPr>
          <p:cNvPr id="400" name="Google Shape;400;p52"/>
          <p:cNvPicPr preferRelativeResize="0"/>
          <p:nvPr/>
        </p:nvPicPr>
        <p:blipFill rotWithShape="1">
          <a:blip r:embed="rId6">
            <a:alphaModFix/>
          </a:blip>
          <a:srcRect b="0" l="0" r="0" t="0"/>
          <a:stretch/>
        </p:blipFill>
        <p:spPr>
          <a:xfrm>
            <a:off x="9624291" y="228433"/>
            <a:ext cx="2234475" cy="716783"/>
          </a:xfrm>
          <a:prstGeom prst="rect">
            <a:avLst/>
          </a:prstGeom>
          <a:noFill/>
          <a:ln>
            <a:noFill/>
          </a:ln>
        </p:spPr>
      </p:pic>
      <p:pic>
        <p:nvPicPr>
          <p:cNvPr id="401" name="Google Shape;401;p52"/>
          <p:cNvPicPr preferRelativeResize="0"/>
          <p:nvPr/>
        </p:nvPicPr>
        <p:blipFill rotWithShape="1">
          <a:blip r:embed="rId7">
            <a:alphaModFix/>
          </a:blip>
          <a:srcRect b="36749" l="0" r="0" t="26274"/>
          <a:stretch/>
        </p:blipFill>
        <p:spPr>
          <a:xfrm>
            <a:off x="3994490" y="10891"/>
            <a:ext cx="3441200" cy="1272359"/>
          </a:xfrm>
          <a:prstGeom prst="rect">
            <a:avLst/>
          </a:prstGeom>
          <a:noFill/>
          <a:ln>
            <a:noFill/>
          </a:ln>
        </p:spPr>
      </p:pic>
      <p:sp>
        <p:nvSpPr>
          <p:cNvPr id="402" name="Google Shape;402;p52"/>
          <p:cNvSpPr/>
          <p:nvPr/>
        </p:nvSpPr>
        <p:spPr>
          <a:xfrm>
            <a:off x="452582" y="2240447"/>
            <a:ext cx="10898909" cy="2492950"/>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0" lang="en-GB" sz="4000" u="none" cap="none" strike="noStrike">
                <a:solidFill>
                  <a:srgbClr val="000000"/>
                </a:solidFill>
                <a:latin typeface="Calibri"/>
                <a:ea typeface="Calibri"/>
                <a:cs typeface="Calibri"/>
                <a:sym typeface="Calibri"/>
              </a:rPr>
              <a:t>Zināšanu, prasmju un kompetenču identificēšana sociālās izolācijas atpazīšanai</a:t>
            </a:r>
            <a:endParaRPr/>
          </a:p>
          <a:p>
            <a:pPr indent="0" lvl="0" marL="0" marR="0" rtl="0" algn="ctr">
              <a:lnSpc>
                <a:spcPct val="150000"/>
              </a:lnSpc>
              <a:spcBef>
                <a:spcPts val="0"/>
              </a:spcBef>
              <a:spcAft>
                <a:spcPts val="0"/>
              </a:spcAft>
              <a:buNone/>
            </a:pPr>
            <a:r>
              <a:rPr b="0" i="1" lang="en-GB" sz="2400" u="none" cap="none" strike="noStrike">
                <a:solidFill>
                  <a:srgbClr val="000000"/>
                </a:solidFill>
                <a:latin typeface="Calibri"/>
                <a:ea typeface="Calibri"/>
                <a:cs typeface="Calibri"/>
                <a:sym typeface="Calibri"/>
              </a:rPr>
              <a:t>3. nodaļa no digitālā ceļveža: Shēmas izpratne</a:t>
            </a:r>
            <a:endParaRPr b="1" i="0" sz="3200" u="none" cap="none" strike="noStrike">
              <a:solidFill>
                <a:schemeClr val="dk1"/>
              </a:solidFill>
              <a:latin typeface="Calibri"/>
              <a:ea typeface="Calibri"/>
              <a:cs typeface="Calibri"/>
              <a:sym typeface="Calibri"/>
            </a:endParaRPr>
          </a:p>
        </p:txBody>
      </p:sp>
      <p:sp>
        <p:nvSpPr>
          <p:cNvPr id="403" name="Google Shape;403;p52"/>
          <p:cNvSpPr/>
          <p:nvPr/>
        </p:nvSpPr>
        <p:spPr>
          <a:xfrm>
            <a:off x="3048000" y="3059668"/>
            <a:ext cx="609600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ctr">
              <a:lnSpc>
                <a:spcPct val="15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53"/>
          <p:cNvSpPr txBox="1"/>
          <p:nvPr>
            <p:ph type="title"/>
          </p:nvPr>
        </p:nvSpPr>
        <p:spPr>
          <a:xfrm>
            <a:off x="833283" y="320568"/>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2000"/>
              <a:buNone/>
            </a:pPr>
            <a:r>
              <a:rPr b="1" lang="en-GB" sz="4000"/>
              <a:t>3. Nodaļas mērķis</a:t>
            </a:r>
            <a:endParaRPr b="1" sz="4000"/>
          </a:p>
        </p:txBody>
      </p:sp>
      <p:sp>
        <p:nvSpPr>
          <p:cNvPr id="409" name="Google Shape;409;p53"/>
          <p:cNvSpPr txBox="1"/>
          <p:nvPr>
            <p:ph idx="1" type="body"/>
          </p:nvPr>
        </p:nvSpPr>
        <p:spPr>
          <a:xfrm>
            <a:off x="245275" y="1512292"/>
            <a:ext cx="11691616" cy="3907030"/>
          </a:xfrm>
          <a:prstGeom prst="rect">
            <a:avLst/>
          </a:prstGeom>
          <a:noFill/>
          <a:ln>
            <a:noFill/>
          </a:ln>
        </p:spPr>
        <p:txBody>
          <a:bodyPr anchorCtr="0" anchor="t" bIns="45700" lIns="91425" spcFirstLastPara="1" rIns="91425" wrap="square" tIns="45700">
            <a:noAutofit/>
          </a:bodyPr>
          <a:lstStyle/>
          <a:p>
            <a:pPr indent="0" lvl="0" marL="114300" rtl="0" algn="l">
              <a:lnSpc>
                <a:spcPct val="90000"/>
              </a:lnSpc>
              <a:spcBef>
                <a:spcPts val="1000"/>
              </a:spcBef>
              <a:spcAft>
                <a:spcPts val="0"/>
              </a:spcAft>
              <a:buSzPts val="1800"/>
              <a:buNone/>
            </a:pPr>
            <a:r>
              <a:rPr b="1" lang="en-GB"/>
              <a:t>Pāreja no teorijas uz praksi</a:t>
            </a:r>
            <a:endParaRPr b="1"/>
          </a:p>
          <a:p>
            <a:pPr indent="0" lvl="0" marL="114300" rtl="0" algn="l">
              <a:lnSpc>
                <a:spcPct val="90000"/>
              </a:lnSpc>
              <a:spcBef>
                <a:spcPts val="1000"/>
              </a:spcBef>
              <a:spcAft>
                <a:spcPts val="0"/>
              </a:spcAft>
              <a:buSzPts val="1800"/>
              <a:buNone/>
            </a:pPr>
            <a:r>
              <a:rPr lang="en-GB"/>
              <a:t>Šī nodaļa piedāvā praktisku rīkkopu, kas palīdz pāriet no sociālās izolācijas izpratnes uz tās efektīvu risināšanu.</a:t>
            </a:r>
            <a:endParaRPr/>
          </a:p>
          <a:p>
            <a:pPr indent="0" lvl="0" marL="114300" rtl="0" algn="l">
              <a:lnSpc>
                <a:spcPct val="90000"/>
              </a:lnSpc>
              <a:spcBef>
                <a:spcPts val="1000"/>
              </a:spcBef>
              <a:spcAft>
                <a:spcPts val="0"/>
              </a:spcAft>
              <a:buSzPts val="1800"/>
              <a:buNone/>
            </a:pPr>
            <a:r>
              <a:rPr b="1" lang="en-GB"/>
              <a:t>Mērķis: </a:t>
            </a:r>
            <a:r>
              <a:rPr lang="en-GB"/>
              <a:t>nodrošināt izglītotājus, darba devējus un citus profesionāļus ar būtiskām zināšanām, prasmēm un kompetencēm, lai: atpazītu sociālās izolācijas pazīmes, spētu savlaicīgi rīkoties, veidotu iekļaujošu un atbalstošu vidi.</a:t>
            </a:r>
            <a:br>
              <a:rPr lang="en-GB" sz="2000"/>
            </a:br>
            <a:endParaRPr sz="200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54"/>
          <p:cNvSpPr txBox="1"/>
          <p:nvPr>
            <p:ph type="title"/>
          </p:nvPr>
        </p:nvSpPr>
        <p:spPr>
          <a:xfrm>
            <a:off x="838200" y="53774"/>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b="1" lang="en-GB" sz="4000"/>
              <a:t>Fundaments: būtiskas zināšanas</a:t>
            </a:r>
            <a:endParaRPr/>
          </a:p>
        </p:txBody>
      </p:sp>
      <p:sp>
        <p:nvSpPr>
          <p:cNvPr id="415" name="Google Shape;415;p54"/>
          <p:cNvSpPr txBox="1"/>
          <p:nvPr>
            <p:ph idx="1" type="body"/>
          </p:nvPr>
        </p:nvSpPr>
        <p:spPr>
          <a:xfrm>
            <a:off x="367649" y="998058"/>
            <a:ext cx="11671951" cy="4861883"/>
          </a:xfrm>
          <a:prstGeom prst="rect">
            <a:avLst/>
          </a:prstGeom>
          <a:noFill/>
          <a:ln>
            <a:noFill/>
          </a:ln>
        </p:spPr>
        <p:txBody>
          <a:bodyPr anchorCtr="0" anchor="t" bIns="45700" lIns="91425" spcFirstLastPara="1" rIns="91425" wrap="square" tIns="45700">
            <a:normAutofit fontScale="55000" lnSpcReduction="20000"/>
          </a:bodyPr>
          <a:lstStyle/>
          <a:p>
            <a:pPr indent="0" lvl="0" marL="114300" rtl="0" algn="l">
              <a:lnSpc>
                <a:spcPct val="120000"/>
              </a:lnSpc>
              <a:spcBef>
                <a:spcPts val="1000"/>
              </a:spcBef>
              <a:spcAft>
                <a:spcPts val="0"/>
              </a:spcAft>
              <a:buSzPct val="77837"/>
              <a:buNone/>
            </a:pPr>
            <a:r>
              <a:rPr b="1" lang="en-GB" sz="3700"/>
              <a:t>Pārsniedzot vienkāršu empātiju </a:t>
            </a:r>
            <a:endParaRPr/>
          </a:p>
          <a:p>
            <a:pPr indent="0" lvl="0" marL="114300" rtl="0" algn="l">
              <a:lnSpc>
                <a:spcPct val="120000"/>
              </a:lnSpc>
              <a:spcBef>
                <a:spcPts val="1000"/>
              </a:spcBef>
              <a:spcAft>
                <a:spcPts val="0"/>
              </a:spcAft>
              <a:buSzPct val="77837"/>
              <a:buNone/>
            </a:pPr>
            <a:r>
              <a:rPr lang="en-GB" sz="3700"/>
              <a:t>Sociālās izolācijas mazināšanai nepieciešams </a:t>
            </a:r>
            <a:r>
              <a:rPr b="1" lang="en-GB" sz="3700"/>
              <a:t>stabils, starpdisciplinārs zināšanu pamats.</a:t>
            </a:r>
            <a:endParaRPr/>
          </a:p>
          <a:p>
            <a:pPr indent="0" lvl="0" marL="114300" rtl="0" algn="l">
              <a:lnSpc>
                <a:spcPct val="120000"/>
              </a:lnSpc>
              <a:spcBef>
                <a:spcPts val="1000"/>
              </a:spcBef>
              <a:spcAft>
                <a:spcPts val="0"/>
              </a:spcAft>
              <a:buSzPct val="77837"/>
              <a:buNone/>
            </a:pPr>
            <a:r>
              <a:rPr b="1" lang="en-GB" sz="3700"/>
              <a:t>Galvenās zināšanu jomas:</a:t>
            </a:r>
            <a:endParaRPr/>
          </a:p>
          <a:p>
            <a:pPr indent="-342900" lvl="0" marL="457200" rtl="0" algn="l">
              <a:lnSpc>
                <a:spcPct val="120000"/>
              </a:lnSpc>
              <a:spcBef>
                <a:spcPts val="1000"/>
              </a:spcBef>
              <a:spcAft>
                <a:spcPts val="0"/>
              </a:spcAft>
              <a:buSzPct val="77837"/>
              <a:buChar char="•"/>
            </a:pPr>
            <a:r>
              <a:rPr b="1" lang="en-GB" sz="3700"/>
              <a:t>Psiholoģiskie un neirozinātniskie aspekti:</a:t>
            </a:r>
            <a:r>
              <a:rPr lang="en-GB" sz="3700"/>
              <a:t> izpratne, ka sociālās sāpes smadzenēs tiek apstrādātas līdzīgi fiziskām sāpēm.</a:t>
            </a:r>
            <a:endParaRPr/>
          </a:p>
          <a:p>
            <a:pPr indent="-342900" lvl="0" marL="457200" rtl="0" algn="l">
              <a:lnSpc>
                <a:spcPct val="120000"/>
              </a:lnSpc>
              <a:spcBef>
                <a:spcPts val="1000"/>
              </a:spcBef>
              <a:spcAft>
                <a:spcPts val="0"/>
              </a:spcAft>
              <a:buSzPct val="77837"/>
              <a:buChar char="•"/>
            </a:pPr>
            <a:r>
              <a:rPr b="1" lang="en-GB" sz="3700"/>
              <a:t>Indikatoru atpazīšana: </a:t>
            </a:r>
            <a:r>
              <a:rPr lang="en-GB" sz="3700"/>
              <a:t>spēja identificēt uzvedības, emocionālās un fiziskās pazīmes dažādos kontekstos.</a:t>
            </a:r>
            <a:endParaRPr/>
          </a:p>
          <a:p>
            <a:pPr indent="-342900" lvl="0" marL="457200" rtl="0" algn="l">
              <a:lnSpc>
                <a:spcPct val="120000"/>
              </a:lnSpc>
              <a:spcBef>
                <a:spcPts val="1000"/>
              </a:spcBef>
              <a:spcAft>
                <a:spcPts val="0"/>
              </a:spcAft>
              <a:buSzPct val="77837"/>
              <a:buChar char="•"/>
            </a:pPr>
            <a:r>
              <a:rPr b="1" lang="en-GB" sz="3700"/>
              <a:t>Strukturālie un sistēmiskie šķēršļi: </a:t>
            </a:r>
            <a:r>
              <a:rPr lang="en-GB" sz="3700"/>
              <a:t>izpratne par to, kā nabadzība, diskriminācija un politikas nepilnības veicina izolāciju.</a:t>
            </a:r>
            <a:endParaRPr/>
          </a:p>
          <a:p>
            <a:pPr indent="-342900" lvl="0" marL="457200" rtl="0" algn="l">
              <a:lnSpc>
                <a:spcPct val="120000"/>
              </a:lnSpc>
              <a:spcBef>
                <a:spcPts val="1000"/>
              </a:spcBef>
              <a:spcAft>
                <a:spcPts val="0"/>
              </a:spcAft>
              <a:buSzPct val="77837"/>
              <a:buChar char="•"/>
            </a:pPr>
            <a:r>
              <a:rPr b="1" lang="en-GB" sz="3700"/>
              <a:t>Kultūras un sociālā izpratne:</a:t>
            </a:r>
            <a:r>
              <a:rPr lang="en-GB" sz="3700"/>
              <a:t> apziņa, ka izolācija izpaužas atšķirīgi dažādās kultūrās un sabiedrībās.</a:t>
            </a:r>
            <a:endParaRPr/>
          </a:p>
          <a:p>
            <a:pPr indent="-342900" lvl="0" marL="457200" rtl="0" algn="l">
              <a:lnSpc>
                <a:spcPct val="120000"/>
              </a:lnSpc>
              <a:spcBef>
                <a:spcPts val="1000"/>
              </a:spcBef>
              <a:spcAft>
                <a:spcPts val="0"/>
              </a:spcAft>
              <a:buSzPct val="77837"/>
              <a:buChar char="•"/>
            </a:pPr>
            <a:r>
              <a:rPr b="1" lang="en-GB" sz="3700"/>
              <a:t>Organizatoriskā politika: </a:t>
            </a:r>
            <a:r>
              <a:rPr lang="en-GB" sz="3700"/>
              <a:t>zināšanas par to, kā iekļaujoša politika darba vietās un institūcijās var novērst izolāciju</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55"/>
          <p:cNvSpPr txBox="1"/>
          <p:nvPr>
            <p:ph type="title"/>
          </p:nvPr>
        </p:nvSpPr>
        <p:spPr>
          <a:xfrm>
            <a:off x="775447" y="132915"/>
            <a:ext cx="10515600" cy="1133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b="1" lang="en-GB" sz="4000"/>
              <a:t>Tilts uz rīcību: pamatprasmes</a:t>
            </a:r>
            <a:endParaRPr sz="4000"/>
          </a:p>
        </p:txBody>
      </p:sp>
      <p:sp>
        <p:nvSpPr>
          <p:cNvPr id="421" name="Google Shape;421;p55"/>
          <p:cNvSpPr txBox="1"/>
          <p:nvPr>
            <p:ph idx="1" type="body"/>
          </p:nvPr>
        </p:nvSpPr>
        <p:spPr>
          <a:xfrm>
            <a:off x="454035" y="1026318"/>
            <a:ext cx="11283930" cy="4805363"/>
          </a:xfrm>
          <a:prstGeom prst="rect">
            <a:avLst/>
          </a:prstGeom>
          <a:noFill/>
          <a:ln>
            <a:noFill/>
          </a:ln>
        </p:spPr>
        <p:txBody>
          <a:bodyPr anchorCtr="0" anchor="t" bIns="45700" lIns="91425" spcFirstLastPara="1" rIns="91425" wrap="square" tIns="45700">
            <a:noAutofit/>
          </a:bodyPr>
          <a:lstStyle/>
          <a:p>
            <a:pPr indent="0" lvl="0" marL="114300" rtl="0" algn="l">
              <a:lnSpc>
                <a:spcPct val="120000"/>
              </a:lnSpc>
              <a:spcBef>
                <a:spcPts val="600"/>
              </a:spcBef>
              <a:spcAft>
                <a:spcPts val="0"/>
              </a:spcAft>
              <a:buSzPts val="1513"/>
              <a:buNone/>
            </a:pPr>
            <a:r>
              <a:rPr b="1" lang="en-GB" sz="2000"/>
              <a:t>Zināšanu pārvēršana darbībā: pamatprasmes</a:t>
            </a:r>
            <a:endParaRPr/>
          </a:p>
          <a:p>
            <a:pPr indent="0" lvl="0" marL="114300" rtl="0" algn="l">
              <a:lnSpc>
                <a:spcPct val="120000"/>
              </a:lnSpc>
              <a:spcBef>
                <a:spcPts val="600"/>
              </a:spcBef>
              <a:spcAft>
                <a:spcPts val="0"/>
              </a:spcAft>
              <a:buSzPts val="1513"/>
              <a:buNone/>
            </a:pPr>
            <a:r>
              <a:rPr lang="en-GB" sz="2000"/>
              <a:t>Prasmes ir tilts </a:t>
            </a:r>
            <a:r>
              <a:rPr b="1" lang="en-GB" sz="2000"/>
              <a:t>starp zināt</a:t>
            </a:r>
            <a:r>
              <a:rPr lang="en-GB" sz="2000"/>
              <a:t>, ko darīt, un </a:t>
            </a:r>
            <a:r>
              <a:rPr b="1" lang="en-GB" sz="2000"/>
              <a:t>spēt to īstenot </a:t>
            </a:r>
            <a:r>
              <a:rPr lang="en-GB" sz="2000"/>
              <a:t>praksē.</a:t>
            </a:r>
            <a:endParaRPr/>
          </a:p>
          <a:p>
            <a:pPr indent="0" lvl="0" marL="114300" rtl="0" algn="l">
              <a:lnSpc>
                <a:spcPct val="120000"/>
              </a:lnSpc>
              <a:spcBef>
                <a:spcPts val="600"/>
              </a:spcBef>
              <a:spcAft>
                <a:spcPts val="0"/>
              </a:spcAft>
              <a:buSzPts val="1513"/>
              <a:buNone/>
            </a:pPr>
            <a:r>
              <a:rPr b="1" lang="en-GB" sz="2000"/>
              <a:t>1. Kognitīvās prasmes</a:t>
            </a:r>
            <a:endParaRPr/>
          </a:p>
          <a:p>
            <a:pPr indent="-342900" lvl="0" marL="457200" rtl="0" algn="l">
              <a:lnSpc>
                <a:spcPct val="120000"/>
              </a:lnSpc>
              <a:spcBef>
                <a:spcPts val="600"/>
              </a:spcBef>
              <a:spcAft>
                <a:spcPts val="0"/>
              </a:spcAft>
              <a:buSzPts val="1513"/>
              <a:buChar char="•"/>
            </a:pPr>
            <a:r>
              <a:rPr b="1" lang="en-GB" sz="2000"/>
              <a:t>Kritiskā domāšana: </a:t>
            </a:r>
            <a:r>
              <a:rPr lang="en-GB" sz="2000"/>
              <a:t>sociālās izolācijas cēloņu analīze, ne tikai seku novērtēšana.</a:t>
            </a:r>
            <a:endParaRPr/>
          </a:p>
          <a:p>
            <a:pPr indent="-342900" lvl="0" marL="457200" rtl="0" algn="l">
              <a:lnSpc>
                <a:spcPct val="120000"/>
              </a:lnSpc>
              <a:spcBef>
                <a:spcPts val="600"/>
              </a:spcBef>
              <a:spcAft>
                <a:spcPts val="0"/>
              </a:spcAft>
              <a:buSzPts val="1513"/>
              <a:buChar char="•"/>
            </a:pPr>
            <a:r>
              <a:rPr b="1" lang="en-GB" sz="2000"/>
              <a:t>Uztveres un atpazīšanas prasmes: </a:t>
            </a:r>
            <a:r>
              <a:rPr lang="en-GB" sz="2000"/>
              <a:t>spēja pamanīt smalkas atkāpšanās vai neiesaistes pazīmes.</a:t>
            </a:r>
            <a:endParaRPr/>
          </a:p>
          <a:p>
            <a:pPr indent="0" lvl="0" marL="114300" rtl="0" algn="l">
              <a:lnSpc>
                <a:spcPct val="120000"/>
              </a:lnSpc>
              <a:spcBef>
                <a:spcPts val="600"/>
              </a:spcBef>
              <a:spcAft>
                <a:spcPts val="0"/>
              </a:spcAft>
              <a:buSzPts val="1513"/>
              <a:buNone/>
            </a:pPr>
            <a:r>
              <a:rPr b="1" lang="en-GB" sz="2000"/>
              <a:t>2. Emocionālās prasmes</a:t>
            </a:r>
            <a:endParaRPr/>
          </a:p>
          <a:p>
            <a:pPr indent="-342900" lvl="0" marL="457200" rtl="0" algn="l">
              <a:lnSpc>
                <a:spcPct val="120000"/>
              </a:lnSpc>
              <a:spcBef>
                <a:spcPts val="600"/>
              </a:spcBef>
              <a:spcAft>
                <a:spcPts val="0"/>
              </a:spcAft>
              <a:buSzPts val="1513"/>
              <a:buChar char="•"/>
            </a:pPr>
            <a:r>
              <a:rPr b="1" lang="en-GB" sz="2000"/>
              <a:t>Empātija un līdzjūtība:</a:t>
            </a:r>
            <a:r>
              <a:rPr lang="en-GB" sz="2000"/>
              <a:t> spēja uzklausīt bez nosodījuma.</a:t>
            </a:r>
            <a:endParaRPr/>
          </a:p>
          <a:p>
            <a:pPr indent="-342900" lvl="0" marL="457200" rtl="0" algn="l">
              <a:lnSpc>
                <a:spcPct val="120000"/>
              </a:lnSpc>
              <a:spcBef>
                <a:spcPts val="600"/>
              </a:spcBef>
              <a:spcAft>
                <a:spcPts val="0"/>
              </a:spcAft>
              <a:buSzPts val="1513"/>
              <a:buChar char="•"/>
            </a:pPr>
            <a:r>
              <a:rPr b="1" lang="en-GB" sz="2000"/>
              <a:t>Emociju pašregulācija: </a:t>
            </a:r>
            <a:r>
              <a:rPr lang="en-GB" sz="2000"/>
              <a:t>spēja pārvaldīt personīgos aizspriedumus, pārslodzi un emocionālo nogurumu.</a:t>
            </a:r>
            <a:endParaRPr/>
          </a:p>
          <a:p>
            <a:pPr indent="0" lvl="0" marL="114300" rtl="0" algn="l">
              <a:lnSpc>
                <a:spcPct val="120000"/>
              </a:lnSpc>
              <a:spcBef>
                <a:spcPts val="600"/>
              </a:spcBef>
              <a:spcAft>
                <a:spcPts val="0"/>
              </a:spcAft>
              <a:buSzPts val="1513"/>
              <a:buNone/>
            </a:pPr>
            <a:r>
              <a:rPr b="1" lang="en-GB" sz="2000"/>
              <a:t>3. Uzvedības prasmes</a:t>
            </a:r>
            <a:endParaRPr/>
          </a:p>
          <a:p>
            <a:pPr indent="-342900" lvl="0" marL="457200" rtl="0" algn="l">
              <a:lnSpc>
                <a:spcPct val="120000"/>
              </a:lnSpc>
              <a:spcBef>
                <a:spcPts val="600"/>
              </a:spcBef>
              <a:spcAft>
                <a:spcPts val="0"/>
              </a:spcAft>
              <a:buSzPts val="1513"/>
              <a:buChar char="•"/>
            </a:pPr>
            <a:r>
              <a:rPr b="1" lang="en-GB" sz="2000"/>
              <a:t>Efektīva komunikācija un aktīva klausīšanās: </a:t>
            </a:r>
            <a:r>
              <a:rPr lang="en-GB" sz="2000"/>
              <a:t>uzticības veidošana, sajūtas “mani sadzird” radīšana.</a:t>
            </a:r>
            <a:endParaRPr/>
          </a:p>
          <a:p>
            <a:pPr indent="-342900" lvl="0" marL="457200" rtl="0" algn="l">
              <a:lnSpc>
                <a:spcPct val="120000"/>
              </a:lnSpc>
              <a:spcBef>
                <a:spcPts val="600"/>
              </a:spcBef>
              <a:spcAft>
                <a:spcPts val="0"/>
              </a:spcAft>
              <a:buSzPts val="1513"/>
              <a:buChar char="•"/>
            </a:pPr>
            <a:r>
              <a:rPr b="1" lang="en-GB" sz="2000"/>
              <a:t>Aizstāvība un sabiedriskā līdzdalība: </a:t>
            </a:r>
            <a:r>
              <a:rPr lang="en-GB" sz="2000"/>
              <a:t>drosme apstrīdēt izslēdzošu uzvedību vai politiku.</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56"/>
          <p:cNvSpPr txBox="1"/>
          <p:nvPr>
            <p:ph type="title"/>
          </p:nvPr>
        </p:nvSpPr>
        <p:spPr>
          <a:xfrm>
            <a:off x="838200" y="189279"/>
            <a:ext cx="10515600" cy="107681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2000"/>
              <a:buNone/>
            </a:pPr>
            <a:r>
              <a:rPr b="1" lang="en-GB" sz="4000"/>
              <a:t>Spēju integrēšana: galvenās kompetences</a:t>
            </a:r>
            <a:endParaRPr sz="4000"/>
          </a:p>
        </p:txBody>
      </p:sp>
      <p:sp>
        <p:nvSpPr>
          <p:cNvPr id="427" name="Google Shape;427;p56"/>
          <p:cNvSpPr txBox="1"/>
          <p:nvPr>
            <p:ph idx="1" type="body"/>
          </p:nvPr>
        </p:nvSpPr>
        <p:spPr>
          <a:xfrm>
            <a:off x="521208" y="1157937"/>
            <a:ext cx="10832592" cy="4805363"/>
          </a:xfrm>
          <a:prstGeom prst="rect">
            <a:avLst/>
          </a:prstGeom>
          <a:noFill/>
          <a:ln>
            <a:noFill/>
          </a:ln>
        </p:spPr>
        <p:txBody>
          <a:bodyPr anchorCtr="0" anchor="t" bIns="45700" lIns="91425" spcFirstLastPara="1" rIns="91425" wrap="square" tIns="45700">
            <a:normAutofit fontScale="70000" lnSpcReduction="20000"/>
          </a:bodyPr>
          <a:lstStyle/>
          <a:p>
            <a:pPr indent="0" lvl="0" marL="114300" rtl="0" algn="l">
              <a:lnSpc>
                <a:spcPct val="120000"/>
              </a:lnSpc>
              <a:spcBef>
                <a:spcPts val="1000"/>
              </a:spcBef>
              <a:spcAft>
                <a:spcPts val="0"/>
              </a:spcAft>
              <a:buSzPct val="72072"/>
              <a:buNone/>
            </a:pPr>
            <a:r>
              <a:rPr b="1" lang="en-GB" sz="2700"/>
              <a:t>Spēja rīkoties efektīvi</a:t>
            </a:r>
            <a:endParaRPr/>
          </a:p>
          <a:p>
            <a:pPr indent="0" lvl="0" marL="114300" rtl="0" algn="l">
              <a:lnSpc>
                <a:spcPct val="120000"/>
              </a:lnSpc>
              <a:spcBef>
                <a:spcPts val="1000"/>
              </a:spcBef>
              <a:spcAft>
                <a:spcPts val="0"/>
              </a:spcAft>
              <a:buSzPct val="72072"/>
              <a:buNone/>
            </a:pPr>
            <a:r>
              <a:rPr lang="en-GB" sz="2700"/>
              <a:t>Kompetence nozīmē pārbaudītu spēju izmantot zināšanas un prasmes, lai sasniegtu noteiktu mērķi.</a:t>
            </a:r>
            <a:endParaRPr/>
          </a:p>
          <a:p>
            <a:pPr indent="0" lvl="0" marL="114300" rtl="0" algn="l">
              <a:lnSpc>
                <a:spcPct val="120000"/>
              </a:lnSpc>
              <a:spcBef>
                <a:spcPts val="1000"/>
              </a:spcBef>
              <a:spcAft>
                <a:spcPts val="0"/>
              </a:spcAft>
              <a:buSzPct val="72072"/>
              <a:buNone/>
            </a:pPr>
            <a:r>
              <a:rPr b="1" lang="en-GB" sz="2700"/>
              <a:t>Profesionāļiem būtiskās kompetences</a:t>
            </a:r>
            <a:endParaRPr/>
          </a:p>
          <a:p>
            <a:pPr indent="-342900" lvl="0" marL="457200" rtl="0" algn="l">
              <a:lnSpc>
                <a:spcPct val="120000"/>
              </a:lnSpc>
              <a:spcBef>
                <a:spcPts val="1000"/>
              </a:spcBef>
              <a:spcAft>
                <a:spcPts val="0"/>
              </a:spcAft>
              <a:buSzPct val="72072"/>
              <a:buChar char="•"/>
            </a:pPr>
            <a:r>
              <a:rPr b="1" lang="en-GB" sz="2700"/>
              <a:t>Kultūras un sociālā izpratne: </a:t>
            </a:r>
            <a:r>
              <a:rPr lang="en-GB" sz="2700"/>
              <a:t>spējas pielāgot atbalsta pieejas dažādiem kontekstiem un cilvēku grupām.</a:t>
            </a:r>
            <a:endParaRPr/>
          </a:p>
          <a:p>
            <a:pPr indent="-342900" lvl="0" marL="457200" rtl="0" algn="l">
              <a:lnSpc>
                <a:spcPct val="120000"/>
              </a:lnSpc>
              <a:spcBef>
                <a:spcPts val="1000"/>
              </a:spcBef>
              <a:spcAft>
                <a:spcPts val="0"/>
              </a:spcAft>
              <a:buSzPct val="72072"/>
              <a:buChar char="•"/>
            </a:pPr>
            <a:r>
              <a:rPr b="1" lang="en-GB" sz="2700"/>
              <a:t>Starpdisciplināra zināšanu pielietošana: </a:t>
            </a:r>
            <a:r>
              <a:rPr lang="en-GB" sz="2700"/>
              <a:t>psiholoģijas, socioloģijas un sabiedrības veselības atziņu izmantošana praksē.</a:t>
            </a:r>
            <a:endParaRPr/>
          </a:p>
          <a:p>
            <a:pPr indent="-342900" lvl="0" marL="457200" rtl="0" algn="l">
              <a:lnSpc>
                <a:spcPct val="120000"/>
              </a:lnSpc>
              <a:spcBef>
                <a:spcPts val="1000"/>
              </a:spcBef>
              <a:spcAft>
                <a:spcPts val="0"/>
              </a:spcAft>
              <a:buSzPct val="72072"/>
              <a:buChar char="•"/>
            </a:pPr>
            <a:r>
              <a:rPr b="1" lang="en-GB" sz="2700"/>
              <a:t>Noturība un pielāgošanās spēja:</a:t>
            </a:r>
            <a:r>
              <a:rPr lang="en-GB" sz="2700"/>
              <a:t> spēja saglabāt motivāciju, pat ja pārmaiņas notiek lēni vai saskaras ar pretestību.</a:t>
            </a:r>
            <a:endParaRPr/>
          </a:p>
          <a:p>
            <a:pPr indent="-342900" lvl="0" marL="457200" rtl="0" algn="l">
              <a:lnSpc>
                <a:spcPct val="120000"/>
              </a:lnSpc>
              <a:spcBef>
                <a:spcPts val="1000"/>
              </a:spcBef>
              <a:spcAft>
                <a:spcPts val="0"/>
              </a:spcAft>
              <a:buSzPct val="72072"/>
              <a:buChar char="•"/>
            </a:pPr>
            <a:r>
              <a:rPr b="1" lang="en-GB" sz="2700"/>
              <a:t>Ētiska un iekļaujoša līderība: </a:t>
            </a:r>
            <a:r>
              <a:rPr lang="en-GB" sz="2700"/>
              <a:t>taisnīguma un vienlīdzības principu ievērošana un stiprināšana organizācijas praksē.</a:t>
            </a:r>
            <a:endParaRPr/>
          </a:p>
          <a:p>
            <a:pPr indent="-342900" lvl="0" marL="457200" rtl="0" algn="l">
              <a:lnSpc>
                <a:spcPct val="120000"/>
              </a:lnSpc>
              <a:spcBef>
                <a:spcPts val="1000"/>
              </a:spcBef>
              <a:spcAft>
                <a:spcPts val="0"/>
              </a:spcAft>
              <a:buSzPct val="72072"/>
              <a:buChar char="•"/>
            </a:pPr>
            <a:r>
              <a:rPr b="1" lang="en-GB" sz="2700"/>
              <a:t>Izpratne par politiku un struktūrām</a:t>
            </a:r>
            <a:r>
              <a:rPr lang="en-GB" sz="2700"/>
              <a:t>: prasme iestāties par sistēmiskām pārmaiņām, kas veicina iekļaušanu.</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b="1" lang="en-GB" sz="3600"/>
              <a:t>Sniedzot dziļāku perspektīvu</a:t>
            </a:r>
            <a:br>
              <a:rPr b="1" lang="en-GB"/>
            </a:br>
            <a:endParaRPr/>
          </a:p>
        </p:txBody>
      </p:sp>
      <p:sp>
        <p:nvSpPr>
          <p:cNvPr id="111" name="Google Shape;111;p4"/>
          <p:cNvSpPr txBox="1"/>
          <p:nvPr>
            <p:ph idx="1" type="body"/>
          </p:nvPr>
        </p:nvSpPr>
        <p:spPr>
          <a:xfrm>
            <a:off x="521208" y="1169660"/>
            <a:ext cx="10832592" cy="4805363"/>
          </a:xfrm>
          <a:prstGeom prst="rect">
            <a:avLst/>
          </a:prstGeom>
          <a:noFill/>
          <a:ln>
            <a:noFill/>
          </a:ln>
        </p:spPr>
        <p:txBody>
          <a:bodyPr anchorCtr="0" anchor="t" bIns="45700" lIns="91425" spcFirstLastPara="1" rIns="91425" wrap="square" tIns="45700">
            <a:normAutofit/>
          </a:bodyPr>
          <a:lstStyle/>
          <a:p>
            <a:pPr indent="0" lvl="0" marL="114300" rtl="0" algn="l">
              <a:lnSpc>
                <a:spcPct val="90000"/>
              </a:lnSpc>
              <a:spcBef>
                <a:spcPts val="1000"/>
              </a:spcBef>
              <a:spcAft>
                <a:spcPts val="0"/>
              </a:spcAft>
              <a:buSzPts val="1800"/>
              <a:buNone/>
            </a:pPr>
            <a:r>
              <a:rPr b="1" lang="en-GB" sz="2500"/>
              <a:t>Ceļvedis neaprobežojas ar virspusējiem risinājumiem, bet pievēršas sociālās izolācijas cēloņiem.</a:t>
            </a:r>
            <a:endParaRPr/>
          </a:p>
          <a:p>
            <a:pPr indent="0" lvl="0" marL="114300" rtl="0" algn="l">
              <a:lnSpc>
                <a:spcPct val="90000"/>
              </a:lnSpc>
              <a:spcBef>
                <a:spcPts val="1000"/>
              </a:spcBef>
              <a:spcAft>
                <a:spcPts val="0"/>
              </a:spcAft>
              <a:buSzPts val="1800"/>
              <a:buNone/>
            </a:pPr>
            <a:r>
              <a:rPr lang="en-GB" sz="2500"/>
              <a:t>Mēs aplūkojam “</a:t>
            </a:r>
            <a:r>
              <a:rPr b="1" lang="en-GB" sz="2500"/>
              <a:t>sociālās izolācijas shēmu</a:t>
            </a:r>
            <a:r>
              <a:rPr lang="en-GB" sz="2500"/>
              <a:t>” – dziļi iesakņotu, pašpastiprinošu domāšanas un izjūtu modeli, kas veidojas situācijās, kad bērnībā vai pusaudžu vecumā netiek apmierinātas cilvēka pamatvajadzības.</a:t>
            </a:r>
            <a:endParaRPr/>
          </a:p>
          <a:p>
            <a:pPr indent="-342900" lvl="0" marL="457200" rtl="0" algn="l">
              <a:lnSpc>
                <a:spcPct val="90000"/>
              </a:lnSpc>
              <a:spcBef>
                <a:spcPts val="1000"/>
              </a:spcBef>
              <a:spcAft>
                <a:spcPts val="0"/>
              </a:spcAft>
              <a:buClr>
                <a:schemeClr val="dk1"/>
              </a:buClr>
              <a:buSzPts val="1800"/>
              <a:buChar char="•"/>
            </a:pPr>
            <a:r>
              <a:rPr b="1" lang="en-GB" sz="2500"/>
              <a:t>Tas ir vairāk nekā vientulība:</a:t>
            </a:r>
            <a:r>
              <a:rPr lang="en-GB" sz="2500"/>
              <a:t> šī shēma kļūst par pastāvīgu “filtru”, caur kuru cilvēks uztver sociālo vidi – rezultātā viņš jūtas atšķirīgs, atstumts vai “neiederīgs”, pat atrodoties cilvēku vidū.</a:t>
            </a:r>
            <a:endParaRPr/>
          </a:p>
          <a:p>
            <a:pPr indent="-342900" lvl="0" marL="457200" rtl="0" algn="l">
              <a:lnSpc>
                <a:spcPct val="90000"/>
              </a:lnSpc>
              <a:spcBef>
                <a:spcPts val="1000"/>
              </a:spcBef>
              <a:spcAft>
                <a:spcPts val="0"/>
              </a:spcAft>
              <a:buSzPts val="1800"/>
              <a:buChar char="•"/>
            </a:pPr>
            <a:r>
              <a:rPr b="1" lang="en-GB" sz="2500"/>
              <a:t>Kāpēc tas ir būtiski:</a:t>
            </a:r>
            <a:r>
              <a:rPr lang="en-GB" sz="2500"/>
              <a:t> izprotot šo psiholoģisko modeli, iespējams radīt noturīgus un efektīvus risinājumus. Tas arī skaidro, kāpēc ar vienkāršu uzaicinājumu “pievienoties citiem” bieži vien nepietiek.</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57"/>
          <p:cNvSpPr txBox="1"/>
          <p:nvPr>
            <p:ph type="title"/>
          </p:nvPr>
        </p:nvSpPr>
        <p:spPr>
          <a:xfrm>
            <a:off x="838200" y="28060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b="1" lang="en-GB" sz="4000"/>
              <a:t>Kā attīstīt šīs kompetences</a:t>
            </a:r>
            <a:endParaRPr/>
          </a:p>
        </p:txBody>
      </p:sp>
      <p:sp>
        <p:nvSpPr>
          <p:cNvPr id="433" name="Google Shape;433;p57"/>
          <p:cNvSpPr txBox="1"/>
          <p:nvPr>
            <p:ph idx="1" type="body"/>
          </p:nvPr>
        </p:nvSpPr>
        <p:spPr>
          <a:xfrm>
            <a:off x="838200" y="1195860"/>
            <a:ext cx="10515600" cy="5251832"/>
          </a:xfrm>
          <a:prstGeom prst="rect">
            <a:avLst/>
          </a:prstGeom>
          <a:noFill/>
          <a:ln>
            <a:noFill/>
          </a:ln>
        </p:spPr>
        <p:txBody>
          <a:bodyPr anchorCtr="0" anchor="t" bIns="45700" lIns="91425" spcFirstLastPara="1" rIns="91425" wrap="square" tIns="45700">
            <a:normAutofit/>
          </a:bodyPr>
          <a:lstStyle/>
          <a:p>
            <a:pPr indent="0" lvl="0" marL="114300" rtl="0" algn="l">
              <a:lnSpc>
                <a:spcPct val="90000"/>
              </a:lnSpc>
              <a:spcBef>
                <a:spcPts val="1000"/>
              </a:spcBef>
              <a:spcAft>
                <a:spcPts val="0"/>
              </a:spcAft>
              <a:buSzPts val="1800"/>
              <a:buNone/>
            </a:pPr>
            <a:r>
              <a:rPr b="1" lang="en-GB" sz="2600"/>
              <a:t>Praktiski ceļi izaugsmei</a:t>
            </a:r>
            <a:endParaRPr/>
          </a:p>
          <a:p>
            <a:pPr indent="0" lvl="0" marL="114300" rtl="0" algn="l">
              <a:lnSpc>
                <a:spcPct val="90000"/>
              </a:lnSpc>
              <a:spcBef>
                <a:spcPts val="1000"/>
              </a:spcBef>
              <a:spcAft>
                <a:spcPts val="0"/>
              </a:spcAft>
              <a:buSzPts val="1800"/>
              <a:buNone/>
            </a:pPr>
            <a:r>
              <a:rPr lang="en-GB" sz="2600"/>
              <a:t>Kompetences attīstās caur </a:t>
            </a:r>
            <a:r>
              <a:rPr b="1" lang="en-GB" sz="2600"/>
              <a:t>aktīvu iesaisti un refleksiju.</a:t>
            </a:r>
            <a:endParaRPr/>
          </a:p>
          <a:p>
            <a:pPr indent="-342900" lvl="0" marL="457200" rtl="0" algn="l">
              <a:lnSpc>
                <a:spcPct val="90000"/>
              </a:lnSpc>
              <a:spcBef>
                <a:spcPts val="1000"/>
              </a:spcBef>
              <a:spcAft>
                <a:spcPts val="0"/>
              </a:spcAft>
              <a:buClr>
                <a:schemeClr val="dk1"/>
              </a:buClr>
              <a:buSzPts val="1800"/>
              <a:buChar char="•"/>
            </a:pPr>
            <a:r>
              <a:rPr b="1" lang="en-GB" sz="2600"/>
              <a:t>Brīvprātīgais darbs un sabiedriskā iesaiste: </a:t>
            </a:r>
            <a:r>
              <a:rPr lang="en-GB" sz="2600"/>
              <a:t>praktiskas pieredzes iegūšana reālās situācijās.</a:t>
            </a:r>
            <a:endParaRPr/>
          </a:p>
          <a:p>
            <a:pPr indent="-342900" lvl="0" marL="457200" rtl="0" algn="l">
              <a:lnSpc>
                <a:spcPct val="90000"/>
              </a:lnSpc>
              <a:spcBef>
                <a:spcPts val="1000"/>
              </a:spcBef>
              <a:spcAft>
                <a:spcPts val="0"/>
              </a:spcAft>
              <a:buClr>
                <a:schemeClr val="dk1"/>
              </a:buClr>
              <a:buSzPts val="1800"/>
              <a:buChar char="•"/>
            </a:pPr>
            <a:r>
              <a:rPr b="1" lang="en-GB" sz="2600"/>
              <a:t>Ēnošana un mentorlīnija</a:t>
            </a:r>
            <a:r>
              <a:rPr lang="en-GB" sz="2600"/>
              <a:t>: mācīšanās no pieredzējušiem profesionāļiem.</a:t>
            </a:r>
            <a:endParaRPr/>
          </a:p>
          <a:p>
            <a:pPr indent="-342900" lvl="0" marL="457200" rtl="0" algn="l">
              <a:lnSpc>
                <a:spcPct val="90000"/>
              </a:lnSpc>
              <a:spcBef>
                <a:spcPts val="1000"/>
              </a:spcBef>
              <a:spcAft>
                <a:spcPts val="0"/>
              </a:spcAft>
              <a:buClr>
                <a:schemeClr val="dk1"/>
              </a:buClr>
              <a:buSzPts val="1800"/>
              <a:buChar char="•"/>
            </a:pPr>
            <a:r>
              <a:rPr b="1" lang="en-GB" sz="2600"/>
              <a:t>Tīklošanās un zināšanu apmaiņa</a:t>
            </a:r>
            <a:r>
              <a:rPr lang="en-GB" sz="2600"/>
              <a:t>: labās prakses dalīšana ar kolēģiem un nozares pārstāvjiem.</a:t>
            </a:r>
            <a:endParaRPr/>
          </a:p>
          <a:p>
            <a:pPr indent="-342900" lvl="0" marL="457200" rtl="0" algn="l">
              <a:lnSpc>
                <a:spcPct val="90000"/>
              </a:lnSpc>
              <a:spcBef>
                <a:spcPts val="1000"/>
              </a:spcBef>
              <a:spcAft>
                <a:spcPts val="0"/>
              </a:spcAft>
              <a:buClr>
                <a:schemeClr val="dk1"/>
              </a:buClr>
              <a:buSzPts val="1800"/>
              <a:buChar char="•"/>
            </a:pPr>
            <a:r>
              <a:rPr b="1" lang="en-GB" sz="2600"/>
              <a:t>Aizstāvība un līdzdalība politikā: </a:t>
            </a:r>
            <a:r>
              <a:rPr lang="en-GB" sz="2600"/>
              <a:t>iesaiste lēmumu pieņemšanā un sistēmisko pārmaiņu veicināšanā.</a:t>
            </a:r>
            <a:endParaRPr/>
          </a:p>
          <a:p>
            <a:pPr indent="-342900" lvl="0" marL="457200" rtl="0" algn="l">
              <a:lnSpc>
                <a:spcPct val="90000"/>
              </a:lnSpc>
              <a:spcBef>
                <a:spcPts val="1000"/>
              </a:spcBef>
              <a:spcAft>
                <a:spcPts val="0"/>
              </a:spcAft>
              <a:buClr>
                <a:schemeClr val="dk1"/>
              </a:buClr>
              <a:buSzPts val="1800"/>
              <a:buChar char="•"/>
            </a:pPr>
            <a:r>
              <a:rPr b="1" lang="en-GB" sz="2600"/>
              <a:t>Iniciatīvu vadīšana: </a:t>
            </a:r>
            <a:r>
              <a:rPr lang="en-GB" sz="2600"/>
              <a:t>projektu organizēšana un īstenošana, kas veicina sociālo iekļaušanu.</a:t>
            </a:r>
            <a:endParaRPr sz="200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58"/>
          <p:cNvSpPr txBox="1"/>
          <p:nvPr>
            <p:ph type="title"/>
          </p:nvPr>
        </p:nvSpPr>
        <p:spPr>
          <a:xfrm>
            <a:off x="838199" y="30374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b="1" lang="en-GB" sz="4000"/>
              <a:t>Pieredzes spēks</a:t>
            </a:r>
            <a:endParaRPr/>
          </a:p>
        </p:txBody>
      </p:sp>
      <p:sp>
        <p:nvSpPr>
          <p:cNvPr id="439" name="Google Shape;439;p58"/>
          <p:cNvSpPr txBox="1"/>
          <p:nvPr>
            <p:ph idx="1" type="body"/>
          </p:nvPr>
        </p:nvSpPr>
        <p:spPr>
          <a:xfrm>
            <a:off x="838199" y="1317700"/>
            <a:ext cx="10841736" cy="4732211"/>
          </a:xfrm>
          <a:prstGeom prst="rect">
            <a:avLst/>
          </a:prstGeom>
          <a:noFill/>
          <a:ln>
            <a:noFill/>
          </a:ln>
        </p:spPr>
        <p:txBody>
          <a:bodyPr anchorCtr="0" anchor="t" bIns="45700" lIns="91425" spcFirstLastPara="1" rIns="91425" wrap="square" tIns="45700">
            <a:normAutofit fontScale="92500" lnSpcReduction="20000"/>
          </a:bodyPr>
          <a:lstStyle/>
          <a:p>
            <a:pPr indent="0" lvl="0" marL="114300" rtl="0" algn="l">
              <a:lnSpc>
                <a:spcPct val="110000"/>
              </a:lnSpc>
              <a:spcBef>
                <a:spcPts val="1000"/>
              </a:spcBef>
              <a:spcAft>
                <a:spcPts val="0"/>
              </a:spcAft>
              <a:buSzPct val="81081"/>
              <a:buNone/>
            </a:pPr>
            <a:r>
              <a:rPr b="1" lang="en-GB" sz="2400"/>
              <a:t>Mācīšanās darot</a:t>
            </a:r>
            <a:endParaRPr/>
          </a:p>
          <a:p>
            <a:pPr indent="0" lvl="0" marL="114300" rtl="0" algn="l">
              <a:lnSpc>
                <a:spcPct val="110000"/>
              </a:lnSpc>
              <a:spcBef>
                <a:spcPts val="1000"/>
              </a:spcBef>
              <a:spcAft>
                <a:spcPts val="0"/>
              </a:spcAft>
              <a:buSzPct val="81081"/>
              <a:buNone/>
            </a:pPr>
            <a:r>
              <a:rPr lang="en-GB" sz="2400"/>
              <a:t>Tieša pieredze ir būtiska gan dziļai izpratnei, gan efektīvai rīcībai.</a:t>
            </a:r>
            <a:endParaRPr/>
          </a:p>
          <a:p>
            <a:pPr indent="0" lvl="0" marL="114300" rtl="0" algn="l">
              <a:lnSpc>
                <a:spcPct val="110000"/>
              </a:lnSpc>
              <a:spcBef>
                <a:spcPts val="1000"/>
              </a:spcBef>
              <a:spcAft>
                <a:spcPts val="0"/>
              </a:spcAft>
              <a:buSzPct val="81081"/>
              <a:buNone/>
            </a:pPr>
            <a:r>
              <a:rPr b="1" lang="en-GB" sz="2400"/>
              <a:t>Personīgai kompetenču attīstībai:</a:t>
            </a:r>
            <a:endParaRPr/>
          </a:p>
          <a:p>
            <a:pPr indent="-342900" lvl="0" marL="457200" rtl="0" algn="l">
              <a:lnSpc>
                <a:spcPct val="110000"/>
              </a:lnSpc>
              <a:spcBef>
                <a:spcPts val="1000"/>
              </a:spcBef>
              <a:spcAft>
                <a:spcPts val="0"/>
              </a:spcAft>
              <a:buSzPct val="81081"/>
              <a:buChar char="•"/>
            </a:pPr>
            <a:r>
              <a:rPr lang="en-GB" sz="2400"/>
              <a:t>Iesaisties tiešā darbā ar sociāli atstumtām grupām.</a:t>
            </a:r>
            <a:endParaRPr/>
          </a:p>
          <a:p>
            <a:pPr indent="-342900" lvl="0" marL="457200" rtl="0" algn="l">
              <a:lnSpc>
                <a:spcPct val="110000"/>
              </a:lnSpc>
              <a:spcBef>
                <a:spcPts val="1000"/>
              </a:spcBef>
              <a:spcAft>
                <a:spcPts val="0"/>
              </a:spcAft>
              <a:buSzPct val="81081"/>
              <a:buChar char="•"/>
            </a:pPr>
            <a:r>
              <a:rPr lang="en-GB" sz="2400"/>
              <a:t>Vadi iekļaujošas diskusijas par dažādību un piederības sajūtu.</a:t>
            </a:r>
            <a:endParaRPr/>
          </a:p>
          <a:p>
            <a:pPr indent="-342900" lvl="0" marL="457200" rtl="0" algn="l">
              <a:lnSpc>
                <a:spcPct val="110000"/>
              </a:lnSpc>
              <a:spcBef>
                <a:spcPts val="1000"/>
              </a:spcBef>
              <a:spcAft>
                <a:spcPts val="0"/>
              </a:spcAft>
              <a:buSzPct val="81081"/>
              <a:buChar char="•"/>
            </a:pPr>
            <a:r>
              <a:rPr lang="en-GB" sz="2400"/>
              <a:t>Izstrādā un ieviesi atbalsta programmas (piem., mentorlīnijas starp vienaudžiem).</a:t>
            </a:r>
            <a:endParaRPr/>
          </a:p>
          <a:p>
            <a:pPr indent="0" lvl="0" marL="114300" rtl="0" algn="l">
              <a:lnSpc>
                <a:spcPct val="110000"/>
              </a:lnSpc>
              <a:spcBef>
                <a:spcPts val="1000"/>
              </a:spcBef>
              <a:spcAft>
                <a:spcPts val="0"/>
              </a:spcAft>
              <a:buSzPct val="81081"/>
              <a:buNone/>
            </a:pPr>
            <a:r>
              <a:rPr b="1" lang="en-GB" sz="2400"/>
              <a:t>Iekļaujošas vides veidošanai:</a:t>
            </a:r>
            <a:endParaRPr/>
          </a:p>
          <a:p>
            <a:pPr indent="-342900" lvl="0" marL="457200" rtl="0" algn="l">
              <a:lnSpc>
                <a:spcPct val="110000"/>
              </a:lnSpc>
              <a:spcBef>
                <a:spcPts val="1000"/>
              </a:spcBef>
              <a:spcAft>
                <a:spcPts val="0"/>
              </a:spcAft>
              <a:buSzPct val="81081"/>
              <a:buChar char="•"/>
            </a:pPr>
            <a:r>
              <a:rPr b="1" lang="en-GB" sz="2400"/>
              <a:t>Pedagogiem: </a:t>
            </a:r>
            <a:r>
              <a:rPr lang="en-GB" sz="2400"/>
              <a:t>izmantot lomu spēles, gadījumu analīzes un psiholoģiski drošu mācību telpu.</a:t>
            </a:r>
            <a:endParaRPr/>
          </a:p>
          <a:p>
            <a:pPr indent="-342900" lvl="0" marL="457200" rtl="0" algn="l">
              <a:lnSpc>
                <a:spcPct val="110000"/>
              </a:lnSpc>
              <a:spcBef>
                <a:spcPts val="1000"/>
              </a:spcBef>
              <a:spcAft>
                <a:spcPts val="0"/>
              </a:spcAft>
              <a:buSzPct val="81081"/>
              <a:buChar char="•"/>
            </a:pPr>
            <a:r>
              <a:rPr b="1" lang="en-GB" sz="2400"/>
              <a:t>Darba devējiem: </a:t>
            </a:r>
            <a:r>
              <a:rPr lang="en-GB" sz="2400"/>
              <a:t>ieviest labbūtības programmas, apmācības par iekļaušanu, elastīgus darba nosacījumus.</a:t>
            </a:r>
            <a:endParaRPr sz="2500"/>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59"/>
          <p:cNvSpPr txBox="1"/>
          <p:nvPr>
            <p:ph type="title"/>
          </p:nvPr>
        </p:nvSpPr>
        <p:spPr>
          <a:xfrm>
            <a:off x="838200" y="-174524"/>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b="1" lang="en-GB" sz="4000"/>
              <a:t>Strukturētas intervences organizācijām</a:t>
            </a:r>
            <a:endParaRPr/>
          </a:p>
        </p:txBody>
      </p:sp>
      <p:sp>
        <p:nvSpPr>
          <p:cNvPr id="445" name="Google Shape;445;p59"/>
          <p:cNvSpPr txBox="1"/>
          <p:nvPr>
            <p:ph idx="1" type="body"/>
          </p:nvPr>
        </p:nvSpPr>
        <p:spPr>
          <a:xfrm>
            <a:off x="490221" y="1151039"/>
            <a:ext cx="7562042" cy="5129924"/>
          </a:xfrm>
          <a:prstGeom prst="rect">
            <a:avLst/>
          </a:prstGeom>
          <a:noFill/>
          <a:ln>
            <a:noFill/>
          </a:ln>
        </p:spPr>
        <p:txBody>
          <a:bodyPr anchorCtr="0" anchor="t" bIns="45700" lIns="91425" spcFirstLastPara="1" rIns="91425" wrap="square" tIns="45700">
            <a:normAutofit/>
          </a:bodyPr>
          <a:lstStyle/>
          <a:p>
            <a:pPr indent="0" lvl="0" marL="114300" rtl="0" algn="l">
              <a:lnSpc>
                <a:spcPct val="90000"/>
              </a:lnSpc>
              <a:spcBef>
                <a:spcPts val="1000"/>
              </a:spcBef>
              <a:spcAft>
                <a:spcPts val="0"/>
              </a:spcAft>
              <a:buSzPts val="1946"/>
              <a:buNone/>
            </a:pPr>
            <a:r>
              <a:rPr b="1" lang="en-GB" sz="2300"/>
              <a:t>Daudzslāņu stratēģija</a:t>
            </a:r>
            <a:endParaRPr/>
          </a:p>
          <a:p>
            <a:pPr indent="0" lvl="0" marL="114300" rtl="0" algn="l">
              <a:lnSpc>
                <a:spcPct val="90000"/>
              </a:lnSpc>
              <a:spcBef>
                <a:spcPts val="1000"/>
              </a:spcBef>
              <a:spcAft>
                <a:spcPts val="0"/>
              </a:spcAft>
              <a:buSzPts val="1946"/>
              <a:buNone/>
            </a:pPr>
            <a:r>
              <a:rPr lang="en-GB" sz="2300"/>
              <a:t>Efektīva rīcība prasa strukturētus modeļus, kas pielāgoti dažādiem līmeņiem.</a:t>
            </a:r>
            <a:endParaRPr/>
          </a:p>
          <a:p>
            <a:pPr indent="0" lvl="0" marL="114300" rtl="0" algn="l">
              <a:lnSpc>
                <a:spcPct val="90000"/>
              </a:lnSpc>
              <a:spcBef>
                <a:spcPts val="1000"/>
              </a:spcBef>
              <a:spcAft>
                <a:spcPts val="0"/>
              </a:spcAft>
              <a:buSzPts val="1946"/>
              <a:buNone/>
            </a:pPr>
            <a:r>
              <a:rPr b="1" lang="en-GB" sz="2300"/>
              <a:t>Savienojuma kaskādes modelis:</a:t>
            </a:r>
            <a:endParaRPr/>
          </a:p>
          <a:p>
            <a:pPr indent="-342900" lvl="0" marL="457200" rtl="0" algn="l">
              <a:lnSpc>
                <a:spcPct val="90000"/>
              </a:lnSpc>
              <a:spcBef>
                <a:spcPts val="1000"/>
              </a:spcBef>
              <a:spcAft>
                <a:spcPts val="0"/>
              </a:spcAft>
              <a:buSzPts val="1946"/>
              <a:buChar char="•"/>
            </a:pPr>
            <a:r>
              <a:rPr b="1" lang="en-GB" sz="2300"/>
              <a:t>Informētība un iesaistīšanās: </a:t>
            </a:r>
            <a:r>
              <a:rPr lang="en-GB" sz="2300"/>
              <a:t>Iepazīšanās aktivitātes, neformāla tīklošanās.</a:t>
            </a:r>
            <a:endParaRPr/>
          </a:p>
          <a:p>
            <a:pPr indent="-342900" lvl="0" marL="457200" rtl="0" algn="l">
              <a:lnSpc>
                <a:spcPct val="90000"/>
              </a:lnSpc>
              <a:spcBef>
                <a:spcPts val="1000"/>
              </a:spcBef>
              <a:spcAft>
                <a:spcPts val="0"/>
              </a:spcAft>
              <a:buSzPts val="1946"/>
              <a:buChar char="•"/>
            </a:pPr>
            <a:r>
              <a:rPr b="1" lang="en-GB" sz="2300"/>
              <a:t>Prasmju attīstība: </a:t>
            </a:r>
            <a:r>
              <a:rPr lang="en-GB" sz="2300"/>
              <a:t>Apmācība emocionālās inteliģences un aktīvās klausīšanās jomā.</a:t>
            </a:r>
            <a:endParaRPr/>
          </a:p>
          <a:p>
            <a:pPr indent="-342900" lvl="0" marL="457200" rtl="0" algn="l">
              <a:lnSpc>
                <a:spcPct val="90000"/>
              </a:lnSpc>
              <a:spcBef>
                <a:spcPts val="1000"/>
              </a:spcBef>
              <a:spcAft>
                <a:spcPts val="0"/>
              </a:spcAft>
              <a:buSzPts val="1946"/>
              <a:buChar char="•"/>
            </a:pPr>
            <a:r>
              <a:rPr b="1" lang="en-GB" sz="2300"/>
              <a:t>Institucionālās pārmaiņas: </a:t>
            </a:r>
            <a:r>
              <a:rPr lang="en-GB" sz="2300"/>
              <a:t>Dažādības, vienlīdzības un iekļaušanas (DEI) integrēšana politikās.</a:t>
            </a:r>
            <a:endParaRPr/>
          </a:p>
          <a:p>
            <a:pPr indent="-342900" lvl="0" marL="457200" rtl="0" algn="l">
              <a:lnSpc>
                <a:spcPct val="90000"/>
              </a:lnSpc>
              <a:spcBef>
                <a:spcPts val="1000"/>
              </a:spcBef>
              <a:spcAft>
                <a:spcPts val="0"/>
              </a:spcAft>
              <a:buSzPts val="1946"/>
              <a:buChar char="•"/>
            </a:pPr>
            <a:r>
              <a:rPr b="1" lang="en-GB" sz="2300"/>
              <a:t>Sistēmiskās pārmaiņas: </a:t>
            </a:r>
            <a:r>
              <a:rPr lang="en-GB" sz="2300"/>
              <a:t>Nacionālo politiku ieviešana sociālās labklājības nodrošināšanai.</a:t>
            </a:r>
            <a:endParaRPr/>
          </a:p>
        </p:txBody>
      </p:sp>
      <p:pic>
        <p:nvPicPr>
          <p:cNvPr id="446" name="Google Shape;446;p59"/>
          <p:cNvPicPr preferRelativeResize="0"/>
          <p:nvPr/>
        </p:nvPicPr>
        <p:blipFill rotWithShape="1">
          <a:blip r:embed="rId3">
            <a:alphaModFix/>
          </a:blip>
          <a:srcRect b="0" l="0" r="0" t="0"/>
          <a:stretch/>
        </p:blipFill>
        <p:spPr>
          <a:xfrm>
            <a:off x="8494391" y="798276"/>
            <a:ext cx="3507631" cy="5261447"/>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60"/>
          <p:cNvSpPr txBox="1"/>
          <p:nvPr>
            <p:ph type="title"/>
          </p:nvPr>
        </p:nvSpPr>
        <p:spPr>
          <a:xfrm>
            <a:off x="390543" y="17328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b="1" lang="en-GB" sz="4000"/>
              <a:t>Izolācijas mazināšanas koka modelis</a:t>
            </a:r>
            <a:br>
              <a:rPr b="1" lang="en-GB" sz="4000"/>
            </a:br>
            <a:endParaRPr b="1" sz="4000"/>
          </a:p>
        </p:txBody>
      </p:sp>
      <p:sp>
        <p:nvSpPr>
          <p:cNvPr id="452" name="Google Shape;452;p60"/>
          <p:cNvSpPr txBox="1"/>
          <p:nvPr>
            <p:ph idx="1" type="body"/>
          </p:nvPr>
        </p:nvSpPr>
        <p:spPr>
          <a:xfrm>
            <a:off x="277414" y="836067"/>
            <a:ext cx="8256986" cy="5314852"/>
          </a:xfrm>
          <a:prstGeom prst="rect">
            <a:avLst/>
          </a:prstGeom>
          <a:noFill/>
          <a:ln>
            <a:noFill/>
          </a:ln>
        </p:spPr>
        <p:txBody>
          <a:bodyPr anchorCtr="0" anchor="t" bIns="45700" lIns="91425" spcFirstLastPara="1" rIns="91425" wrap="square" tIns="45700">
            <a:normAutofit fontScale="70000" lnSpcReduction="20000"/>
          </a:bodyPr>
          <a:lstStyle/>
          <a:p>
            <a:pPr indent="0" lvl="0" marL="114300" rtl="0" algn="l">
              <a:lnSpc>
                <a:spcPct val="120000"/>
              </a:lnSpc>
              <a:spcBef>
                <a:spcPts val="600"/>
              </a:spcBef>
              <a:spcAft>
                <a:spcPts val="0"/>
              </a:spcAft>
              <a:buSzPct val="88235"/>
              <a:buNone/>
            </a:pPr>
            <a:r>
              <a:rPr b="1" lang="en-GB" sz="2400"/>
              <a:t>Divvirzienu pieeja</a:t>
            </a:r>
            <a:endParaRPr/>
          </a:p>
          <a:p>
            <a:pPr indent="0" lvl="0" marL="114300" rtl="0" algn="l">
              <a:lnSpc>
                <a:spcPct val="120000"/>
              </a:lnSpc>
              <a:spcBef>
                <a:spcPts val="600"/>
              </a:spcBef>
              <a:spcAft>
                <a:spcPts val="0"/>
              </a:spcAft>
              <a:buSzPct val="88235"/>
              <a:buNone/>
            </a:pPr>
            <a:r>
              <a:rPr lang="en-GB" sz="2400"/>
              <a:t>Šis modelis apvieno cēloņu novēršanu un redzamo seku mazināšanu, nodrošinot holistisku pieeju sociālās izolācijas risināšanai.</a:t>
            </a:r>
            <a:endParaRPr/>
          </a:p>
          <a:p>
            <a:pPr indent="0" lvl="0" marL="114300" rtl="0" algn="l">
              <a:lnSpc>
                <a:spcPct val="120000"/>
              </a:lnSpc>
              <a:spcBef>
                <a:spcPts val="600"/>
              </a:spcBef>
              <a:spcAft>
                <a:spcPts val="0"/>
              </a:spcAft>
              <a:buSzPct val="88235"/>
              <a:buNone/>
            </a:pPr>
            <a:r>
              <a:rPr b="1" lang="en-GB" sz="2400"/>
              <a:t>Cēloņlīmeņa intervence (profilakse):</a:t>
            </a:r>
            <a:endParaRPr sz="2400"/>
          </a:p>
          <a:p>
            <a:pPr indent="-342900" lvl="1" marL="914400" rtl="0" algn="l">
              <a:lnSpc>
                <a:spcPct val="120000"/>
              </a:lnSpc>
              <a:spcBef>
                <a:spcPts val="600"/>
              </a:spcBef>
              <a:spcAft>
                <a:spcPts val="0"/>
              </a:spcAft>
              <a:buSzPct val="88235"/>
              <a:buChar char="•"/>
            </a:pPr>
            <a:r>
              <a:rPr lang="en-GB"/>
              <a:t>Risinātas saknes, ne tikai simptomi — mērķē uz sistēmiskajiem, slēptajiem izolācijas iemesliem.</a:t>
            </a:r>
            <a:endParaRPr/>
          </a:p>
          <a:p>
            <a:pPr indent="-342900" lvl="1" marL="914400" rtl="0" algn="l">
              <a:lnSpc>
                <a:spcPct val="120000"/>
              </a:lnSpc>
              <a:spcBef>
                <a:spcPts val="600"/>
              </a:spcBef>
              <a:spcAft>
                <a:spcPts val="0"/>
              </a:spcAft>
              <a:buSzPct val="88235"/>
              <a:buChar char="•"/>
            </a:pPr>
            <a:r>
              <a:rPr b="1" lang="en-GB"/>
              <a:t>Piemēri: </a:t>
            </a:r>
            <a:r>
              <a:rPr lang="en-GB"/>
              <a:t>finanšu labklājības programmas Anti-stigmas kampaņas iekļaujošas personāla atlases politikas, sociālo prasmju un emocionālās kompetences mācības.</a:t>
            </a:r>
            <a:endParaRPr/>
          </a:p>
          <a:p>
            <a:pPr indent="0" lvl="1" marL="571500" rtl="0" algn="l">
              <a:lnSpc>
                <a:spcPct val="120000"/>
              </a:lnSpc>
              <a:spcBef>
                <a:spcPts val="600"/>
              </a:spcBef>
              <a:spcAft>
                <a:spcPts val="0"/>
              </a:spcAft>
              <a:buSzPct val="88235"/>
              <a:buNone/>
            </a:pPr>
            <a:r>
              <a:rPr b="1" lang="en-GB"/>
              <a:t>Atveseļošanās līmeņa intervence (atbalsts)</a:t>
            </a:r>
            <a:r>
              <a:rPr b="1" lang="en-GB" sz="2400"/>
              <a:t>:</a:t>
            </a:r>
            <a:endParaRPr sz="2400"/>
          </a:p>
          <a:p>
            <a:pPr indent="-342900" lvl="1" marL="914400" rtl="0" algn="l">
              <a:lnSpc>
                <a:spcPct val="120000"/>
              </a:lnSpc>
              <a:spcBef>
                <a:spcPts val="600"/>
              </a:spcBef>
              <a:spcAft>
                <a:spcPts val="0"/>
              </a:spcAft>
              <a:buSzPct val="88235"/>
              <a:buChar char="•"/>
            </a:pPr>
            <a:r>
              <a:rPr lang="en-GB"/>
              <a:t>Risināt tūlītējās, redzamās sekas un simptomus.</a:t>
            </a:r>
            <a:endParaRPr/>
          </a:p>
          <a:p>
            <a:pPr indent="-342900" lvl="1" marL="914400" rtl="0" algn="l">
              <a:lnSpc>
                <a:spcPct val="120000"/>
              </a:lnSpc>
              <a:spcBef>
                <a:spcPts val="600"/>
              </a:spcBef>
              <a:spcAft>
                <a:spcPts val="0"/>
              </a:spcAft>
              <a:buSzPct val="88235"/>
              <a:buChar char="•"/>
            </a:pPr>
            <a:r>
              <a:rPr b="1" lang="en-GB"/>
              <a:t>Piemēri: </a:t>
            </a:r>
            <a:r>
              <a:rPr lang="en-GB"/>
              <a:t>atbalsta grupas (vienaudžu atbalsts)Konsultēšanas un psiholoģiskā palīdzība, reintegrācijas projekti (atgriešanās darbā, izglītībā vai sabiedrībā)Individuālais mentorings.</a:t>
            </a:r>
            <a:endParaRPr/>
          </a:p>
          <a:p>
            <a:pPr indent="0" lvl="1" marL="571500" rtl="0" algn="l">
              <a:lnSpc>
                <a:spcPct val="120000"/>
              </a:lnSpc>
              <a:spcBef>
                <a:spcPts val="600"/>
              </a:spcBef>
              <a:spcAft>
                <a:spcPts val="0"/>
              </a:spcAft>
              <a:buSzPct val="66176"/>
              <a:buNone/>
            </a:pPr>
            <a:r>
              <a:rPr lang="en-GB"/>
              <a:t>Apvienojot cēloņlīmeņa profilaksi ar atveseļošanās līmeņa atbalstu, šis modelis nodrošina ilgtspējīgu pieeju, kas: palīdz cilvēkiem, kuri jau piedzīvo sociālo izolāciju, vienlaikus strādā, lai novērstu tās atkārtotu veidošanos nākotnē.</a:t>
            </a:r>
            <a:endParaRPr sz="3200"/>
          </a:p>
        </p:txBody>
      </p:sp>
      <p:pic>
        <p:nvPicPr>
          <p:cNvPr id="453" name="Google Shape;453;p60"/>
          <p:cNvPicPr preferRelativeResize="0"/>
          <p:nvPr/>
        </p:nvPicPr>
        <p:blipFill rotWithShape="1">
          <a:blip r:embed="rId3">
            <a:alphaModFix/>
          </a:blip>
          <a:srcRect b="4550" l="3518" r="3212" t="2645"/>
          <a:stretch/>
        </p:blipFill>
        <p:spPr>
          <a:xfrm>
            <a:off x="8642959" y="836067"/>
            <a:ext cx="3394554" cy="5066419"/>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61"/>
          <p:cNvSpPr txBox="1"/>
          <p:nvPr>
            <p:ph type="title"/>
          </p:nvPr>
        </p:nvSpPr>
        <p:spPr>
          <a:xfrm>
            <a:off x="270018" y="-40074"/>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b="1" lang="en-GB" sz="4000"/>
              <a:t>Digitālās iekļaušanas kāpnes</a:t>
            </a:r>
            <a:endParaRPr b="1" sz="4000"/>
          </a:p>
        </p:txBody>
      </p:sp>
      <p:sp>
        <p:nvSpPr>
          <p:cNvPr id="459" name="Google Shape;459;p61"/>
          <p:cNvSpPr txBox="1"/>
          <p:nvPr>
            <p:ph idx="1" type="body"/>
          </p:nvPr>
        </p:nvSpPr>
        <p:spPr>
          <a:xfrm>
            <a:off x="637970" y="984406"/>
            <a:ext cx="7830266" cy="5129924"/>
          </a:xfrm>
          <a:prstGeom prst="rect">
            <a:avLst/>
          </a:prstGeom>
          <a:noFill/>
          <a:ln>
            <a:noFill/>
          </a:ln>
        </p:spPr>
        <p:txBody>
          <a:bodyPr anchorCtr="0" anchor="t" bIns="45700" lIns="91425" spcFirstLastPara="1" rIns="91425" wrap="square" tIns="45700">
            <a:normAutofit fontScale="77500" lnSpcReduction="20000"/>
          </a:bodyPr>
          <a:lstStyle/>
          <a:p>
            <a:pPr indent="0" lvl="0" marL="114300" rtl="0" algn="l">
              <a:lnSpc>
                <a:spcPct val="120000"/>
              </a:lnSpc>
              <a:spcBef>
                <a:spcPts val="600"/>
              </a:spcBef>
              <a:spcAft>
                <a:spcPts val="0"/>
              </a:spcAft>
              <a:buSzPct val="96774"/>
              <a:buNone/>
            </a:pPr>
            <a:r>
              <a:rPr b="1" lang="en-GB" sz="2400"/>
              <a:t>Tehnoloģiju izmantošana savienošanai, nevis izolēšanai</a:t>
            </a:r>
            <a:endParaRPr/>
          </a:p>
          <a:p>
            <a:pPr indent="0" lvl="0" marL="114300" rtl="0" algn="l">
              <a:lnSpc>
                <a:spcPct val="120000"/>
              </a:lnSpc>
              <a:spcBef>
                <a:spcPts val="600"/>
              </a:spcBef>
              <a:spcAft>
                <a:spcPts val="0"/>
              </a:spcAft>
              <a:buSzPct val="96774"/>
              <a:buNone/>
            </a:pPr>
            <a:r>
              <a:rPr lang="en-GB" sz="2400"/>
              <a:t>Modelis, kas nodrošina, ka digitālie rīki mazina sociālo atstumtību, nevis to pastiprina.</a:t>
            </a:r>
            <a:endParaRPr/>
          </a:p>
          <a:p>
            <a:pPr indent="0" lvl="0" marL="114300" rtl="0" algn="l">
              <a:lnSpc>
                <a:spcPct val="120000"/>
              </a:lnSpc>
              <a:spcBef>
                <a:spcPts val="600"/>
              </a:spcBef>
              <a:spcAft>
                <a:spcPts val="0"/>
              </a:spcAft>
              <a:buSzPct val="96774"/>
              <a:buNone/>
            </a:pPr>
            <a:r>
              <a:rPr b="1" lang="en-GB" sz="2400"/>
              <a:t>Pakāpeniskas attīstības stadijas</a:t>
            </a:r>
            <a:endParaRPr/>
          </a:p>
          <a:p>
            <a:pPr indent="0" lvl="0" marL="114300" rtl="0" algn="l">
              <a:lnSpc>
                <a:spcPct val="120000"/>
              </a:lnSpc>
              <a:spcBef>
                <a:spcPts val="600"/>
              </a:spcBef>
              <a:spcAft>
                <a:spcPts val="0"/>
              </a:spcAft>
              <a:buSzPct val="96774"/>
              <a:buNone/>
            </a:pPr>
            <a:r>
              <a:rPr b="1" lang="en-GB" sz="2400"/>
              <a:t>1. Digitālā piekļuve un pratība</a:t>
            </a:r>
            <a:endParaRPr b="1" sz="2400"/>
          </a:p>
          <a:p>
            <a:pPr indent="0" lvl="0" marL="114300" rtl="0" algn="l">
              <a:lnSpc>
                <a:spcPct val="120000"/>
              </a:lnSpc>
              <a:spcBef>
                <a:spcPts val="600"/>
              </a:spcBef>
              <a:spcAft>
                <a:spcPts val="0"/>
              </a:spcAft>
              <a:buSzPct val="96774"/>
              <a:buNone/>
            </a:pPr>
            <a:r>
              <a:rPr lang="en-GB" sz="2400"/>
              <a:t>Ierīču nodrošināšana un digitālo prasmju apmācība.</a:t>
            </a:r>
            <a:endParaRPr/>
          </a:p>
          <a:p>
            <a:pPr indent="0" lvl="0" marL="114300" rtl="0" algn="l">
              <a:lnSpc>
                <a:spcPct val="120000"/>
              </a:lnSpc>
              <a:spcBef>
                <a:spcPts val="600"/>
              </a:spcBef>
              <a:spcAft>
                <a:spcPts val="0"/>
              </a:spcAft>
              <a:buSzPct val="96774"/>
              <a:buNone/>
            </a:pPr>
            <a:r>
              <a:rPr b="1" lang="en-GB" sz="2400"/>
              <a:t>2. Digitālā sociālā iesaiste</a:t>
            </a:r>
            <a:endParaRPr/>
          </a:p>
          <a:p>
            <a:pPr indent="0" lvl="0" marL="114300" rtl="0" algn="l">
              <a:lnSpc>
                <a:spcPct val="120000"/>
              </a:lnSpc>
              <a:spcBef>
                <a:spcPts val="600"/>
              </a:spcBef>
              <a:spcAft>
                <a:spcPts val="0"/>
              </a:spcAft>
              <a:buSzPct val="96774"/>
              <a:buNone/>
            </a:pPr>
            <a:r>
              <a:rPr lang="en-GB" sz="2400"/>
              <a:t>Jēgpilnu tiešsaistes kopienu veidošana un uzturēšana.</a:t>
            </a:r>
            <a:endParaRPr/>
          </a:p>
          <a:p>
            <a:pPr indent="0" lvl="0" marL="114300" rtl="0" algn="l">
              <a:lnSpc>
                <a:spcPct val="120000"/>
              </a:lnSpc>
              <a:spcBef>
                <a:spcPts val="600"/>
              </a:spcBef>
              <a:spcAft>
                <a:spcPts val="0"/>
              </a:spcAft>
              <a:buSzPct val="96774"/>
              <a:buNone/>
            </a:pPr>
            <a:r>
              <a:rPr b="1" lang="en-GB" sz="2400"/>
              <a:t>3. Karjeras un izglītības integrācija</a:t>
            </a:r>
            <a:endParaRPr/>
          </a:p>
          <a:p>
            <a:pPr indent="0" lvl="0" marL="114300" rtl="0" algn="l">
              <a:lnSpc>
                <a:spcPct val="120000"/>
              </a:lnSpc>
              <a:spcBef>
                <a:spcPts val="600"/>
              </a:spcBef>
              <a:spcAft>
                <a:spcPts val="0"/>
              </a:spcAft>
              <a:buSzPct val="96774"/>
              <a:buNone/>
            </a:pPr>
            <a:r>
              <a:rPr lang="en-GB" sz="2400"/>
              <a:t>Digitālo platformu izmantošana attālinātai mācībai, kvalifikācijas celšanai un profesionālai attīstībai.</a:t>
            </a:r>
            <a:endParaRPr/>
          </a:p>
          <a:p>
            <a:pPr indent="0" lvl="0" marL="114300" rtl="0" algn="l">
              <a:lnSpc>
                <a:spcPct val="120000"/>
              </a:lnSpc>
              <a:spcBef>
                <a:spcPts val="600"/>
              </a:spcBef>
              <a:spcAft>
                <a:spcPts val="0"/>
              </a:spcAft>
              <a:buSzPct val="96774"/>
              <a:buNone/>
            </a:pPr>
            <a:r>
              <a:rPr b="1" lang="en-GB" sz="2400"/>
              <a:t>4. Sistēmiska digitālā iekļaušana</a:t>
            </a:r>
            <a:endParaRPr/>
          </a:p>
          <a:p>
            <a:pPr indent="0" lvl="0" marL="114300" rtl="0" algn="l">
              <a:lnSpc>
                <a:spcPct val="120000"/>
              </a:lnSpc>
              <a:spcBef>
                <a:spcPts val="600"/>
              </a:spcBef>
              <a:spcAft>
                <a:spcPts val="0"/>
              </a:spcAft>
              <a:buSzPct val="96774"/>
              <a:buNone/>
            </a:pPr>
            <a:r>
              <a:rPr lang="en-GB" sz="2400"/>
              <a:t>Ilgtspējīgas un ētiskas piekļuves nodrošināšana ar politiku, noteikumu un atbalsta sistēmu palīdzību.</a:t>
            </a:r>
            <a:endParaRPr sz="3200"/>
          </a:p>
        </p:txBody>
      </p:sp>
      <p:pic>
        <p:nvPicPr>
          <p:cNvPr id="460" name="Google Shape;460;p61"/>
          <p:cNvPicPr preferRelativeResize="0"/>
          <p:nvPr/>
        </p:nvPicPr>
        <p:blipFill>
          <a:blip r:embed="rId3">
            <a:alphaModFix/>
          </a:blip>
          <a:stretch>
            <a:fillRect/>
          </a:stretch>
        </p:blipFill>
        <p:spPr>
          <a:xfrm>
            <a:off x="8541625" y="833300"/>
            <a:ext cx="3559501" cy="5339224"/>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p6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b="1" lang="en-GB" sz="4000"/>
              <a:t>Svarīgākie secinājumi</a:t>
            </a:r>
            <a:endParaRPr/>
          </a:p>
        </p:txBody>
      </p:sp>
      <p:sp>
        <p:nvSpPr>
          <p:cNvPr id="466" name="Google Shape;466;p62"/>
          <p:cNvSpPr txBox="1"/>
          <p:nvPr>
            <p:ph idx="1" type="body"/>
          </p:nvPr>
        </p:nvSpPr>
        <p:spPr>
          <a:xfrm>
            <a:off x="838200" y="1379337"/>
            <a:ext cx="10515600" cy="4351338"/>
          </a:xfrm>
          <a:prstGeom prst="rect">
            <a:avLst/>
          </a:prstGeom>
          <a:noFill/>
          <a:ln>
            <a:noFill/>
          </a:ln>
        </p:spPr>
        <p:txBody>
          <a:bodyPr anchorCtr="0" anchor="t" bIns="45700" lIns="91425" spcFirstLastPara="1" rIns="91425" wrap="square" tIns="45700">
            <a:normAutofit fontScale="85000" lnSpcReduction="20000"/>
          </a:bodyPr>
          <a:lstStyle/>
          <a:p>
            <a:pPr indent="0" lvl="0" marL="114300" rtl="0" algn="l">
              <a:lnSpc>
                <a:spcPct val="90000"/>
              </a:lnSpc>
              <a:spcBef>
                <a:spcPts val="1000"/>
              </a:spcBef>
              <a:spcAft>
                <a:spcPts val="0"/>
              </a:spcAft>
              <a:buSzPct val="69498"/>
              <a:buNone/>
            </a:pPr>
            <a:r>
              <a:rPr b="1" lang="en-GB"/>
              <a:t>Tavs rīcības plāns</a:t>
            </a:r>
            <a:endParaRPr/>
          </a:p>
          <a:p>
            <a:pPr indent="-342900" lvl="0" marL="457200" rtl="0" algn="l">
              <a:lnSpc>
                <a:spcPct val="110000"/>
              </a:lnSpc>
              <a:spcBef>
                <a:spcPts val="1000"/>
              </a:spcBef>
              <a:spcAft>
                <a:spcPts val="0"/>
              </a:spcAft>
              <a:buSzPct val="69498"/>
              <a:buChar char="•"/>
            </a:pPr>
            <a:r>
              <a:rPr b="1" lang="en-GB"/>
              <a:t>Zināšanas ir pamats: </a:t>
            </a:r>
            <a:r>
              <a:rPr lang="en-GB"/>
              <a:t>izproti sociālās izolācijas cēloņus un pazīmes dažādos kontekstos.</a:t>
            </a:r>
            <a:endParaRPr/>
          </a:p>
          <a:p>
            <a:pPr indent="-342900" lvl="0" marL="457200" rtl="0" algn="l">
              <a:lnSpc>
                <a:spcPct val="110000"/>
              </a:lnSpc>
              <a:spcBef>
                <a:spcPts val="1000"/>
              </a:spcBef>
              <a:spcAft>
                <a:spcPts val="0"/>
              </a:spcAft>
              <a:buSzPct val="69498"/>
              <a:buChar char="•"/>
            </a:pPr>
            <a:r>
              <a:rPr b="1" lang="en-GB"/>
              <a:t>Prasmes ir tilts: </a:t>
            </a:r>
            <a:r>
              <a:rPr lang="en-GB"/>
              <a:t>ikdienā trenē kognitīvās, emocionālās un uzvedības prasmes.</a:t>
            </a:r>
            <a:endParaRPr/>
          </a:p>
          <a:p>
            <a:pPr indent="-342900" lvl="0" marL="457200" rtl="0" algn="l">
              <a:lnSpc>
                <a:spcPct val="110000"/>
              </a:lnSpc>
              <a:spcBef>
                <a:spcPts val="1000"/>
              </a:spcBef>
              <a:spcAft>
                <a:spcPts val="0"/>
              </a:spcAft>
              <a:buSzPct val="69498"/>
              <a:buChar char="•"/>
            </a:pPr>
            <a:r>
              <a:rPr b="1" lang="en-GB"/>
              <a:t>Kompetence ir mērķis: </a:t>
            </a:r>
            <a:r>
              <a:rPr lang="en-GB"/>
              <a:t>apvieno zināšanas un prasmes darbībā, pieņemot efektīvus lēmumus reālās situācijās.</a:t>
            </a:r>
            <a:endParaRPr/>
          </a:p>
          <a:p>
            <a:pPr indent="-342900" lvl="0" marL="457200" rtl="0" algn="l">
              <a:lnSpc>
                <a:spcPct val="110000"/>
              </a:lnSpc>
              <a:spcBef>
                <a:spcPts val="1000"/>
              </a:spcBef>
              <a:spcAft>
                <a:spcPts val="0"/>
              </a:spcAft>
              <a:buSzPct val="69498"/>
              <a:buChar char="•"/>
            </a:pPr>
            <a:r>
              <a:rPr b="1" lang="en-GB"/>
              <a:t>Pieredze ir skolotājs: </a:t>
            </a:r>
            <a:r>
              <a:rPr lang="en-GB"/>
              <a:t>apzināti veido un piedzīvo iekļaujošas mijiedarbības un vidi.</a:t>
            </a:r>
            <a:endParaRPr/>
          </a:p>
          <a:p>
            <a:pPr indent="-342900" lvl="0" marL="457200" rtl="0" algn="l">
              <a:lnSpc>
                <a:spcPct val="110000"/>
              </a:lnSpc>
              <a:spcBef>
                <a:spcPts val="1000"/>
              </a:spcBef>
              <a:spcAft>
                <a:spcPts val="0"/>
              </a:spcAft>
              <a:buSzPct val="69498"/>
              <a:buChar char="•"/>
            </a:pPr>
            <a:r>
              <a:rPr b="1" lang="en-GB"/>
              <a:t>Izmanto strukturētus modeļus: </a:t>
            </a:r>
            <a:r>
              <a:rPr lang="en-GB"/>
              <a:t>piemēram, sociālās saiknes pakāpju modeli (Sasaistes kaskāde) ilgtermiņa ietekmes sasniegšanai.</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63"/>
          <p:cNvSpPr txBox="1"/>
          <p:nvPr/>
        </p:nvSpPr>
        <p:spPr>
          <a:xfrm>
            <a:off x="0" y="1774296"/>
            <a:ext cx="12192000" cy="2215951"/>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0" lang="en-GB" sz="3600" u="none" cap="none" strike="noStrike">
                <a:solidFill>
                  <a:srgbClr val="000000"/>
                </a:solidFill>
                <a:latin typeface="Calibri"/>
                <a:ea typeface="Calibri"/>
                <a:cs typeface="Calibri"/>
                <a:sym typeface="Calibri"/>
              </a:rPr>
              <a:t>Pierādījumos balstīti ieteikumi sociālās saiknes </a:t>
            </a:r>
            <a:endParaRPr/>
          </a:p>
          <a:p>
            <a:pPr indent="0" lvl="0" marL="0" marR="0" rtl="0" algn="ctr">
              <a:lnSpc>
                <a:spcPct val="150000"/>
              </a:lnSpc>
              <a:spcBef>
                <a:spcPts val="0"/>
              </a:spcBef>
              <a:spcAft>
                <a:spcPts val="0"/>
              </a:spcAft>
              <a:buNone/>
            </a:pPr>
            <a:r>
              <a:rPr b="1" i="0" lang="en-GB" sz="3600" u="none" cap="none" strike="noStrike">
                <a:solidFill>
                  <a:srgbClr val="000000"/>
                </a:solidFill>
                <a:latin typeface="Calibri"/>
                <a:ea typeface="Calibri"/>
                <a:cs typeface="Calibri"/>
                <a:sym typeface="Calibri"/>
              </a:rPr>
              <a:t>stiprināšanai</a:t>
            </a:r>
            <a:endParaRPr/>
          </a:p>
          <a:p>
            <a:pPr indent="0" lvl="0" marL="0" marR="0" rtl="0" algn="ctr">
              <a:lnSpc>
                <a:spcPct val="150000"/>
              </a:lnSpc>
              <a:spcBef>
                <a:spcPts val="0"/>
              </a:spcBef>
              <a:spcAft>
                <a:spcPts val="0"/>
              </a:spcAft>
              <a:buNone/>
            </a:pPr>
            <a:r>
              <a:rPr b="0" i="1" lang="en-GB" sz="2000" u="none" cap="none" strike="noStrike">
                <a:solidFill>
                  <a:srgbClr val="000000"/>
                </a:solidFill>
                <a:latin typeface="Calibri"/>
                <a:ea typeface="Calibri"/>
                <a:cs typeface="Calibri"/>
                <a:sym typeface="Calibri"/>
              </a:rPr>
              <a:t>4. nodaļa no Digitālā ceļveža: Saprast shēmu</a:t>
            </a:r>
            <a:endParaRPr b="1" i="0" sz="2800" u="none" cap="none" strike="noStrike">
              <a:solidFill>
                <a:schemeClr val="dk1"/>
              </a:solidFill>
              <a:latin typeface="Calibri"/>
              <a:ea typeface="Calibri"/>
              <a:cs typeface="Calibri"/>
              <a:sym typeface="Calibri"/>
            </a:endParaRPr>
          </a:p>
        </p:txBody>
      </p:sp>
      <p:sp>
        <p:nvSpPr>
          <p:cNvPr id="472" name="Google Shape;472;p63"/>
          <p:cNvSpPr txBox="1"/>
          <p:nvPr/>
        </p:nvSpPr>
        <p:spPr>
          <a:xfrm>
            <a:off x="3049172" y="3240817"/>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473" name="Google Shape;473;p63"/>
          <p:cNvSpPr txBox="1"/>
          <p:nvPr/>
        </p:nvSpPr>
        <p:spPr>
          <a:xfrm>
            <a:off x="3049172" y="3240817"/>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474" name="Google Shape;474;p63"/>
          <p:cNvSpPr txBox="1"/>
          <p:nvPr/>
        </p:nvSpPr>
        <p:spPr>
          <a:xfrm>
            <a:off x="3262744" y="5886425"/>
            <a:ext cx="5604300" cy="769500"/>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Clr>
                <a:srgbClr val="000000"/>
              </a:buClr>
              <a:buSzPts val="800"/>
              <a:buFont typeface="Arial"/>
              <a:buNone/>
            </a:pPr>
            <a:r>
              <a:rPr b="0" i="0" lang="en-GB" sz="800" u="none" cap="none" strike="noStrike">
                <a:solidFill>
                  <a:schemeClr val="dk1"/>
                </a:solidFill>
                <a:latin typeface="Roboto"/>
                <a:ea typeface="Roboto"/>
                <a:cs typeface="Roboto"/>
                <a:sym typeface="Roboto"/>
              </a:rPr>
              <a:t>Funded by the European Union. Views and opinions expressed are however those of the author(s) only and do not necessarily reflect those of the European Union or State Education Development Agency Republic of Latvia (VIAA). Neither the European Union nor the granting authority VIAA can be held responsible for them. Project N°: 2023-2-LV01-KA210-ADU-000176412</a:t>
            </a:r>
            <a:endParaRPr b="0" i="0" sz="3200" u="none" cap="none" strike="noStrike">
              <a:solidFill>
                <a:schemeClr val="dk1"/>
              </a:solidFill>
              <a:latin typeface="Calibri"/>
              <a:ea typeface="Calibri"/>
              <a:cs typeface="Calibri"/>
              <a:sym typeface="Calibri"/>
            </a:endParaRPr>
          </a:p>
        </p:txBody>
      </p:sp>
      <p:pic>
        <p:nvPicPr>
          <p:cNvPr descr="Text&#10;&#10;Description automatically generated with medium confidence" id="475" name="Google Shape;475;p63"/>
          <p:cNvPicPr preferRelativeResize="0"/>
          <p:nvPr/>
        </p:nvPicPr>
        <p:blipFill rotWithShape="1">
          <a:blip r:embed="rId3">
            <a:alphaModFix/>
          </a:blip>
          <a:srcRect b="0" l="0" r="0" t="0"/>
          <a:stretch/>
        </p:blipFill>
        <p:spPr>
          <a:xfrm>
            <a:off x="9239880" y="5690194"/>
            <a:ext cx="2952120" cy="580981"/>
          </a:xfrm>
          <a:prstGeom prst="rect">
            <a:avLst/>
          </a:prstGeom>
          <a:noFill/>
          <a:ln>
            <a:noFill/>
          </a:ln>
        </p:spPr>
      </p:pic>
      <p:pic>
        <p:nvPicPr>
          <p:cNvPr id="476" name="Google Shape;476;p63"/>
          <p:cNvPicPr preferRelativeResize="0"/>
          <p:nvPr/>
        </p:nvPicPr>
        <p:blipFill rotWithShape="1">
          <a:blip r:embed="rId4">
            <a:alphaModFix/>
          </a:blip>
          <a:srcRect b="0" l="0" r="0" t="0"/>
          <a:stretch/>
        </p:blipFill>
        <p:spPr>
          <a:xfrm>
            <a:off x="1015018" y="124342"/>
            <a:ext cx="1852873" cy="1045458"/>
          </a:xfrm>
          <a:prstGeom prst="rect">
            <a:avLst/>
          </a:prstGeom>
          <a:noFill/>
          <a:ln>
            <a:noFill/>
          </a:ln>
        </p:spPr>
      </p:pic>
      <p:pic>
        <p:nvPicPr>
          <p:cNvPr id="477" name="Google Shape;477;p63"/>
          <p:cNvPicPr preferRelativeResize="0"/>
          <p:nvPr/>
        </p:nvPicPr>
        <p:blipFill rotWithShape="1">
          <a:blip r:embed="rId5">
            <a:alphaModFix/>
          </a:blip>
          <a:srcRect b="0" l="0" r="0" t="0"/>
          <a:stretch/>
        </p:blipFill>
        <p:spPr>
          <a:xfrm>
            <a:off x="27981" y="5255491"/>
            <a:ext cx="1597620" cy="1602509"/>
          </a:xfrm>
          <a:prstGeom prst="rect">
            <a:avLst/>
          </a:prstGeom>
          <a:noFill/>
          <a:ln>
            <a:noFill/>
          </a:ln>
        </p:spPr>
      </p:pic>
      <p:pic>
        <p:nvPicPr>
          <p:cNvPr id="478" name="Google Shape;478;p63"/>
          <p:cNvPicPr preferRelativeResize="0"/>
          <p:nvPr/>
        </p:nvPicPr>
        <p:blipFill rotWithShape="1">
          <a:blip r:embed="rId6">
            <a:alphaModFix/>
          </a:blip>
          <a:srcRect b="0" l="0" r="0" t="0"/>
          <a:stretch/>
        </p:blipFill>
        <p:spPr>
          <a:xfrm>
            <a:off x="9624291" y="228433"/>
            <a:ext cx="2234475" cy="716783"/>
          </a:xfrm>
          <a:prstGeom prst="rect">
            <a:avLst/>
          </a:prstGeom>
          <a:noFill/>
          <a:ln>
            <a:noFill/>
          </a:ln>
        </p:spPr>
      </p:pic>
      <p:pic>
        <p:nvPicPr>
          <p:cNvPr id="479" name="Google Shape;479;p63"/>
          <p:cNvPicPr preferRelativeResize="0"/>
          <p:nvPr/>
        </p:nvPicPr>
        <p:blipFill rotWithShape="1">
          <a:blip r:embed="rId7">
            <a:alphaModFix/>
          </a:blip>
          <a:srcRect b="36749" l="0" r="0" t="26274"/>
          <a:stretch/>
        </p:blipFill>
        <p:spPr>
          <a:xfrm>
            <a:off x="3994490" y="10891"/>
            <a:ext cx="3441200" cy="1272359"/>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64"/>
          <p:cNvSpPr txBox="1"/>
          <p:nvPr/>
        </p:nvSpPr>
        <p:spPr>
          <a:xfrm>
            <a:off x="0" y="751510"/>
            <a:ext cx="12192000" cy="1938952"/>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0" lang="en-GB" sz="4000" u="none" cap="none" strike="noStrike">
                <a:solidFill>
                  <a:schemeClr val="dk1"/>
                </a:solidFill>
                <a:latin typeface="Calibri"/>
                <a:ea typeface="Calibri"/>
                <a:cs typeface="Calibri"/>
                <a:sym typeface="Calibri"/>
              </a:rPr>
              <a:t>Sazarotie scenāriji</a:t>
            </a:r>
            <a:endParaRPr/>
          </a:p>
          <a:p>
            <a:pPr indent="0" lvl="0" marL="0" marR="0" rtl="0" algn="ctr">
              <a:lnSpc>
                <a:spcPct val="150000"/>
              </a:lnSpc>
              <a:spcBef>
                <a:spcPts val="0"/>
              </a:spcBef>
              <a:spcAft>
                <a:spcPts val="0"/>
              </a:spcAft>
              <a:buNone/>
            </a:pPr>
            <a:r>
              <a:rPr b="1" i="0" lang="en-GB" sz="4000" u="none" cap="none" strike="noStrike">
                <a:solidFill>
                  <a:schemeClr val="dk1"/>
                </a:solidFill>
                <a:latin typeface="Calibri"/>
                <a:ea typeface="Calibri"/>
                <a:cs typeface="Calibri"/>
                <a:sym typeface="Calibri"/>
              </a:rPr>
              <a:t>3 apakštēmas</a:t>
            </a:r>
            <a:endParaRPr b="0" i="0" sz="1400" u="none" cap="none" strike="noStrike">
              <a:solidFill>
                <a:srgbClr val="000000"/>
              </a:solidFill>
              <a:latin typeface="Arial"/>
              <a:ea typeface="Arial"/>
              <a:cs typeface="Arial"/>
              <a:sym typeface="Arial"/>
            </a:endParaRPr>
          </a:p>
        </p:txBody>
      </p:sp>
      <p:pic>
        <p:nvPicPr>
          <p:cNvPr descr="Text&#10;&#10;Description automatically generated with medium confidence" id="485" name="Google Shape;485;p64"/>
          <p:cNvPicPr preferRelativeResize="0"/>
          <p:nvPr/>
        </p:nvPicPr>
        <p:blipFill rotWithShape="1">
          <a:blip r:embed="rId3">
            <a:alphaModFix/>
          </a:blip>
          <a:srcRect b="0" l="0" r="0" t="0"/>
          <a:stretch/>
        </p:blipFill>
        <p:spPr>
          <a:xfrm>
            <a:off x="9692533" y="6032201"/>
            <a:ext cx="2499467" cy="524376"/>
          </a:xfrm>
          <a:prstGeom prst="rect">
            <a:avLst/>
          </a:prstGeom>
          <a:noFill/>
          <a:ln>
            <a:noFill/>
          </a:ln>
        </p:spPr>
      </p:pic>
      <p:sp>
        <p:nvSpPr>
          <p:cNvPr id="486" name="Google Shape;486;p64"/>
          <p:cNvSpPr txBox="1"/>
          <p:nvPr/>
        </p:nvSpPr>
        <p:spPr>
          <a:xfrm>
            <a:off x="3049172" y="3240817"/>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487" name="Google Shape;487;p64"/>
          <p:cNvSpPr txBox="1"/>
          <p:nvPr/>
        </p:nvSpPr>
        <p:spPr>
          <a:xfrm>
            <a:off x="3049172" y="3240817"/>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488" name="Google Shape;488;p64"/>
          <p:cNvSpPr txBox="1"/>
          <p:nvPr/>
        </p:nvSpPr>
        <p:spPr>
          <a:xfrm>
            <a:off x="3049172" y="3508769"/>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pic>
        <p:nvPicPr>
          <p:cNvPr id="489" name="Google Shape;489;p64"/>
          <p:cNvPicPr preferRelativeResize="0"/>
          <p:nvPr/>
        </p:nvPicPr>
        <p:blipFill rotWithShape="1">
          <a:blip r:embed="rId4">
            <a:alphaModFix/>
          </a:blip>
          <a:srcRect b="0" l="0" r="0" t="0"/>
          <a:stretch/>
        </p:blipFill>
        <p:spPr>
          <a:xfrm>
            <a:off x="215249" y="5419323"/>
            <a:ext cx="1438675" cy="1438675"/>
          </a:xfrm>
          <a:prstGeom prst="rect">
            <a:avLst/>
          </a:prstGeom>
          <a:noFill/>
          <a:ln>
            <a:noFill/>
          </a:ln>
        </p:spPr>
      </p:pic>
      <p:sp>
        <p:nvSpPr>
          <p:cNvPr id="490" name="Google Shape;490;p64"/>
          <p:cNvSpPr txBox="1"/>
          <p:nvPr/>
        </p:nvSpPr>
        <p:spPr>
          <a:xfrm>
            <a:off x="0" y="2742559"/>
            <a:ext cx="12192000" cy="2862282"/>
          </a:xfrm>
          <a:prstGeom prst="rect">
            <a:avLst/>
          </a:prstGeom>
          <a:noFill/>
          <a:ln>
            <a:noFill/>
          </a:ln>
        </p:spPr>
        <p:txBody>
          <a:bodyPr anchorCtr="0" anchor="t" bIns="45700" lIns="91425" spcFirstLastPara="1" rIns="91425" wrap="square" tIns="45700">
            <a:spAutoFit/>
          </a:bodyPr>
          <a:lstStyle/>
          <a:p>
            <a:pPr indent="-571500" lvl="0" marL="571500" marR="0" rtl="0" algn="l">
              <a:lnSpc>
                <a:spcPct val="150000"/>
              </a:lnSpc>
              <a:spcBef>
                <a:spcPts val="0"/>
              </a:spcBef>
              <a:spcAft>
                <a:spcPts val="0"/>
              </a:spcAft>
              <a:buClr>
                <a:srgbClr val="000000"/>
              </a:buClr>
              <a:buSzPts val="3000"/>
              <a:buFont typeface="Arial"/>
              <a:buChar char="•"/>
            </a:pPr>
            <a:r>
              <a:rPr b="1" i="0" lang="en-GB" sz="3000" u="none" cap="none" strike="noStrike">
                <a:solidFill>
                  <a:schemeClr val="dk1"/>
                </a:solidFill>
                <a:latin typeface="Calibri"/>
                <a:ea typeface="Calibri"/>
                <a:cs typeface="Calibri"/>
                <a:sym typeface="Calibri"/>
              </a:rPr>
              <a:t>Sociālās izolācijas shēmas izpratne – 1. nodaļa</a:t>
            </a:r>
            <a:endParaRPr/>
          </a:p>
          <a:p>
            <a:pPr indent="-571500" lvl="0" marL="571500" marR="0" rtl="0" algn="l">
              <a:lnSpc>
                <a:spcPct val="150000"/>
              </a:lnSpc>
              <a:spcBef>
                <a:spcPts val="0"/>
              </a:spcBef>
              <a:spcAft>
                <a:spcPts val="0"/>
              </a:spcAft>
              <a:buClr>
                <a:srgbClr val="000000"/>
              </a:buClr>
              <a:buSzPts val="3000"/>
              <a:buFont typeface="Arial"/>
              <a:buChar char="•"/>
            </a:pPr>
            <a:r>
              <a:rPr b="1" i="0" lang="en-GB" sz="3000" u="none" cap="none" strike="noStrike">
                <a:solidFill>
                  <a:schemeClr val="dk1"/>
                </a:solidFill>
                <a:latin typeface="Calibri"/>
                <a:ea typeface="Calibri"/>
                <a:cs typeface="Calibri"/>
                <a:sym typeface="Calibri"/>
              </a:rPr>
              <a:t>Sociālās atstumtības attīstības ceļa izpratne – 2. nodaļa</a:t>
            </a:r>
            <a:endParaRPr/>
          </a:p>
          <a:p>
            <a:pPr indent="-571500" lvl="0" marL="571500" marR="0" rtl="0" algn="l">
              <a:lnSpc>
                <a:spcPct val="150000"/>
              </a:lnSpc>
              <a:spcBef>
                <a:spcPts val="0"/>
              </a:spcBef>
              <a:spcAft>
                <a:spcPts val="0"/>
              </a:spcAft>
              <a:buClr>
                <a:srgbClr val="000000"/>
              </a:buClr>
              <a:buSzPts val="3000"/>
              <a:buFont typeface="Arial"/>
              <a:buChar char="•"/>
            </a:pPr>
            <a:r>
              <a:rPr b="1" i="0" lang="en-GB" sz="3000" u="none" cap="none" strike="noStrike">
                <a:solidFill>
                  <a:schemeClr val="dk1"/>
                </a:solidFill>
                <a:latin typeface="Calibri"/>
                <a:ea typeface="Calibri"/>
                <a:cs typeface="Calibri"/>
                <a:sym typeface="Calibri"/>
              </a:rPr>
              <a:t>Zināšanu, prasmju, kompetenču un pieredzes identificēšana sociālās izolācijas atpazīšanai – 3. nodaļa</a:t>
            </a:r>
            <a:endParaRPr b="0" i="0" sz="1400" u="none" cap="none" strike="noStrike">
              <a:solidFill>
                <a:srgbClr val="000000"/>
              </a:solidFill>
              <a:latin typeface="Arial"/>
              <a:ea typeface="Arial"/>
              <a:cs typeface="Arial"/>
              <a:sym typeface="Arial"/>
            </a:endParaRPr>
          </a:p>
        </p:txBody>
      </p:sp>
      <p:sp>
        <p:nvSpPr>
          <p:cNvPr id="491" name="Google Shape;491;p64"/>
          <p:cNvSpPr txBox="1"/>
          <p:nvPr/>
        </p:nvSpPr>
        <p:spPr>
          <a:xfrm>
            <a:off x="0" y="0"/>
            <a:ext cx="12192000" cy="1015622"/>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0" lang="en-GB" sz="4000" u="none" cap="none" strike="noStrike">
                <a:solidFill>
                  <a:schemeClr val="dk1"/>
                </a:solidFill>
                <a:latin typeface="Calibri"/>
                <a:ea typeface="Calibri"/>
                <a:cs typeface="Calibri"/>
                <a:sym typeface="Calibri"/>
              </a:rPr>
              <a:t>Ieteikumi sociālās saiknes veidošanai</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p65"/>
          <p:cNvSpPr txBox="1"/>
          <p:nvPr/>
        </p:nvSpPr>
        <p:spPr>
          <a:xfrm>
            <a:off x="0" y="183868"/>
            <a:ext cx="12192000" cy="1015622"/>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0" lang="en-GB" sz="4000" u="none" cap="none" strike="noStrike">
                <a:solidFill>
                  <a:schemeClr val="dk1"/>
                </a:solidFill>
                <a:latin typeface="Calibri"/>
                <a:ea typeface="Calibri"/>
                <a:cs typeface="Calibri"/>
                <a:sym typeface="Calibri"/>
              </a:rPr>
              <a:t>Ieteikumi sociālās saiknes stiprināšanai</a:t>
            </a:r>
            <a:endParaRPr b="0" i="0" sz="1400" u="none" cap="none" strike="noStrike">
              <a:solidFill>
                <a:srgbClr val="000000"/>
              </a:solidFill>
              <a:latin typeface="Arial"/>
              <a:ea typeface="Arial"/>
              <a:cs typeface="Arial"/>
              <a:sym typeface="Arial"/>
            </a:endParaRPr>
          </a:p>
        </p:txBody>
      </p:sp>
      <p:pic>
        <p:nvPicPr>
          <p:cNvPr descr="Text&#10;&#10;Description automatically generated with medium confidence" id="497" name="Google Shape;497;p65"/>
          <p:cNvPicPr preferRelativeResize="0"/>
          <p:nvPr/>
        </p:nvPicPr>
        <p:blipFill rotWithShape="1">
          <a:blip r:embed="rId3">
            <a:alphaModFix/>
          </a:blip>
          <a:srcRect b="0" l="0" r="0" t="0"/>
          <a:stretch/>
        </p:blipFill>
        <p:spPr>
          <a:xfrm>
            <a:off x="9692533" y="6032201"/>
            <a:ext cx="2499467" cy="524376"/>
          </a:xfrm>
          <a:prstGeom prst="rect">
            <a:avLst/>
          </a:prstGeom>
          <a:noFill/>
          <a:ln>
            <a:noFill/>
          </a:ln>
        </p:spPr>
      </p:pic>
      <p:sp>
        <p:nvSpPr>
          <p:cNvPr id="498" name="Google Shape;498;p65"/>
          <p:cNvSpPr txBox="1"/>
          <p:nvPr/>
        </p:nvSpPr>
        <p:spPr>
          <a:xfrm>
            <a:off x="3049172" y="3240817"/>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499" name="Google Shape;499;p65"/>
          <p:cNvSpPr txBox="1"/>
          <p:nvPr/>
        </p:nvSpPr>
        <p:spPr>
          <a:xfrm>
            <a:off x="3049172" y="3240817"/>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500" name="Google Shape;500;p65"/>
          <p:cNvSpPr txBox="1"/>
          <p:nvPr/>
        </p:nvSpPr>
        <p:spPr>
          <a:xfrm>
            <a:off x="1379472" y="1194702"/>
            <a:ext cx="4977130" cy="41857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br>
              <a:rPr b="0" i="0" lang="en-GB" sz="1400" u="none" cap="none" strike="noStrike">
                <a:solidFill>
                  <a:srgbClr val="000000"/>
                </a:solidFill>
                <a:latin typeface="Calibri"/>
                <a:ea typeface="Calibri"/>
                <a:cs typeface="Calibri"/>
                <a:sym typeface="Calibri"/>
              </a:rPr>
            </a:b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000000"/>
                </a:solidFill>
                <a:latin typeface="Calibri"/>
                <a:ea typeface="Calibri"/>
                <a:cs typeface="Calibri"/>
                <a:sym typeface="Calibri"/>
              </a:rPr>
              <a:t>Ievads</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GB" sz="1800" u="none" cap="none" strike="noStrike">
                <a:solidFill>
                  <a:srgbClr val="000000"/>
                </a:solidFill>
                <a:latin typeface="Calibri"/>
                <a:ea typeface="Calibri"/>
                <a:cs typeface="Calibri"/>
                <a:sym typeface="Calibri"/>
              </a:rPr>
              <a:t>Kā pieaugušo izglītotājs, kura mērķis ir attīstīt studentu publiskās runas prasmes, tu katram studentam piešķir prezentācijas tematu. Tēmu sadales laikā tu pamani, ka Elizabete kļūst satraukta un vilcinās iesaistīties. Vairākas reizes esi dzirdējis, ka viņa pauž neapmierinātību ar savu ķermeņa tēlu, jo uzskata sevi par “lieku svaru”.</a:t>
            </a:r>
            <a:endParaRPr/>
          </a:p>
          <a:p>
            <a:pPr indent="0" lvl="0" marL="0" marR="0" rtl="0" algn="l">
              <a:lnSpc>
                <a:spcPct val="100000"/>
              </a:lnSpc>
              <a:spcBef>
                <a:spcPts val="0"/>
              </a:spcBef>
              <a:spcAft>
                <a:spcPts val="0"/>
              </a:spcAft>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1" i="0" lang="en-GB" sz="1800" u="none" cap="none" strike="noStrike">
                <a:solidFill>
                  <a:srgbClr val="000000"/>
                </a:solidFill>
                <a:latin typeface="Calibri"/>
                <a:ea typeface="Calibri"/>
                <a:cs typeface="Calibri"/>
                <a:sym typeface="Calibri"/>
              </a:rPr>
              <a:t>Lēmuma punkts: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GB" sz="1800" u="none" cap="none" strike="noStrike">
                <a:solidFill>
                  <a:srgbClr val="000000"/>
                </a:solidFill>
                <a:latin typeface="Calibri"/>
                <a:ea typeface="Calibri"/>
                <a:cs typeface="Calibri"/>
                <a:sym typeface="Calibri"/>
              </a:rPr>
              <a:t>Elizabete joprojām nav apstiprinājusi savu prezentācijas datumu.</a:t>
            </a:r>
            <a:endParaRPr/>
          </a:p>
          <a:p>
            <a:pPr indent="0" lvl="0" marL="0" marR="0" rtl="0" algn="l">
              <a:lnSpc>
                <a:spcPct val="100000"/>
              </a:lnSpc>
              <a:spcBef>
                <a:spcPts val="0"/>
              </a:spcBef>
              <a:spcAft>
                <a:spcPts val="0"/>
              </a:spcAft>
              <a:buNone/>
            </a:pPr>
            <a:r>
              <a:rPr b="1" i="0" lang="en-GB" sz="1800" u="none" cap="none" strike="noStrike">
                <a:solidFill>
                  <a:srgbClr val="000000"/>
                </a:solidFill>
                <a:latin typeface="Calibri"/>
                <a:ea typeface="Calibri"/>
                <a:cs typeface="Calibri"/>
                <a:sym typeface="Calibri"/>
              </a:rPr>
              <a:t>Kā tu vari viņu iedrošināt uzņemties iniciatīvu?</a:t>
            </a:r>
            <a:endParaRPr b="0" i="0" sz="1400" u="none" cap="none" strike="noStrike">
              <a:solidFill>
                <a:srgbClr val="000000"/>
              </a:solidFill>
              <a:latin typeface="Arial"/>
              <a:ea typeface="Arial"/>
              <a:cs typeface="Arial"/>
              <a:sym typeface="Arial"/>
            </a:endParaRPr>
          </a:p>
        </p:txBody>
      </p:sp>
      <p:pic>
        <p:nvPicPr>
          <p:cNvPr id="501" name="Google Shape;501;p65"/>
          <p:cNvPicPr preferRelativeResize="0"/>
          <p:nvPr/>
        </p:nvPicPr>
        <p:blipFill rotWithShape="1">
          <a:blip r:embed="rId4">
            <a:alphaModFix/>
          </a:blip>
          <a:srcRect b="0" l="0" r="0" t="0"/>
          <a:stretch/>
        </p:blipFill>
        <p:spPr>
          <a:xfrm>
            <a:off x="215249" y="5419323"/>
            <a:ext cx="1438675" cy="1438675"/>
          </a:xfrm>
          <a:prstGeom prst="rect">
            <a:avLst/>
          </a:prstGeom>
          <a:noFill/>
          <a:ln>
            <a:noFill/>
          </a:ln>
        </p:spPr>
      </p:pic>
      <p:pic>
        <p:nvPicPr>
          <p:cNvPr descr="Manager - Free people icons" id="502" name="Google Shape;502;p65"/>
          <p:cNvPicPr preferRelativeResize="0"/>
          <p:nvPr/>
        </p:nvPicPr>
        <p:blipFill rotWithShape="1">
          <a:blip r:embed="rId5">
            <a:alphaModFix/>
          </a:blip>
          <a:srcRect b="0" l="0" r="0" t="0"/>
          <a:stretch/>
        </p:blipFill>
        <p:spPr>
          <a:xfrm>
            <a:off x="-170118" y="2727677"/>
            <a:ext cx="1621324" cy="1621324"/>
          </a:xfrm>
          <a:prstGeom prst="rect">
            <a:avLst/>
          </a:prstGeom>
          <a:noFill/>
          <a:ln>
            <a:noFill/>
          </a:ln>
        </p:spPr>
      </p:pic>
      <p:cxnSp>
        <p:nvCxnSpPr>
          <p:cNvPr id="503" name="Google Shape;503;p65"/>
          <p:cNvCxnSpPr/>
          <p:nvPr/>
        </p:nvCxnSpPr>
        <p:spPr>
          <a:xfrm flipH="1" rot="10800000">
            <a:off x="6219539" y="1973446"/>
            <a:ext cx="681324" cy="405774"/>
          </a:xfrm>
          <a:prstGeom prst="straightConnector1">
            <a:avLst/>
          </a:prstGeom>
          <a:noFill/>
          <a:ln cap="flat" cmpd="sng" w="38100">
            <a:solidFill>
              <a:schemeClr val="dk1"/>
            </a:solidFill>
            <a:prstDash val="solid"/>
            <a:round/>
            <a:headEnd len="sm" w="sm" type="none"/>
            <a:tailEnd len="med" w="med" type="triangle"/>
          </a:ln>
        </p:spPr>
      </p:cxnSp>
      <p:cxnSp>
        <p:nvCxnSpPr>
          <p:cNvPr id="504" name="Google Shape;504;p65"/>
          <p:cNvCxnSpPr/>
          <p:nvPr/>
        </p:nvCxnSpPr>
        <p:spPr>
          <a:xfrm>
            <a:off x="6400742" y="3233608"/>
            <a:ext cx="527548" cy="0"/>
          </a:xfrm>
          <a:prstGeom prst="straightConnector1">
            <a:avLst/>
          </a:prstGeom>
          <a:noFill/>
          <a:ln cap="flat" cmpd="sng" w="38100">
            <a:solidFill>
              <a:schemeClr val="dk1"/>
            </a:solidFill>
            <a:prstDash val="solid"/>
            <a:round/>
            <a:headEnd len="sm" w="sm" type="none"/>
            <a:tailEnd len="med" w="med" type="triangle"/>
          </a:ln>
        </p:spPr>
      </p:cxnSp>
      <p:cxnSp>
        <p:nvCxnSpPr>
          <p:cNvPr id="505" name="Google Shape;505;p65"/>
          <p:cNvCxnSpPr/>
          <p:nvPr/>
        </p:nvCxnSpPr>
        <p:spPr>
          <a:xfrm>
            <a:off x="6371939" y="4540446"/>
            <a:ext cx="528924" cy="415123"/>
          </a:xfrm>
          <a:prstGeom prst="straightConnector1">
            <a:avLst/>
          </a:prstGeom>
          <a:noFill/>
          <a:ln cap="flat" cmpd="sng" w="38100">
            <a:solidFill>
              <a:schemeClr val="dk1"/>
            </a:solidFill>
            <a:prstDash val="solid"/>
            <a:round/>
            <a:headEnd len="sm" w="sm" type="none"/>
            <a:tailEnd len="med" w="med" type="triangle"/>
          </a:ln>
        </p:spPr>
      </p:cxnSp>
      <p:sp>
        <p:nvSpPr>
          <p:cNvPr id="506" name="Google Shape;506;p65">
            <a:hlinkClick action="ppaction://hlinksldjump" r:id="rId6"/>
          </p:cNvPr>
          <p:cNvSpPr/>
          <p:nvPr/>
        </p:nvSpPr>
        <p:spPr>
          <a:xfrm>
            <a:off x="7098779" y="1580532"/>
            <a:ext cx="3722534" cy="921358"/>
          </a:xfrm>
          <a:custGeom>
            <a:rect b="b" l="l" r="r" t="t"/>
            <a:pathLst>
              <a:path extrusionOk="0" h="120000" w="120000">
                <a:moveTo>
                  <a:pt x="0" y="0"/>
                </a:moveTo>
                <a:lnTo>
                  <a:pt x="120000" y="0"/>
                </a:lnTo>
                <a:lnTo>
                  <a:pt x="120000" y="120000"/>
                </a:lnTo>
                <a:lnTo>
                  <a:pt x="0" y="120000"/>
                </a:lnTo>
                <a:close/>
              </a:path>
            </a:pathLst>
          </a:custGeom>
          <a:solidFill>
            <a:schemeClr val="accent1"/>
          </a:solidFill>
          <a:ln cap="flat" cmpd="sng" w="25400">
            <a:solidFill>
              <a:srgbClr val="1C305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07" name="Google Shape;507;p65"/>
          <p:cNvSpPr txBox="1"/>
          <p:nvPr/>
        </p:nvSpPr>
        <p:spPr>
          <a:xfrm>
            <a:off x="7142919" y="1410837"/>
            <a:ext cx="3722534" cy="1046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br>
              <a:rPr b="0" i="0" lang="en-GB" sz="1400" u="none" cap="none" strike="noStrike">
                <a:solidFill>
                  <a:srgbClr val="000000"/>
                </a:solidFill>
                <a:latin typeface="Calibri"/>
                <a:ea typeface="Calibri"/>
                <a:cs typeface="Calibri"/>
                <a:sym typeface="Calibri"/>
              </a:rPr>
            </a:br>
            <a:r>
              <a:rPr b="1" i="0" lang="en-GB" sz="1600" u="none" cap="none" strike="noStrike">
                <a:solidFill>
                  <a:srgbClr val="000000"/>
                </a:solidFill>
                <a:latin typeface="Calibri"/>
                <a:ea typeface="Calibri"/>
                <a:cs typeface="Calibri"/>
                <a:sym typeface="Calibri"/>
              </a:rPr>
              <a:t>1. izvēle: Piedāvāt Elizabetei alternatīvu prezentācijas formātu, piemēram, iepriekš ierakstītu video</a:t>
            </a:r>
            <a:endParaRPr b="1" i="0" sz="1600" u="none" cap="none" strike="noStrike">
              <a:solidFill>
                <a:srgbClr val="000000"/>
              </a:solidFill>
              <a:latin typeface="Calibri"/>
              <a:ea typeface="Calibri"/>
              <a:cs typeface="Calibri"/>
              <a:sym typeface="Calibri"/>
            </a:endParaRPr>
          </a:p>
        </p:txBody>
      </p:sp>
      <p:sp>
        <p:nvSpPr>
          <p:cNvPr id="508" name="Google Shape;508;p65">
            <a:hlinkClick action="ppaction://hlinksldjump" r:id="rId7"/>
          </p:cNvPr>
          <p:cNvSpPr/>
          <p:nvPr/>
        </p:nvSpPr>
        <p:spPr>
          <a:xfrm>
            <a:off x="7071608" y="3005499"/>
            <a:ext cx="4111139" cy="759955"/>
          </a:xfrm>
          <a:custGeom>
            <a:rect b="b" l="l" r="r" t="t"/>
            <a:pathLst>
              <a:path extrusionOk="0" h="120000" w="120000">
                <a:moveTo>
                  <a:pt x="0" y="0"/>
                </a:moveTo>
                <a:lnTo>
                  <a:pt x="120000" y="0"/>
                </a:lnTo>
                <a:lnTo>
                  <a:pt x="120000" y="120000"/>
                </a:lnTo>
                <a:lnTo>
                  <a:pt x="0" y="120000"/>
                </a:lnTo>
                <a:close/>
              </a:path>
            </a:pathLst>
          </a:custGeom>
          <a:solidFill>
            <a:schemeClr val="accent1"/>
          </a:solidFill>
          <a:ln cap="flat" cmpd="sng" w="25400">
            <a:solidFill>
              <a:srgbClr val="1C305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09" name="Google Shape;509;p65"/>
          <p:cNvSpPr txBox="1"/>
          <p:nvPr/>
        </p:nvSpPr>
        <p:spPr>
          <a:xfrm>
            <a:off x="7112284" y="2764341"/>
            <a:ext cx="4070463" cy="1046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br>
              <a:rPr b="0" i="0" lang="en-GB" sz="1400" u="none" cap="none" strike="noStrike">
                <a:solidFill>
                  <a:srgbClr val="000000"/>
                </a:solidFill>
                <a:latin typeface="Calibri"/>
                <a:ea typeface="Calibri"/>
                <a:cs typeface="Calibri"/>
                <a:sym typeface="Calibri"/>
              </a:rPr>
            </a:br>
            <a:r>
              <a:rPr b="1" i="0" lang="en-GB" sz="1600" u="none" cap="none" strike="noStrike">
                <a:solidFill>
                  <a:srgbClr val="000000"/>
                </a:solidFill>
                <a:latin typeface="Calibri"/>
                <a:ea typeface="Calibri"/>
                <a:cs typeface="Calibri"/>
                <a:sym typeface="Calibri"/>
              </a:rPr>
              <a:t>2. izvēle: Noteikt Elizabetei prezentācijas datumu pašam, piešķirot viņai skaidru termiņu.</a:t>
            </a:r>
            <a:endParaRPr b="1" i="0" sz="1600" u="none" cap="none" strike="noStrike">
              <a:solidFill>
                <a:srgbClr val="000000"/>
              </a:solidFill>
              <a:latin typeface="Calibri"/>
              <a:ea typeface="Calibri"/>
              <a:cs typeface="Calibri"/>
              <a:sym typeface="Calibri"/>
            </a:endParaRPr>
          </a:p>
        </p:txBody>
      </p:sp>
      <p:sp>
        <p:nvSpPr>
          <p:cNvPr id="510" name="Google Shape;510;p65"/>
          <p:cNvSpPr/>
          <p:nvPr/>
        </p:nvSpPr>
        <p:spPr>
          <a:xfrm>
            <a:off x="7071608" y="4646315"/>
            <a:ext cx="4757737" cy="898018"/>
          </a:xfrm>
          <a:custGeom>
            <a:rect b="b" l="l" r="r" t="t"/>
            <a:pathLst>
              <a:path extrusionOk="0" h="120000" w="120000">
                <a:moveTo>
                  <a:pt x="0" y="0"/>
                </a:moveTo>
                <a:lnTo>
                  <a:pt x="120000" y="0"/>
                </a:lnTo>
                <a:lnTo>
                  <a:pt x="120000" y="120000"/>
                </a:lnTo>
                <a:lnTo>
                  <a:pt x="0" y="120000"/>
                </a:lnTo>
                <a:close/>
              </a:path>
            </a:pathLst>
          </a:custGeom>
          <a:solidFill>
            <a:schemeClr val="accent1"/>
          </a:solidFill>
          <a:ln cap="flat" cmpd="sng" w="25400">
            <a:solidFill>
              <a:srgbClr val="1C305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11" name="Google Shape;511;p65"/>
          <p:cNvSpPr txBox="1"/>
          <p:nvPr/>
        </p:nvSpPr>
        <p:spPr>
          <a:xfrm>
            <a:off x="7199842" y="4481248"/>
            <a:ext cx="4501267" cy="1046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br>
              <a:rPr b="0" i="0" lang="en-GB" sz="1400" u="none" cap="none" strike="noStrike">
                <a:solidFill>
                  <a:srgbClr val="000000"/>
                </a:solidFill>
                <a:latin typeface="Calibri"/>
                <a:ea typeface="Calibri"/>
                <a:cs typeface="Calibri"/>
                <a:sym typeface="Calibri"/>
              </a:rPr>
            </a:br>
            <a:r>
              <a:rPr b="1" i="0" lang="en-GB" sz="1600" u="none" cap="none" strike="noStrike">
                <a:solidFill>
                  <a:srgbClr val="000000"/>
                </a:solidFill>
                <a:latin typeface="Calibri"/>
                <a:ea typeface="Calibri"/>
                <a:cs typeface="Calibri"/>
                <a:sym typeface="Calibri"/>
              </a:rPr>
              <a:t>3. izvēle: Ignorēt Elizabetes vilcināšanos un turpināt darbu, nesekojot līdzi tam, vai viņa ir izvēlējusies datumu.</a:t>
            </a:r>
            <a:endParaRPr b="1" i="0" sz="1600" u="none" cap="none" strike="noStrike">
              <a:solidFill>
                <a:srgbClr val="000000"/>
              </a:solidFill>
              <a:latin typeface="Calibri"/>
              <a:ea typeface="Calibri"/>
              <a:cs typeface="Calibri"/>
              <a:sym typeface="Calibri"/>
            </a:endParaRPr>
          </a:p>
        </p:txBody>
      </p:sp>
      <p:sp>
        <p:nvSpPr>
          <p:cNvPr id="512" name="Google Shape;512;p65"/>
          <p:cNvSpPr txBox="1"/>
          <p:nvPr/>
        </p:nvSpPr>
        <p:spPr>
          <a:xfrm>
            <a:off x="1653924" y="6025891"/>
            <a:ext cx="6190936" cy="83095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600" u="none" cap="none" strike="noStrike">
                <a:solidFill>
                  <a:srgbClr val="000000"/>
                </a:solidFill>
                <a:latin typeface="Calibri"/>
                <a:ea typeface="Calibri"/>
                <a:cs typeface="Calibri"/>
                <a:sym typeface="Calibri"/>
              </a:rPr>
              <a:t>Mazāk efektīva rīcība: </a:t>
            </a:r>
            <a:r>
              <a:rPr b="0" i="0" lang="en-GB" sz="1600" u="none" cap="none" strike="noStrike">
                <a:solidFill>
                  <a:srgbClr val="000000"/>
                </a:solidFill>
                <a:latin typeface="Calibri"/>
                <a:ea typeface="Calibri"/>
                <a:cs typeface="Calibri"/>
                <a:sym typeface="Calibri"/>
              </a:rPr>
              <a:t>Elizabete jūtas nepamanīta un piespiesta, kas pastiprina viņas trauksmi. </a:t>
            </a:r>
            <a:r>
              <a:rPr b="1" i="0" lang="en-GB" sz="1600" u="none" cap="none" strike="noStrike">
                <a:solidFill>
                  <a:srgbClr val="000000"/>
                </a:solidFill>
                <a:latin typeface="Calibri"/>
                <a:ea typeface="Calibri"/>
                <a:cs typeface="Calibri"/>
                <a:sym typeface="Calibri"/>
              </a:rPr>
              <a:t>Rezultāts — </a:t>
            </a:r>
            <a:r>
              <a:rPr b="0" i="0" lang="en-GB" sz="1600" u="none" cap="none" strike="noStrike">
                <a:solidFill>
                  <a:srgbClr val="000000"/>
                </a:solidFill>
                <a:latin typeface="Calibri"/>
                <a:ea typeface="Calibri"/>
                <a:cs typeface="Calibri"/>
                <a:sym typeface="Calibri"/>
              </a:rPr>
              <a:t>viņas sociālā izolācija tikai padziļinās.</a:t>
            </a:r>
            <a:endParaRPr b="0" i="0" sz="1400" u="none" cap="none" strike="noStrike">
              <a:solidFill>
                <a:srgbClr val="000000"/>
              </a:solidFill>
              <a:latin typeface="Calibri"/>
              <a:ea typeface="Calibri"/>
              <a:cs typeface="Calibri"/>
              <a:sym typeface="Calibri"/>
            </a:endParaRPr>
          </a:p>
        </p:txBody>
      </p:sp>
      <p:cxnSp>
        <p:nvCxnSpPr>
          <p:cNvPr id="513" name="Google Shape;513;p65"/>
          <p:cNvCxnSpPr/>
          <p:nvPr/>
        </p:nvCxnSpPr>
        <p:spPr>
          <a:xfrm flipH="1">
            <a:off x="7906192" y="5642193"/>
            <a:ext cx="492213" cy="526032"/>
          </a:xfrm>
          <a:prstGeom prst="straightConnector1">
            <a:avLst/>
          </a:prstGeom>
          <a:noFill/>
          <a:ln cap="flat" cmpd="sng" w="38100">
            <a:solidFill>
              <a:schemeClr val="dk1"/>
            </a:solidFill>
            <a:prstDash val="solid"/>
            <a:round/>
            <a:headEnd len="sm" w="sm" type="none"/>
            <a:tailEnd len="med" w="med" type="triangle"/>
          </a:ln>
        </p:spPr>
      </p:cxnSp>
      <p:sp>
        <p:nvSpPr>
          <p:cNvPr id="514" name="Google Shape;514;p65"/>
          <p:cNvSpPr txBox="1"/>
          <p:nvPr/>
        </p:nvSpPr>
        <p:spPr>
          <a:xfrm>
            <a:off x="2216258" y="1046279"/>
            <a:ext cx="7857746"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GB" sz="1800" u="none" cap="none" strike="noStrike">
                <a:solidFill>
                  <a:srgbClr val="000000"/>
                </a:solidFill>
                <a:latin typeface="Calibri"/>
                <a:ea typeface="Calibri"/>
                <a:cs typeface="Calibri"/>
                <a:sym typeface="Calibri"/>
              </a:rPr>
              <a:t>Sociāli izolētu personu pašpārliecības veidošana publiskās uzstāšanās situācijās</a:t>
            </a:r>
            <a:endParaRPr b="0" i="0" sz="1800" u="none" cap="none" strike="noStrike">
              <a:solidFill>
                <a:srgbClr val="00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0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0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0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0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1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1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pic>
        <p:nvPicPr>
          <p:cNvPr descr="Text&#10;&#10;Description automatically generated with medium confidence" id="519" name="Google Shape;519;p66"/>
          <p:cNvPicPr preferRelativeResize="0"/>
          <p:nvPr/>
        </p:nvPicPr>
        <p:blipFill rotWithShape="1">
          <a:blip r:embed="rId3">
            <a:alphaModFix/>
          </a:blip>
          <a:srcRect b="0" l="0" r="0" t="0"/>
          <a:stretch/>
        </p:blipFill>
        <p:spPr>
          <a:xfrm>
            <a:off x="9692533" y="6032201"/>
            <a:ext cx="2499467" cy="524376"/>
          </a:xfrm>
          <a:prstGeom prst="rect">
            <a:avLst/>
          </a:prstGeom>
          <a:noFill/>
          <a:ln>
            <a:noFill/>
          </a:ln>
        </p:spPr>
      </p:pic>
      <p:sp>
        <p:nvSpPr>
          <p:cNvPr id="520" name="Google Shape;520;p66"/>
          <p:cNvSpPr txBox="1"/>
          <p:nvPr/>
        </p:nvSpPr>
        <p:spPr>
          <a:xfrm>
            <a:off x="3049172" y="3240817"/>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521" name="Google Shape;521;p66"/>
          <p:cNvSpPr txBox="1"/>
          <p:nvPr/>
        </p:nvSpPr>
        <p:spPr>
          <a:xfrm>
            <a:off x="3049172" y="3240817"/>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522" name="Google Shape;522;p66"/>
          <p:cNvSpPr txBox="1"/>
          <p:nvPr/>
        </p:nvSpPr>
        <p:spPr>
          <a:xfrm>
            <a:off x="3049172" y="3508769"/>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pic>
        <p:nvPicPr>
          <p:cNvPr id="523" name="Google Shape;523;p66"/>
          <p:cNvPicPr preferRelativeResize="0"/>
          <p:nvPr/>
        </p:nvPicPr>
        <p:blipFill rotWithShape="1">
          <a:blip r:embed="rId4">
            <a:alphaModFix/>
          </a:blip>
          <a:srcRect b="0" l="0" r="0" t="0"/>
          <a:stretch/>
        </p:blipFill>
        <p:spPr>
          <a:xfrm>
            <a:off x="215249" y="5419323"/>
            <a:ext cx="1438675" cy="1438675"/>
          </a:xfrm>
          <a:prstGeom prst="rect">
            <a:avLst/>
          </a:prstGeom>
          <a:noFill/>
          <a:ln>
            <a:noFill/>
          </a:ln>
        </p:spPr>
      </p:pic>
      <p:sp>
        <p:nvSpPr>
          <p:cNvPr id="524" name="Google Shape;524;p66"/>
          <p:cNvSpPr txBox="1"/>
          <p:nvPr/>
        </p:nvSpPr>
        <p:spPr>
          <a:xfrm>
            <a:off x="-2382" y="0"/>
            <a:ext cx="12192000" cy="1015622"/>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0" lang="en-GB" sz="4000" u="none" cap="none" strike="noStrike">
                <a:solidFill>
                  <a:schemeClr val="dk1"/>
                </a:solidFill>
                <a:latin typeface="Calibri"/>
                <a:ea typeface="Calibri"/>
                <a:cs typeface="Calibri"/>
                <a:sym typeface="Calibri"/>
              </a:rPr>
              <a:t>Ieteikumi sociālās saiknes stiprināšanai</a:t>
            </a:r>
            <a:endParaRPr b="0" i="0" sz="1400" u="none" cap="none" strike="noStrike">
              <a:solidFill>
                <a:srgbClr val="000000"/>
              </a:solidFill>
              <a:latin typeface="Arial"/>
              <a:ea typeface="Arial"/>
              <a:cs typeface="Arial"/>
              <a:sym typeface="Arial"/>
            </a:endParaRPr>
          </a:p>
        </p:txBody>
      </p:sp>
      <p:sp>
        <p:nvSpPr>
          <p:cNvPr id="525" name="Google Shape;525;p66"/>
          <p:cNvSpPr txBox="1"/>
          <p:nvPr/>
        </p:nvSpPr>
        <p:spPr>
          <a:xfrm>
            <a:off x="859636" y="838875"/>
            <a:ext cx="10684664" cy="1046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br>
              <a:rPr b="0" i="0" lang="en-GB" sz="1400" u="none" cap="none" strike="noStrike">
                <a:solidFill>
                  <a:srgbClr val="000000"/>
                </a:solidFill>
                <a:latin typeface="Arial"/>
                <a:ea typeface="Arial"/>
                <a:cs typeface="Arial"/>
                <a:sym typeface="Arial"/>
              </a:rPr>
            </a:br>
            <a:r>
              <a:rPr b="1" i="0" lang="en-GB" sz="2400" u="none" cap="none" strike="noStrike">
                <a:solidFill>
                  <a:srgbClr val="000000"/>
                </a:solidFill>
                <a:latin typeface="Calibri"/>
                <a:ea typeface="Calibri"/>
                <a:cs typeface="Calibri"/>
                <a:sym typeface="Calibri"/>
              </a:rPr>
              <a:t>Elizabete jūtas atšķirīga no saviem vienaudžiem, kas vēl vairāk pastiprina viņas trauksmi.</a:t>
            </a:r>
            <a:endParaRPr b="1" i="0" sz="1800" u="none" cap="none" strike="noStrike">
              <a:solidFill>
                <a:srgbClr val="000000"/>
              </a:solidFill>
              <a:latin typeface="Calibri"/>
              <a:ea typeface="Calibri"/>
              <a:cs typeface="Calibri"/>
              <a:sym typeface="Calibri"/>
            </a:endParaRPr>
          </a:p>
        </p:txBody>
      </p:sp>
      <p:sp>
        <p:nvSpPr>
          <p:cNvPr id="526" name="Google Shape;526;p66"/>
          <p:cNvSpPr txBox="1"/>
          <p:nvPr/>
        </p:nvSpPr>
        <p:spPr>
          <a:xfrm>
            <a:off x="1741684" y="1471385"/>
            <a:ext cx="3793332"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br>
              <a:rPr b="0" i="0" lang="en-GB" sz="1600" u="none" cap="none" strike="noStrike">
                <a:solidFill>
                  <a:srgbClr val="000000"/>
                </a:solidFill>
                <a:latin typeface="Arial"/>
                <a:ea typeface="Arial"/>
                <a:cs typeface="Arial"/>
                <a:sym typeface="Arial"/>
              </a:rPr>
            </a:br>
            <a:r>
              <a:rPr b="1" i="0" lang="en-GB" sz="1600" u="none" cap="none" strike="noStrike">
                <a:solidFill>
                  <a:srgbClr val="000000"/>
                </a:solidFill>
                <a:latin typeface="Calibri"/>
                <a:ea typeface="Calibri"/>
                <a:cs typeface="Calibri"/>
                <a:sym typeface="Calibri"/>
              </a:rPr>
              <a:t>1. izvēle: Runāt tieši ar Elizabeti un pateikt, ka viņai nepieciešama palīdzība saistībā ar viņas ķermeņa tēla problēmām.</a:t>
            </a:r>
            <a:endParaRPr b="1" i="0" sz="1600" u="none" cap="none" strike="noStrike">
              <a:solidFill>
                <a:srgbClr val="000000"/>
              </a:solidFill>
              <a:latin typeface="Calibri"/>
              <a:ea typeface="Calibri"/>
              <a:cs typeface="Calibri"/>
              <a:sym typeface="Calibri"/>
            </a:endParaRPr>
          </a:p>
        </p:txBody>
      </p:sp>
      <p:sp>
        <p:nvSpPr>
          <p:cNvPr id="527" name="Google Shape;527;p66"/>
          <p:cNvSpPr txBox="1"/>
          <p:nvPr/>
        </p:nvSpPr>
        <p:spPr>
          <a:xfrm>
            <a:off x="6915147" y="1603115"/>
            <a:ext cx="4417218" cy="86177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br>
              <a:rPr b="0" i="0" lang="en-GB" sz="1800" u="none" cap="none" strike="noStrike">
                <a:solidFill>
                  <a:srgbClr val="000000"/>
                </a:solidFill>
                <a:latin typeface="Calibri"/>
                <a:ea typeface="Calibri"/>
                <a:cs typeface="Calibri"/>
                <a:sym typeface="Calibri"/>
              </a:rPr>
            </a:br>
            <a:r>
              <a:rPr b="1" i="0" lang="en-GB" sz="1600" u="none" cap="none" strike="noStrike">
                <a:solidFill>
                  <a:srgbClr val="000000"/>
                </a:solidFill>
                <a:latin typeface="Calibri"/>
                <a:ea typeface="Calibri"/>
                <a:cs typeface="Calibri"/>
                <a:sym typeface="Calibri"/>
              </a:rPr>
              <a:t>2. izvēle: Ignorēt Elizabetes bažas un turpināt nodarbību kā plānots.</a:t>
            </a:r>
            <a:endParaRPr b="1" i="0" sz="1600" u="none" cap="none" strike="noStrike">
              <a:solidFill>
                <a:srgbClr val="000000"/>
              </a:solidFill>
              <a:latin typeface="Calibri"/>
              <a:ea typeface="Calibri"/>
              <a:cs typeface="Calibri"/>
              <a:sym typeface="Calibri"/>
            </a:endParaRPr>
          </a:p>
        </p:txBody>
      </p:sp>
      <p:cxnSp>
        <p:nvCxnSpPr>
          <p:cNvPr id="528" name="Google Shape;528;p66"/>
          <p:cNvCxnSpPr/>
          <p:nvPr/>
        </p:nvCxnSpPr>
        <p:spPr>
          <a:xfrm flipH="1">
            <a:off x="4826833" y="1459777"/>
            <a:ext cx="357150" cy="428777"/>
          </a:xfrm>
          <a:prstGeom prst="straightConnector1">
            <a:avLst/>
          </a:prstGeom>
          <a:noFill/>
          <a:ln cap="flat" cmpd="sng" w="34925">
            <a:solidFill>
              <a:schemeClr val="dk1"/>
            </a:solidFill>
            <a:prstDash val="solid"/>
            <a:round/>
            <a:headEnd len="sm" w="sm" type="none"/>
            <a:tailEnd len="med" w="med" type="triangle"/>
          </a:ln>
        </p:spPr>
      </p:cxnSp>
      <p:cxnSp>
        <p:nvCxnSpPr>
          <p:cNvPr id="529" name="Google Shape;529;p66"/>
          <p:cNvCxnSpPr/>
          <p:nvPr/>
        </p:nvCxnSpPr>
        <p:spPr>
          <a:xfrm>
            <a:off x="7559279" y="1445104"/>
            <a:ext cx="280577" cy="376793"/>
          </a:xfrm>
          <a:prstGeom prst="straightConnector1">
            <a:avLst/>
          </a:prstGeom>
          <a:noFill/>
          <a:ln cap="flat" cmpd="sng" w="34925">
            <a:solidFill>
              <a:schemeClr val="dk1"/>
            </a:solidFill>
            <a:prstDash val="solid"/>
            <a:round/>
            <a:headEnd len="sm" w="sm" type="none"/>
            <a:tailEnd len="med" w="med" type="triangle"/>
          </a:ln>
        </p:spPr>
      </p:cxnSp>
      <p:sp>
        <p:nvSpPr>
          <p:cNvPr id="530" name="Google Shape;530;p66"/>
          <p:cNvSpPr txBox="1"/>
          <p:nvPr/>
        </p:nvSpPr>
        <p:spPr>
          <a:xfrm>
            <a:off x="323733" y="2920284"/>
            <a:ext cx="5060154"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600" u="none" cap="none" strike="noStrike">
                <a:solidFill>
                  <a:srgbClr val="000000"/>
                </a:solidFill>
                <a:latin typeface="Calibri"/>
                <a:ea typeface="Calibri"/>
                <a:cs typeface="Calibri"/>
                <a:sym typeface="Calibri"/>
              </a:rPr>
              <a:t>Elizabete jūtas vēl atšķirīgāka no saviem vienaudžiem un sāk domāt, ka viņas bažas par ķermeņa tēlu ir acīmredzamas arī citiem.</a:t>
            </a:r>
            <a:endParaRPr b="1" i="0" sz="1600" u="none" cap="none" strike="noStrike">
              <a:solidFill>
                <a:srgbClr val="000000"/>
              </a:solidFill>
              <a:latin typeface="Calibri"/>
              <a:ea typeface="Calibri"/>
              <a:cs typeface="Calibri"/>
              <a:sym typeface="Calibri"/>
            </a:endParaRPr>
          </a:p>
        </p:txBody>
      </p:sp>
      <p:cxnSp>
        <p:nvCxnSpPr>
          <p:cNvPr id="531" name="Google Shape;531;p66"/>
          <p:cNvCxnSpPr/>
          <p:nvPr/>
        </p:nvCxnSpPr>
        <p:spPr>
          <a:xfrm>
            <a:off x="3694998" y="2526907"/>
            <a:ext cx="0" cy="478615"/>
          </a:xfrm>
          <a:prstGeom prst="straightConnector1">
            <a:avLst/>
          </a:prstGeom>
          <a:noFill/>
          <a:ln cap="flat" cmpd="sng" w="34925">
            <a:solidFill>
              <a:schemeClr val="dk1"/>
            </a:solidFill>
            <a:prstDash val="solid"/>
            <a:round/>
            <a:headEnd len="sm" w="sm" type="none"/>
            <a:tailEnd len="med" w="med" type="triangle"/>
          </a:ln>
        </p:spPr>
      </p:cxnSp>
      <p:sp>
        <p:nvSpPr>
          <p:cNvPr id="532" name="Google Shape;532;p66"/>
          <p:cNvSpPr txBox="1"/>
          <p:nvPr/>
        </p:nvSpPr>
        <p:spPr>
          <a:xfrm>
            <a:off x="6830614" y="2948429"/>
            <a:ext cx="5361386"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600" u="none" cap="none" strike="noStrike">
                <a:solidFill>
                  <a:srgbClr val="000000"/>
                </a:solidFill>
                <a:latin typeface="Calibri"/>
                <a:ea typeface="Calibri"/>
                <a:cs typeface="Calibri"/>
                <a:sym typeface="Calibri"/>
              </a:rPr>
              <a:t>Elizabete jūtas nepamanīta un spiesta, kas pastiprina viņas trauksmi.</a:t>
            </a:r>
            <a:endParaRPr b="1" i="0" sz="1600" u="none" cap="none" strike="noStrike">
              <a:solidFill>
                <a:srgbClr val="000000"/>
              </a:solidFill>
              <a:latin typeface="Calibri"/>
              <a:ea typeface="Calibri"/>
              <a:cs typeface="Calibri"/>
              <a:sym typeface="Calibri"/>
            </a:endParaRPr>
          </a:p>
        </p:txBody>
      </p:sp>
      <p:cxnSp>
        <p:nvCxnSpPr>
          <p:cNvPr id="533" name="Google Shape;533;p66"/>
          <p:cNvCxnSpPr/>
          <p:nvPr/>
        </p:nvCxnSpPr>
        <p:spPr>
          <a:xfrm>
            <a:off x="9123756" y="2424974"/>
            <a:ext cx="0" cy="534477"/>
          </a:xfrm>
          <a:prstGeom prst="straightConnector1">
            <a:avLst/>
          </a:prstGeom>
          <a:noFill/>
          <a:ln cap="flat" cmpd="sng" w="34925">
            <a:solidFill>
              <a:schemeClr val="dk1"/>
            </a:solidFill>
            <a:prstDash val="solid"/>
            <a:round/>
            <a:headEnd len="sm" w="sm" type="none"/>
            <a:tailEnd len="med" w="med" type="triangle"/>
          </a:ln>
        </p:spPr>
      </p:cxnSp>
      <p:sp>
        <p:nvSpPr>
          <p:cNvPr id="534" name="Google Shape;534;p66"/>
          <p:cNvSpPr txBox="1"/>
          <p:nvPr/>
        </p:nvSpPr>
        <p:spPr>
          <a:xfrm>
            <a:off x="69867" y="3915884"/>
            <a:ext cx="3526403" cy="13233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br>
              <a:rPr b="1" i="0" lang="en-GB" sz="1600" u="none" cap="none" strike="noStrike">
                <a:solidFill>
                  <a:srgbClr val="000000"/>
                </a:solidFill>
                <a:latin typeface="Calibri"/>
                <a:ea typeface="Calibri"/>
                <a:cs typeface="Calibri"/>
                <a:sym typeface="Calibri"/>
              </a:rPr>
            </a:br>
            <a:r>
              <a:rPr b="1" i="0" lang="en-GB" sz="1600" u="none" cap="none" strike="noStrike">
                <a:solidFill>
                  <a:srgbClr val="000000"/>
                </a:solidFill>
                <a:latin typeface="Calibri"/>
                <a:ea typeface="Calibri"/>
                <a:cs typeface="Calibri"/>
                <a:sym typeface="Calibri"/>
              </a:rPr>
              <a:t>1. izvēle: Saudzīgi aprunāties ar Elizabeti atbalstošā vidē, atzīt viņas izjūtas un iedrošināt apsvērt sarunu ar speciālistu.</a:t>
            </a:r>
            <a:endParaRPr b="1" i="0" sz="1600" u="none" cap="none" strike="noStrike">
              <a:solidFill>
                <a:srgbClr val="000000"/>
              </a:solidFill>
              <a:latin typeface="Calibri"/>
              <a:ea typeface="Calibri"/>
              <a:cs typeface="Calibri"/>
              <a:sym typeface="Calibri"/>
            </a:endParaRPr>
          </a:p>
        </p:txBody>
      </p:sp>
      <p:cxnSp>
        <p:nvCxnSpPr>
          <p:cNvPr id="535" name="Google Shape;535;p66"/>
          <p:cNvCxnSpPr/>
          <p:nvPr/>
        </p:nvCxnSpPr>
        <p:spPr>
          <a:xfrm flipH="1">
            <a:off x="1669319" y="3693435"/>
            <a:ext cx="520454" cy="432393"/>
          </a:xfrm>
          <a:prstGeom prst="straightConnector1">
            <a:avLst/>
          </a:prstGeom>
          <a:noFill/>
          <a:ln cap="flat" cmpd="sng" w="34925">
            <a:solidFill>
              <a:schemeClr val="dk1"/>
            </a:solidFill>
            <a:prstDash val="solid"/>
            <a:round/>
            <a:headEnd len="sm" w="sm" type="none"/>
            <a:tailEnd len="med" w="med" type="triangle"/>
          </a:ln>
        </p:spPr>
      </p:cxnSp>
      <p:cxnSp>
        <p:nvCxnSpPr>
          <p:cNvPr id="536" name="Google Shape;536;p66"/>
          <p:cNvCxnSpPr/>
          <p:nvPr/>
        </p:nvCxnSpPr>
        <p:spPr>
          <a:xfrm flipH="1">
            <a:off x="8686852" y="3368430"/>
            <a:ext cx="436904" cy="614073"/>
          </a:xfrm>
          <a:prstGeom prst="straightConnector1">
            <a:avLst/>
          </a:prstGeom>
          <a:noFill/>
          <a:ln cap="flat" cmpd="sng" w="34925">
            <a:solidFill>
              <a:schemeClr val="dk1"/>
            </a:solidFill>
            <a:prstDash val="solid"/>
            <a:round/>
            <a:headEnd len="sm" w="sm" type="none"/>
            <a:tailEnd len="med" w="med" type="triangle"/>
          </a:ln>
        </p:spPr>
      </p:cxnSp>
      <p:sp>
        <p:nvSpPr>
          <p:cNvPr id="537" name="Google Shape;537;p66"/>
          <p:cNvSpPr txBox="1"/>
          <p:nvPr/>
        </p:nvSpPr>
        <p:spPr>
          <a:xfrm>
            <a:off x="3505149" y="3693435"/>
            <a:ext cx="3117652" cy="12926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br>
              <a:rPr b="1" i="0" lang="en-GB" sz="1400" u="none" cap="none" strike="noStrike">
                <a:solidFill>
                  <a:srgbClr val="000000"/>
                </a:solidFill>
                <a:latin typeface="Calibri"/>
                <a:ea typeface="Calibri"/>
                <a:cs typeface="Calibri"/>
                <a:sym typeface="Calibri"/>
              </a:rPr>
            </a:br>
            <a:r>
              <a:rPr b="1" i="0" lang="en-GB" sz="1600" u="none" cap="none" strike="noStrike">
                <a:solidFill>
                  <a:srgbClr val="000000"/>
                </a:solidFill>
                <a:latin typeface="Calibri"/>
                <a:ea typeface="Calibri"/>
                <a:cs typeface="Calibri"/>
                <a:sym typeface="Calibri"/>
              </a:rPr>
              <a:t>2. izvēle: Uzrunāt visu grupu un uzsvērt, ka ir pilnīgi normāli meklēt atbalstu, ja cilvēks jūtas tā, ka tas ir nepieciešams.</a:t>
            </a:r>
            <a:endParaRPr b="1" i="0" sz="1600" u="none" cap="none" strike="noStrike">
              <a:solidFill>
                <a:srgbClr val="000000"/>
              </a:solidFill>
              <a:latin typeface="Calibri"/>
              <a:ea typeface="Calibri"/>
              <a:cs typeface="Calibri"/>
              <a:sym typeface="Calibri"/>
            </a:endParaRPr>
          </a:p>
        </p:txBody>
      </p:sp>
      <p:cxnSp>
        <p:nvCxnSpPr>
          <p:cNvPr id="538" name="Google Shape;538;p66"/>
          <p:cNvCxnSpPr/>
          <p:nvPr/>
        </p:nvCxnSpPr>
        <p:spPr>
          <a:xfrm>
            <a:off x="4077352" y="3496930"/>
            <a:ext cx="501547" cy="489646"/>
          </a:xfrm>
          <a:prstGeom prst="straightConnector1">
            <a:avLst/>
          </a:prstGeom>
          <a:noFill/>
          <a:ln cap="flat" cmpd="sng" w="34925">
            <a:solidFill>
              <a:schemeClr val="dk1"/>
            </a:solidFill>
            <a:prstDash val="solid"/>
            <a:round/>
            <a:headEnd len="sm" w="sm" type="none"/>
            <a:tailEnd len="med" w="med" type="triangle"/>
          </a:ln>
        </p:spPr>
      </p:cxnSp>
      <p:sp>
        <p:nvSpPr>
          <p:cNvPr id="539" name="Google Shape;539;p66"/>
          <p:cNvSpPr txBox="1"/>
          <p:nvPr/>
        </p:nvSpPr>
        <p:spPr>
          <a:xfrm>
            <a:off x="6819066" y="3978007"/>
            <a:ext cx="3132767"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600" u="none" cap="none" strike="noStrike">
                <a:solidFill>
                  <a:srgbClr val="000000"/>
                </a:solidFill>
                <a:latin typeface="Calibri"/>
                <a:ea typeface="Calibri"/>
                <a:cs typeface="Calibri"/>
                <a:sym typeface="Calibri"/>
              </a:rPr>
              <a:t>1. izvēle: Mainīt mācību programmas struktūru, padarot to mazāk interaktīvu, lai mazinātu diskomfortu.</a:t>
            </a:r>
            <a:endParaRPr b="1" i="0" sz="1600" u="none" cap="none" strike="noStrike">
              <a:solidFill>
                <a:srgbClr val="000000"/>
              </a:solidFill>
              <a:latin typeface="Calibri"/>
              <a:ea typeface="Calibri"/>
              <a:cs typeface="Calibri"/>
              <a:sym typeface="Calibri"/>
            </a:endParaRPr>
          </a:p>
        </p:txBody>
      </p:sp>
      <p:cxnSp>
        <p:nvCxnSpPr>
          <p:cNvPr id="540" name="Google Shape;540;p66"/>
          <p:cNvCxnSpPr/>
          <p:nvPr/>
        </p:nvCxnSpPr>
        <p:spPr>
          <a:xfrm>
            <a:off x="10314492" y="3373500"/>
            <a:ext cx="416377" cy="603931"/>
          </a:xfrm>
          <a:prstGeom prst="straightConnector1">
            <a:avLst/>
          </a:prstGeom>
          <a:noFill/>
          <a:ln cap="flat" cmpd="sng" w="34925">
            <a:solidFill>
              <a:schemeClr val="dk1"/>
            </a:solidFill>
            <a:prstDash val="solid"/>
            <a:round/>
            <a:headEnd len="sm" w="sm" type="none"/>
            <a:tailEnd len="med" w="med" type="triangle"/>
          </a:ln>
        </p:spPr>
      </p:cxnSp>
      <p:sp>
        <p:nvSpPr>
          <p:cNvPr id="541" name="Google Shape;541;p66"/>
          <p:cNvSpPr txBox="1"/>
          <p:nvPr/>
        </p:nvSpPr>
        <p:spPr>
          <a:xfrm>
            <a:off x="9907781" y="4124722"/>
            <a:ext cx="2284219" cy="12926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600" u="none" cap="none" strike="noStrike">
                <a:solidFill>
                  <a:srgbClr val="000000"/>
                </a:solidFill>
                <a:latin typeface="Calibri"/>
                <a:ea typeface="Calibri"/>
                <a:cs typeface="Calibri"/>
                <a:sym typeface="Calibri"/>
              </a:rPr>
              <a:t>2. izvēle: Piedāvāt Elizabetei iespēju iepriekš kopā ar tevi iztrenēt prezentāciju.</a:t>
            </a:r>
            <a:br>
              <a:rPr b="0" i="0" lang="en-GB"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sp>
        <p:nvSpPr>
          <p:cNvPr id="542" name="Google Shape;542;p66"/>
          <p:cNvSpPr txBox="1"/>
          <p:nvPr/>
        </p:nvSpPr>
        <p:spPr>
          <a:xfrm>
            <a:off x="5761259" y="5821657"/>
            <a:ext cx="4034896" cy="101562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br>
              <a:rPr b="0" i="0" lang="en-GB"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1" i="0" lang="en-GB" sz="1600" u="none" cap="none" strike="noStrike">
                <a:solidFill>
                  <a:srgbClr val="000000"/>
                </a:solidFill>
                <a:latin typeface="Calibri"/>
                <a:ea typeface="Calibri"/>
                <a:cs typeface="Calibri"/>
                <a:sym typeface="Calibri"/>
              </a:rPr>
              <a:t>Elizabete jūtas saprasta un kļūst motivētāka pārvarēt situāciju.</a:t>
            </a:r>
            <a:endParaRPr b="0" i="0" sz="1400" u="none" cap="none" strike="noStrike">
              <a:solidFill>
                <a:srgbClr val="000000"/>
              </a:solidFill>
              <a:latin typeface="Arial"/>
              <a:ea typeface="Arial"/>
              <a:cs typeface="Arial"/>
              <a:sym typeface="Arial"/>
            </a:endParaRPr>
          </a:p>
        </p:txBody>
      </p:sp>
      <p:sp>
        <p:nvSpPr>
          <p:cNvPr id="543" name="Google Shape;543;p66"/>
          <p:cNvSpPr txBox="1"/>
          <p:nvPr/>
        </p:nvSpPr>
        <p:spPr>
          <a:xfrm>
            <a:off x="7726134" y="5391543"/>
            <a:ext cx="3839626"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600" u="none" cap="none" strike="noStrike">
                <a:solidFill>
                  <a:srgbClr val="000000"/>
                </a:solidFill>
                <a:latin typeface="Calibri"/>
                <a:ea typeface="Calibri"/>
                <a:cs typeface="Calibri"/>
                <a:sym typeface="Calibri"/>
              </a:rPr>
              <a:t>Tas var radīt neērtības Elizabetei, jo viņa var justies izcelta.</a:t>
            </a:r>
            <a:endParaRPr b="1" i="0" sz="1600" u="none" cap="none" strike="noStrike">
              <a:solidFill>
                <a:srgbClr val="000000"/>
              </a:solidFill>
              <a:latin typeface="Calibri"/>
              <a:ea typeface="Calibri"/>
              <a:cs typeface="Calibri"/>
              <a:sym typeface="Calibri"/>
            </a:endParaRPr>
          </a:p>
        </p:txBody>
      </p:sp>
      <p:sp>
        <p:nvSpPr>
          <p:cNvPr id="544" name="Google Shape;544;p66"/>
          <p:cNvSpPr txBox="1"/>
          <p:nvPr/>
        </p:nvSpPr>
        <p:spPr>
          <a:xfrm>
            <a:off x="1219816" y="5313891"/>
            <a:ext cx="4968877"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600" u="none" cap="none" strike="noStrike">
                <a:solidFill>
                  <a:srgbClr val="000000"/>
                </a:solidFill>
                <a:latin typeface="Calibri"/>
                <a:ea typeface="Calibri"/>
                <a:cs typeface="Calibri"/>
                <a:sym typeface="Calibri"/>
              </a:rPr>
              <a:t>Šī pieeja noved pie tā, ka problēma paliek neatrisināta un turpinās ilgākā laika posmā.</a:t>
            </a:r>
            <a:endParaRPr b="1" i="0" sz="1600" u="none" cap="none" strike="noStrike">
              <a:solidFill>
                <a:srgbClr val="000000"/>
              </a:solidFill>
              <a:latin typeface="Calibri"/>
              <a:ea typeface="Calibri"/>
              <a:cs typeface="Calibri"/>
              <a:sym typeface="Calibri"/>
            </a:endParaRPr>
          </a:p>
        </p:txBody>
      </p:sp>
      <p:sp>
        <p:nvSpPr>
          <p:cNvPr id="545" name="Google Shape;545;p66"/>
          <p:cNvSpPr txBox="1"/>
          <p:nvPr/>
        </p:nvSpPr>
        <p:spPr>
          <a:xfrm>
            <a:off x="1801850" y="6047228"/>
            <a:ext cx="3065488"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600" u="none" cap="none" strike="noStrike">
                <a:solidFill>
                  <a:srgbClr val="000000"/>
                </a:solidFill>
                <a:latin typeface="Calibri"/>
                <a:ea typeface="Calibri"/>
                <a:cs typeface="Calibri"/>
                <a:sym typeface="Calibri"/>
              </a:rPr>
              <a:t>Elizabete iegūst pārliecību un jūtas daudz drošāk savas prezentācijas laikā.</a:t>
            </a:r>
            <a:endParaRPr b="1" i="0" sz="1600" u="none" cap="none" strike="noStrike">
              <a:solidFill>
                <a:srgbClr val="000000"/>
              </a:solidFill>
              <a:latin typeface="Calibri"/>
              <a:ea typeface="Calibri"/>
              <a:cs typeface="Calibri"/>
              <a:sym typeface="Calibri"/>
            </a:endParaRPr>
          </a:p>
        </p:txBody>
      </p:sp>
      <p:cxnSp>
        <p:nvCxnSpPr>
          <p:cNvPr id="546" name="Google Shape;546;p66"/>
          <p:cNvCxnSpPr/>
          <p:nvPr/>
        </p:nvCxnSpPr>
        <p:spPr>
          <a:xfrm rot="10800000">
            <a:off x="4524390" y="5111708"/>
            <a:ext cx="3216600" cy="449400"/>
          </a:xfrm>
          <a:prstGeom prst="curvedConnector3">
            <a:avLst>
              <a:gd fmla="val 50000" name="adj1"/>
            </a:avLst>
          </a:prstGeom>
          <a:noFill/>
          <a:ln cap="flat" cmpd="sng" w="28575">
            <a:solidFill>
              <a:schemeClr val="dk1"/>
            </a:solidFill>
            <a:prstDash val="solid"/>
            <a:round/>
            <a:headEnd len="med" w="med" type="triangle"/>
            <a:tailEnd len="med" w="med" type="triangle"/>
          </a:ln>
        </p:spPr>
      </p:cxnSp>
      <p:cxnSp>
        <p:nvCxnSpPr>
          <p:cNvPr id="547" name="Google Shape;547;p66"/>
          <p:cNvCxnSpPr/>
          <p:nvPr/>
        </p:nvCxnSpPr>
        <p:spPr>
          <a:xfrm flipH="1">
            <a:off x="3929757" y="4911927"/>
            <a:ext cx="2874300" cy="867600"/>
          </a:xfrm>
          <a:prstGeom prst="curvedConnector3">
            <a:avLst>
              <a:gd fmla="val 50000" name="adj1"/>
            </a:avLst>
          </a:prstGeom>
          <a:noFill/>
          <a:ln cap="flat" cmpd="sng" w="28575">
            <a:solidFill>
              <a:schemeClr val="dk1"/>
            </a:solidFill>
            <a:prstDash val="solid"/>
            <a:round/>
            <a:headEnd len="med" w="med" type="triangle"/>
            <a:tailEnd len="med" w="med" type="triangle"/>
          </a:ln>
        </p:spPr>
      </p:cxnSp>
      <p:cxnSp>
        <p:nvCxnSpPr>
          <p:cNvPr id="548" name="Google Shape;548;p66"/>
          <p:cNvCxnSpPr/>
          <p:nvPr/>
        </p:nvCxnSpPr>
        <p:spPr>
          <a:xfrm flipH="1">
            <a:off x="4380762" y="5039459"/>
            <a:ext cx="5559000" cy="1180800"/>
          </a:xfrm>
          <a:prstGeom prst="curvedConnector3">
            <a:avLst>
              <a:gd fmla="val 50000" name="adj1"/>
            </a:avLst>
          </a:prstGeom>
          <a:noFill/>
          <a:ln cap="flat" cmpd="sng" w="28575">
            <a:solidFill>
              <a:schemeClr val="dk1"/>
            </a:solidFill>
            <a:prstDash val="solid"/>
            <a:round/>
            <a:headEnd len="med" w="med" type="triangle"/>
            <a:tailEnd len="med" w="med" type="triangle"/>
          </a:ln>
        </p:spPr>
      </p:cxnSp>
      <p:cxnSp>
        <p:nvCxnSpPr>
          <p:cNvPr id="549" name="Google Shape;549;p66"/>
          <p:cNvCxnSpPr/>
          <p:nvPr/>
        </p:nvCxnSpPr>
        <p:spPr>
          <a:xfrm>
            <a:off x="2672581" y="5120154"/>
            <a:ext cx="3192300" cy="1297200"/>
          </a:xfrm>
          <a:prstGeom prst="curvedConnector3">
            <a:avLst>
              <a:gd fmla="val 50000" name="adj1"/>
            </a:avLst>
          </a:prstGeom>
          <a:noFill/>
          <a:ln cap="flat" cmpd="sng" w="28575">
            <a:solidFill>
              <a:schemeClr val="dk1"/>
            </a:solidFill>
            <a:prstDash val="solid"/>
            <a:round/>
            <a:headEnd len="med" w="med" type="triangle"/>
            <a:tailEnd len="med" w="med" type="triangle"/>
          </a:ln>
        </p:spPr>
      </p:cxnSp>
      <p:sp>
        <p:nvSpPr>
          <p:cNvPr id="550" name="Google Shape;550;p66">
            <a:hlinkClick action="ppaction://hlinksldjump" r:id="rId5"/>
          </p:cNvPr>
          <p:cNvSpPr/>
          <p:nvPr/>
        </p:nvSpPr>
        <p:spPr>
          <a:xfrm>
            <a:off x="10493900" y="272536"/>
            <a:ext cx="1448421" cy="779438"/>
          </a:xfrm>
          <a:custGeom>
            <a:rect b="b" l="l" r="r" t="t"/>
            <a:pathLst>
              <a:path extrusionOk="0" h="120000" w="120000">
                <a:moveTo>
                  <a:pt x="0" y="0"/>
                </a:moveTo>
                <a:lnTo>
                  <a:pt x="120000" y="0"/>
                </a:lnTo>
                <a:lnTo>
                  <a:pt x="120000" y="120000"/>
                </a:lnTo>
                <a:lnTo>
                  <a:pt x="0" y="120000"/>
                </a:lnTo>
                <a:close/>
              </a:path>
            </a:pathLst>
          </a:custGeom>
          <a:solidFill>
            <a:schemeClr val="accent1"/>
          </a:solidFill>
          <a:ln cap="flat" cmpd="sng" w="25400">
            <a:solidFill>
              <a:srgbClr val="1C305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551" name="Google Shape;551;p66">
            <a:hlinkClick action="ppaction://hlinksldjump" r:id="rId6"/>
          </p:cNvPr>
          <p:cNvSpPr/>
          <p:nvPr/>
        </p:nvSpPr>
        <p:spPr>
          <a:xfrm>
            <a:off x="323733" y="449451"/>
            <a:ext cx="1345586" cy="566171"/>
          </a:xfrm>
          <a:custGeom>
            <a:rect b="b" l="l" r="r" t="t"/>
            <a:pathLst>
              <a:path extrusionOk="0" h="120000" w="120000">
                <a:moveTo>
                  <a:pt x="0" y="0"/>
                </a:moveTo>
                <a:lnTo>
                  <a:pt x="120000" y="0"/>
                </a:lnTo>
                <a:lnTo>
                  <a:pt x="120000" y="120000"/>
                </a:lnTo>
                <a:lnTo>
                  <a:pt x="0" y="120000"/>
                </a:lnTo>
                <a:close/>
              </a:path>
            </a:pathLst>
          </a:custGeom>
          <a:solidFill>
            <a:schemeClr val="accent1"/>
          </a:solidFill>
          <a:ln cap="flat" cmpd="sng" w="25400">
            <a:solidFill>
              <a:srgbClr val="1C305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52" name="Google Shape;552;p66"/>
          <p:cNvSpPr txBox="1"/>
          <p:nvPr/>
        </p:nvSpPr>
        <p:spPr>
          <a:xfrm>
            <a:off x="278955" y="477068"/>
            <a:ext cx="1115892"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1400" u="none" cap="none" strike="noStrike">
                <a:solidFill>
                  <a:schemeClr val="lt1"/>
                </a:solidFill>
                <a:latin typeface="Arial"/>
                <a:ea typeface="Arial"/>
                <a:cs typeface="Arial"/>
                <a:sym typeface="Arial"/>
              </a:rPr>
              <a:t>Atgriezties pie izvēlēm</a:t>
            </a:r>
            <a:endParaRPr b="0" i="0" sz="1400" u="none" cap="none" strike="noStrike">
              <a:solidFill>
                <a:srgbClr val="000000"/>
              </a:solidFill>
              <a:latin typeface="Arial"/>
              <a:ea typeface="Arial"/>
              <a:cs typeface="Arial"/>
              <a:sym typeface="Arial"/>
            </a:endParaRPr>
          </a:p>
        </p:txBody>
      </p:sp>
      <p:sp>
        <p:nvSpPr>
          <p:cNvPr id="553" name="Google Shape;553;p66"/>
          <p:cNvSpPr txBox="1"/>
          <p:nvPr/>
        </p:nvSpPr>
        <p:spPr>
          <a:xfrm>
            <a:off x="10596737" y="238710"/>
            <a:ext cx="1345584"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1400" u="none" cap="none" strike="noStrike">
                <a:solidFill>
                  <a:schemeClr val="lt1"/>
                </a:solidFill>
                <a:latin typeface="Arial"/>
                <a:ea typeface="Arial"/>
                <a:cs typeface="Arial"/>
                <a:sym typeface="Arial"/>
              </a:rPr>
              <a:t>Galvenie mācību punkti</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2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2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3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3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3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3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3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4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4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4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4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5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5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5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b="1" lang="en-GB" sz="3600"/>
              <a:t>Galvenie jēdzieni un teorētiskais pamats</a:t>
            </a:r>
            <a:endParaRPr/>
          </a:p>
        </p:txBody>
      </p:sp>
      <p:sp>
        <p:nvSpPr>
          <p:cNvPr id="117" name="Google Shape;117;p21"/>
          <p:cNvSpPr txBox="1"/>
          <p:nvPr>
            <p:ph idx="1" type="body"/>
          </p:nvPr>
        </p:nvSpPr>
        <p:spPr>
          <a:xfrm>
            <a:off x="675132" y="1530469"/>
            <a:ext cx="10841736" cy="4178353"/>
          </a:xfrm>
          <a:prstGeom prst="rect">
            <a:avLst/>
          </a:prstGeom>
          <a:noFill/>
          <a:ln>
            <a:noFill/>
          </a:ln>
        </p:spPr>
        <p:txBody>
          <a:bodyPr anchorCtr="0" anchor="t" bIns="45700" lIns="91425" spcFirstLastPara="1" rIns="91425" wrap="square" tIns="45700">
            <a:normAutofit lnSpcReduction="10000"/>
          </a:bodyPr>
          <a:lstStyle/>
          <a:p>
            <a:pPr indent="0" lvl="0" marL="114300" rtl="0" algn="l">
              <a:lnSpc>
                <a:spcPct val="90000"/>
              </a:lnSpc>
              <a:spcBef>
                <a:spcPts val="1000"/>
              </a:spcBef>
              <a:spcAft>
                <a:spcPts val="0"/>
              </a:spcAft>
              <a:buSzPts val="1800"/>
              <a:buNone/>
            </a:pPr>
            <a:r>
              <a:rPr b="1" lang="en-GB" sz="2500"/>
              <a:t>Izpratne par “Sociālās izolācijas shēmu”</a:t>
            </a:r>
            <a:endParaRPr/>
          </a:p>
          <a:p>
            <a:pPr indent="0" lvl="0" marL="114300" rtl="0" algn="l">
              <a:lnSpc>
                <a:spcPct val="90000"/>
              </a:lnSpc>
              <a:spcBef>
                <a:spcPts val="1000"/>
              </a:spcBef>
              <a:spcAft>
                <a:spcPts val="0"/>
              </a:spcAft>
              <a:buSzPts val="1800"/>
              <a:buNone/>
            </a:pPr>
            <a:r>
              <a:rPr b="1" lang="en-GB" sz="2500"/>
              <a:t>Kas ir shēma?</a:t>
            </a:r>
            <a:endParaRPr/>
          </a:p>
          <a:p>
            <a:pPr indent="0" lvl="0" marL="114300" rtl="0" algn="l">
              <a:lnSpc>
                <a:spcPct val="90000"/>
              </a:lnSpc>
              <a:spcBef>
                <a:spcPts val="1000"/>
              </a:spcBef>
              <a:spcAft>
                <a:spcPts val="0"/>
              </a:spcAft>
              <a:buSzPts val="1800"/>
              <a:buNone/>
            </a:pPr>
            <a:r>
              <a:rPr lang="en-GB" sz="2500"/>
              <a:t>Kognitīvs ietvars, kas nosaka, kā mēs uztveram pasauli, reaģējam emocionāli un rīkojamies.</a:t>
            </a:r>
            <a:endParaRPr/>
          </a:p>
          <a:p>
            <a:pPr indent="-342900" lvl="0" marL="457200" rtl="0" algn="l">
              <a:lnSpc>
                <a:spcPct val="90000"/>
              </a:lnSpc>
              <a:spcBef>
                <a:spcPts val="1000"/>
              </a:spcBef>
              <a:spcAft>
                <a:spcPts val="0"/>
              </a:spcAft>
              <a:buSzPts val="1800"/>
              <a:buChar char="•"/>
            </a:pPr>
            <a:r>
              <a:rPr b="1" lang="en-GB" sz="2500"/>
              <a:t>Sociālās izolācijas shēma</a:t>
            </a:r>
            <a:br>
              <a:rPr lang="en-GB" sz="2500"/>
            </a:br>
            <a:r>
              <a:rPr lang="en-GB" sz="2500"/>
              <a:t>Agrīns neadaptīvs (neatbilstošs) domāšanas un izjūtu modelis, kas veidojas bērnībā, ja netiek apmierinātas pamatvajadzības. Rezultāts – pastāvīga sajūta, ka cilvēks ir “atšķirīgs”, “neiederas” vai ir atstumts no citiem.</a:t>
            </a:r>
            <a:endParaRPr/>
          </a:p>
          <a:p>
            <a:pPr indent="-342900" lvl="0" marL="457200" rtl="0" algn="l">
              <a:lnSpc>
                <a:spcPct val="90000"/>
              </a:lnSpc>
              <a:spcBef>
                <a:spcPts val="1000"/>
              </a:spcBef>
              <a:spcAft>
                <a:spcPts val="0"/>
              </a:spcAft>
              <a:buSzPts val="1800"/>
              <a:buChar char="•"/>
            </a:pPr>
            <a:r>
              <a:rPr b="1" lang="en-GB" sz="2500"/>
              <a:t>Kāpēc tas ir svarīgi:</a:t>
            </a:r>
            <a:br>
              <a:rPr lang="en-GB" sz="2500"/>
            </a:br>
            <a:r>
              <a:rPr lang="en-GB" sz="2500"/>
              <a:t>Šie neapzinātie domāšanas modeļi ietekmē uzvedību mācību vidē, darbā un sociālajā dzīvē, bieži izraisot atkāpšanos, stresu un neiesaistīšanos.</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pic>
        <p:nvPicPr>
          <p:cNvPr descr="Text&#10;&#10;Description automatically generated with medium confidence" id="558" name="Google Shape;558;p67"/>
          <p:cNvPicPr preferRelativeResize="0"/>
          <p:nvPr/>
        </p:nvPicPr>
        <p:blipFill rotWithShape="1">
          <a:blip r:embed="rId3">
            <a:alphaModFix/>
          </a:blip>
          <a:srcRect b="0" l="0" r="0" t="0"/>
          <a:stretch/>
        </p:blipFill>
        <p:spPr>
          <a:xfrm>
            <a:off x="9692533" y="6032201"/>
            <a:ext cx="2499467" cy="524376"/>
          </a:xfrm>
          <a:prstGeom prst="rect">
            <a:avLst/>
          </a:prstGeom>
          <a:noFill/>
          <a:ln>
            <a:noFill/>
          </a:ln>
        </p:spPr>
      </p:pic>
      <p:sp>
        <p:nvSpPr>
          <p:cNvPr id="559" name="Google Shape;559;p67"/>
          <p:cNvSpPr txBox="1"/>
          <p:nvPr/>
        </p:nvSpPr>
        <p:spPr>
          <a:xfrm>
            <a:off x="3049172" y="3240817"/>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560" name="Google Shape;560;p67"/>
          <p:cNvSpPr txBox="1"/>
          <p:nvPr/>
        </p:nvSpPr>
        <p:spPr>
          <a:xfrm>
            <a:off x="3049172" y="3240817"/>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561" name="Google Shape;561;p67"/>
          <p:cNvSpPr txBox="1"/>
          <p:nvPr/>
        </p:nvSpPr>
        <p:spPr>
          <a:xfrm>
            <a:off x="3049172" y="3508769"/>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pic>
        <p:nvPicPr>
          <p:cNvPr id="562" name="Google Shape;562;p67"/>
          <p:cNvPicPr preferRelativeResize="0"/>
          <p:nvPr/>
        </p:nvPicPr>
        <p:blipFill rotWithShape="1">
          <a:blip r:embed="rId4">
            <a:alphaModFix/>
          </a:blip>
          <a:srcRect b="0" l="0" r="0" t="0"/>
          <a:stretch/>
        </p:blipFill>
        <p:spPr>
          <a:xfrm>
            <a:off x="215249" y="5419323"/>
            <a:ext cx="1438675" cy="1438675"/>
          </a:xfrm>
          <a:prstGeom prst="rect">
            <a:avLst/>
          </a:prstGeom>
          <a:noFill/>
          <a:ln>
            <a:noFill/>
          </a:ln>
        </p:spPr>
      </p:pic>
      <p:sp>
        <p:nvSpPr>
          <p:cNvPr id="563" name="Google Shape;563;p67"/>
          <p:cNvSpPr txBox="1"/>
          <p:nvPr/>
        </p:nvSpPr>
        <p:spPr>
          <a:xfrm>
            <a:off x="-2382" y="0"/>
            <a:ext cx="12192000" cy="1015622"/>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0" lang="en-GB" sz="4000" u="none" cap="none" strike="noStrike">
                <a:solidFill>
                  <a:schemeClr val="dk1"/>
                </a:solidFill>
                <a:latin typeface="Calibri"/>
                <a:ea typeface="Calibri"/>
                <a:cs typeface="Calibri"/>
                <a:sym typeface="Calibri"/>
              </a:rPr>
              <a:t>Ieteikumi sociālās saiknes stiprināšanai</a:t>
            </a:r>
            <a:endParaRPr b="0" i="0" sz="1400" u="none" cap="none" strike="noStrike">
              <a:solidFill>
                <a:srgbClr val="000000"/>
              </a:solidFill>
              <a:latin typeface="Arial"/>
              <a:ea typeface="Arial"/>
              <a:cs typeface="Arial"/>
              <a:sym typeface="Arial"/>
            </a:endParaRPr>
          </a:p>
        </p:txBody>
      </p:sp>
      <p:sp>
        <p:nvSpPr>
          <p:cNvPr id="564" name="Google Shape;564;p67"/>
          <p:cNvSpPr txBox="1"/>
          <p:nvPr/>
        </p:nvSpPr>
        <p:spPr>
          <a:xfrm>
            <a:off x="900108" y="840041"/>
            <a:ext cx="10315575" cy="67710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br>
              <a:rPr b="0" i="0" lang="en-GB" sz="1400" u="none" cap="none" strike="noStrike">
                <a:solidFill>
                  <a:srgbClr val="000000"/>
                </a:solidFill>
                <a:latin typeface="Arial"/>
                <a:ea typeface="Arial"/>
                <a:cs typeface="Arial"/>
                <a:sym typeface="Arial"/>
              </a:rPr>
            </a:br>
            <a:r>
              <a:rPr b="1" i="0" lang="en-GB" sz="2400" u="none" cap="none" strike="noStrike">
                <a:solidFill>
                  <a:srgbClr val="000000"/>
                </a:solidFill>
                <a:latin typeface="Calibri"/>
                <a:ea typeface="Calibri"/>
                <a:cs typeface="Calibri"/>
                <a:sym typeface="Calibri"/>
              </a:rPr>
              <a:t>Elizabete izjūt kontroli trūkumu, kas vēl vairāk pastiprina viņas trauksmi.</a:t>
            </a:r>
            <a:endParaRPr b="1" i="0" sz="2400" u="none" cap="none" strike="noStrike">
              <a:solidFill>
                <a:srgbClr val="000000"/>
              </a:solidFill>
              <a:latin typeface="Calibri"/>
              <a:ea typeface="Calibri"/>
              <a:cs typeface="Calibri"/>
              <a:sym typeface="Calibri"/>
            </a:endParaRPr>
          </a:p>
        </p:txBody>
      </p:sp>
      <p:sp>
        <p:nvSpPr>
          <p:cNvPr id="565" name="Google Shape;565;p67"/>
          <p:cNvSpPr txBox="1"/>
          <p:nvPr/>
        </p:nvSpPr>
        <p:spPr>
          <a:xfrm>
            <a:off x="1028107" y="1430931"/>
            <a:ext cx="3793332"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br>
              <a:rPr b="0" i="0" lang="en-GB" sz="1600" u="none" cap="none" strike="noStrike">
                <a:solidFill>
                  <a:srgbClr val="000000"/>
                </a:solidFill>
                <a:latin typeface="Arial"/>
                <a:ea typeface="Arial"/>
                <a:cs typeface="Arial"/>
                <a:sym typeface="Arial"/>
              </a:rPr>
            </a:br>
            <a:r>
              <a:rPr b="1" i="0" lang="en-GB" sz="1600" u="none" cap="none" strike="noStrike">
                <a:solidFill>
                  <a:srgbClr val="000000"/>
                </a:solidFill>
                <a:latin typeface="Calibri"/>
                <a:ea typeface="Calibri"/>
                <a:cs typeface="Calibri"/>
                <a:sym typeface="Calibri"/>
              </a:rPr>
              <a:t>1. izvēle: Pirms prezentācijas datuma vienojies ar Elizabeti par privātu sarunu, lai noskaidrotu, kā viņa jūtas.</a:t>
            </a:r>
            <a:endParaRPr b="1" i="0" sz="1600" u="none" cap="none" strike="noStrike">
              <a:solidFill>
                <a:srgbClr val="000000"/>
              </a:solidFill>
              <a:latin typeface="Calibri"/>
              <a:ea typeface="Calibri"/>
              <a:cs typeface="Calibri"/>
              <a:sym typeface="Calibri"/>
            </a:endParaRPr>
          </a:p>
        </p:txBody>
      </p:sp>
      <p:sp>
        <p:nvSpPr>
          <p:cNvPr id="566" name="Google Shape;566;p67"/>
          <p:cNvSpPr txBox="1"/>
          <p:nvPr/>
        </p:nvSpPr>
        <p:spPr>
          <a:xfrm>
            <a:off x="6915147" y="1525996"/>
            <a:ext cx="4417218" cy="110799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br>
              <a:rPr b="0" i="0" lang="en-GB" sz="1800" u="none" cap="none" strike="noStrike">
                <a:solidFill>
                  <a:srgbClr val="000000"/>
                </a:solidFill>
                <a:latin typeface="Calibri"/>
                <a:ea typeface="Calibri"/>
                <a:cs typeface="Calibri"/>
                <a:sym typeface="Calibri"/>
              </a:rPr>
            </a:br>
            <a:r>
              <a:rPr b="1" i="0" lang="en-GB" sz="1600" u="none" cap="none" strike="noStrike">
                <a:solidFill>
                  <a:srgbClr val="000000"/>
                </a:solidFill>
                <a:latin typeface="Calibri"/>
                <a:ea typeface="Calibri"/>
                <a:cs typeface="Calibri"/>
                <a:sym typeface="Calibri"/>
              </a:rPr>
              <a:t>2. izvēle: Pēc prezentācijas sarunāt ar Elizabeti privātu tikšanos, lai izvērtētu viņas uzstāšanās sniegumu.</a:t>
            </a:r>
            <a:endParaRPr b="1" i="0" sz="1600" u="none" cap="none" strike="noStrike">
              <a:solidFill>
                <a:srgbClr val="000000"/>
              </a:solidFill>
              <a:latin typeface="Calibri"/>
              <a:ea typeface="Calibri"/>
              <a:cs typeface="Calibri"/>
              <a:sym typeface="Calibri"/>
            </a:endParaRPr>
          </a:p>
        </p:txBody>
      </p:sp>
      <p:cxnSp>
        <p:nvCxnSpPr>
          <p:cNvPr id="567" name="Google Shape;567;p67"/>
          <p:cNvCxnSpPr/>
          <p:nvPr/>
        </p:nvCxnSpPr>
        <p:spPr>
          <a:xfrm flipH="1">
            <a:off x="4826833" y="1459777"/>
            <a:ext cx="357150" cy="428777"/>
          </a:xfrm>
          <a:prstGeom prst="straightConnector1">
            <a:avLst/>
          </a:prstGeom>
          <a:noFill/>
          <a:ln cap="flat" cmpd="sng" w="34925">
            <a:solidFill>
              <a:schemeClr val="dk1"/>
            </a:solidFill>
            <a:prstDash val="solid"/>
            <a:round/>
            <a:headEnd len="sm" w="sm" type="none"/>
            <a:tailEnd len="med" w="med" type="triangle"/>
          </a:ln>
        </p:spPr>
      </p:cxnSp>
      <p:cxnSp>
        <p:nvCxnSpPr>
          <p:cNvPr id="568" name="Google Shape;568;p67"/>
          <p:cNvCxnSpPr/>
          <p:nvPr/>
        </p:nvCxnSpPr>
        <p:spPr>
          <a:xfrm>
            <a:off x="7559279" y="1445104"/>
            <a:ext cx="280577" cy="376793"/>
          </a:xfrm>
          <a:prstGeom prst="straightConnector1">
            <a:avLst/>
          </a:prstGeom>
          <a:noFill/>
          <a:ln cap="flat" cmpd="sng" w="34925">
            <a:solidFill>
              <a:schemeClr val="dk1"/>
            </a:solidFill>
            <a:prstDash val="solid"/>
            <a:round/>
            <a:headEnd len="sm" w="sm" type="none"/>
            <a:tailEnd len="med" w="med" type="triangle"/>
          </a:ln>
        </p:spPr>
      </p:cxnSp>
      <p:sp>
        <p:nvSpPr>
          <p:cNvPr id="569" name="Google Shape;569;p67"/>
          <p:cNvSpPr txBox="1"/>
          <p:nvPr/>
        </p:nvSpPr>
        <p:spPr>
          <a:xfrm>
            <a:off x="323733" y="2920284"/>
            <a:ext cx="5060154" cy="58473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600" u="none" cap="none" strike="noStrike">
                <a:solidFill>
                  <a:srgbClr val="000000"/>
                </a:solidFill>
                <a:latin typeface="Calibri"/>
                <a:ea typeface="Calibri"/>
                <a:cs typeface="Calibri"/>
                <a:sym typeface="Calibri"/>
              </a:rPr>
              <a:t>Elizabete atklājas un dalās savās bažās, sniedzot ieskatu tajā, kāpēc viņa mēdz norobežoties no citiem.</a:t>
            </a:r>
            <a:endParaRPr b="1" i="0" sz="1600" u="none" cap="none" strike="noStrike">
              <a:solidFill>
                <a:srgbClr val="000000"/>
              </a:solidFill>
              <a:latin typeface="Calibri"/>
              <a:ea typeface="Calibri"/>
              <a:cs typeface="Calibri"/>
              <a:sym typeface="Calibri"/>
            </a:endParaRPr>
          </a:p>
        </p:txBody>
      </p:sp>
      <p:cxnSp>
        <p:nvCxnSpPr>
          <p:cNvPr id="570" name="Google Shape;570;p67"/>
          <p:cNvCxnSpPr/>
          <p:nvPr/>
        </p:nvCxnSpPr>
        <p:spPr>
          <a:xfrm>
            <a:off x="3694998" y="2526907"/>
            <a:ext cx="0" cy="478615"/>
          </a:xfrm>
          <a:prstGeom prst="straightConnector1">
            <a:avLst/>
          </a:prstGeom>
          <a:noFill/>
          <a:ln cap="flat" cmpd="sng" w="34925">
            <a:solidFill>
              <a:schemeClr val="dk1"/>
            </a:solidFill>
            <a:prstDash val="solid"/>
            <a:round/>
            <a:headEnd len="sm" w="sm" type="none"/>
            <a:tailEnd len="med" w="med" type="triangle"/>
          </a:ln>
        </p:spPr>
      </p:cxnSp>
      <p:sp>
        <p:nvSpPr>
          <p:cNvPr id="571" name="Google Shape;571;p67"/>
          <p:cNvSpPr txBox="1"/>
          <p:nvPr/>
        </p:nvSpPr>
        <p:spPr>
          <a:xfrm>
            <a:off x="1910799" y="5704263"/>
            <a:ext cx="5361386" cy="10156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br>
              <a:rPr b="0" i="0" lang="en-GB"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GB" sz="1600" u="none" cap="none" strike="noStrike">
                <a:solidFill>
                  <a:srgbClr val="000000"/>
                </a:solidFill>
                <a:latin typeface="Calibri"/>
                <a:ea typeface="Calibri"/>
                <a:cs typeface="Calibri"/>
                <a:sym typeface="Calibri"/>
              </a:rPr>
              <a:t>Koncentrēšanās tikai uz viņas sniegumu – Elizabete jūtas tā, it kā viņas emocijas tiktu ignorētas.</a:t>
            </a:r>
            <a:endParaRPr b="0" i="0" sz="1400" u="none" cap="none" strike="noStrike">
              <a:solidFill>
                <a:srgbClr val="000000"/>
              </a:solidFill>
              <a:latin typeface="Arial"/>
              <a:ea typeface="Arial"/>
              <a:cs typeface="Arial"/>
              <a:sym typeface="Arial"/>
            </a:endParaRPr>
          </a:p>
        </p:txBody>
      </p:sp>
      <p:sp>
        <p:nvSpPr>
          <p:cNvPr id="572" name="Google Shape;572;p67"/>
          <p:cNvSpPr txBox="1"/>
          <p:nvPr/>
        </p:nvSpPr>
        <p:spPr>
          <a:xfrm>
            <a:off x="101898" y="3798863"/>
            <a:ext cx="3587822" cy="107717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br>
              <a:rPr b="1" i="0" lang="en-GB" sz="1600" u="none" cap="none" strike="noStrike">
                <a:solidFill>
                  <a:srgbClr val="000000"/>
                </a:solidFill>
                <a:latin typeface="Calibri"/>
                <a:ea typeface="Calibri"/>
                <a:cs typeface="Calibri"/>
                <a:sym typeface="Calibri"/>
              </a:rPr>
            </a:br>
            <a:r>
              <a:rPr b="1" i="0" lang="en-GB" sz="1600" u="none" cap="none" strike="noStrike">
                <a:solidFill>
                  <a:srgbClr val="000000"/>
                </a:solidFill>
                <a:latin typeface="Calibri"/>
                <a:ea typeface="Calibri"/>
                <a:cs typeface="Calibri"/>
                <a:sym typeface="Calibri"/>
              </a:rPr>
              <a:t>1. izvēle: Uzsvērt, ka viņas izjūtas ir saprotamas, un iedrošināt viņu sākt ar uzstāšanos mazākās grupās.</a:t>
            </a:r>
            <a:endParaRPr b="1" i="0" sz="1600" u="none" cap="none" strike="noStrike">
              <a:solidFill>
                <a:srgbClr val="000000"/>
              </a:solidFill>
              <a:latin typeface="Calibri"/>
              <a:ea typeface="Calibri"/>
              <a:cs typeface="Calibri"/>
              <a:sym typeface="Calibri"/>
            </a:endParaRPr>
          </a:p>
        </p:txBody>
      </p:sp>
      <p:cxnSp>
        <p:nvCxnSpPr>
          <p:cNvPr id="573" name="Google Shape;573;p67"/>
          <p:cNvCxnSpPr/>
          <p:nvPr/>
        </p:nvCxnSpPr>
        <p:spPr>
          <a:xfrm flipH="1">
            <a:off x="1669319" y="3579124"/>
            <a:ext cx="453914" cy="546704"/>
          </a:xfrm>
          <a:prstGeom prst="straightConnector1">
            <a:avLst/>
          </a:prstGeom>
          <a:noFill/>
          <a:ln cap="flat" cmpd="sng" w="34925">
            <a:solidFill>
              <a:schemeClr val="dk1"/>
            </a:solidFill>
            <a:prstDash val="solid"/>
            <a:round/>
            <a:headEnd len="sm" w="sm" type="none"/>
            <a:tailEnd len="med" w="med" type="triangle"/>
          </a:ln>
        </p:spPr>
      </p:cxnSp>
      <p:sp>
        <p:nvSpPr>
          <p:cNvPr id="574" name="Google Shape;574;p67"/>
          <p:cNvSpPr txBox="1"/>
          <p:nvPr/>
        </p:nvSpPr>
        <p:spPr>
          <a:xfrm>
            <a:off x="3476480" y="3574635"/>
            <a:ext cx="3117652" cy="160043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br>
              <a:rPr b="1" i="0" lang="en-GB" sz="1400" u="none" cap="none" strike="noStrike">
                <a:solidFill>
                  <a:srgbClr val="000000"/>
                </a:solidFill>
                <a:latin typeface="Calibri"/>
                <a:ea typeface="Calibri"/>
                <a:cs typeface="Calibri"/>
                <a:sym typeface="Calibri"/>
              </a:rPr>
            </a:br>
            <a:br>
              <a:rPr b="0" i="0" lang="en-GB" sz="2000" u="none" cap="none" strike="noStrike">
                <a:solidFill>
                  <a:srgbClr val="000000"/>
                </a:solidFill>
                <a:latin typeface="Arial"/>
                <a:ea typeface="Arial"/>
                <a:cs typeface="Arial"/>
                <a:sym typeface="Arial"/>
              </a:rPr>
            </a:br>
            <a:r>
              <a:rPr b="1" i="0" lang="en-GB" sz="1600" u="none" cap="none" strike="noStrike">
                <a:solidFill>
                  <a:srgbClr val="000000"/>
                </a:solidFill>
                <a:latin typeface="Calibri"/>
                <a:ea typeface="Calibri"/>
                <a:cs typeface="Calibri"/>
                <a:sym typeface="Calibri"/>
              </a:rPr>
              <a:t>2. izvēle: Ļaut Elizabetei pašai izvēlēties prezentācijas tematu, lai viņa justos vairāk kontrolē situāciju.</a:t>
            </a:r>
            <a:endParaRPr b="1" i="0" sz="1600" u="none" cap="none" strike="noStrike">
              <a:solidFill>
                <a:srgbClr val="000000"/>
              </a:solidFill>
              <a:latin typeface="Calibri"/>
              <a:ea typeface="Calibri"/>
              <a:cs typeface="Calibri"/>
              <a:sym typeface="Calibri"/>
            </a:endParaRPr>
          </a:p>
        </p:txBody>
      </p:sp>
      <p:cxnSp>
        <p:nvCxnSpPr>
          <p:cNvPr id="575" name="Google Shape;575;p67"/>
          <p:cNvCxnSpPr/>
          <p:nvPr/>
        </p:nvCxnSpPr>
        <p:spPr>
          <a:xfrm>
            <a:off x="4077352" y="3496930"/>
            <a:ext cx="447136" cy="508702"/>
          </a:xfrm>
          <a:prstGeom prst="straightConnector1">
            <a:avLst/>
          </a:prstGeom>
          <a:noFill/>
          <a:ln cap="flat" cmpd="sng" w="34925">
            <a:solidFill>
              <a:schemeClr val="dk1"/>
            </a:solidFill>
            <a:prstDash val="solid"/>
            <a:round/>
            <a:headEnd len="sm" w="sm" type="none"/>
            <a:tailEnd len="med" w="med" type="triangle"/>
          </a:ln>
        </p:spPr>
      </p:cxnSp>
      <p:sp>
        <p:nvSpPr>
          <p:cNvPr id="576" name="Google Shape;576;p67"/>
          <p:cNvSpPr txBox="1"/>
          <p:nvPr/>
        </p:nvSpPr>
        <p:spPr>
          <a:xfrm>
            <a:off x="7235939" y="4722187"/>
            <a:ext cx="4034896" cy="126188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br>
              <a:rPr b="0" i="0" lang="en-GB"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1" i="0" lang="en-GB" sz="1600" u="none" cap="none" strike="noStrike">
                <a:solidFill>
                  <a:srgbClr val="000000"/>
                </a:solidFill>
                <a:latin typeface="Calibri"/>
                <a:ea typeface="Calibri"/>
                <a:cs typeface="Calibri"/>
                <a:sym typeface="Calibri"/>
              </a:rPr>
              <a:t>Veido atbalstošu vidi, nodrošinot, ka Elizabete nejūtas viena, un stiprina viņas pašpārliecinātību.</a:t>
            </a:r>
            <a:endParaRPr b="1" i="0" sz="1600" u="none" cap="none" strike="noStrike">
              <a:solidFill>
                <a:srgbClr val="000000"/>
              </a:solidFill>
              <a:latin typeface="Calibri"/>
              <a:ea typeface="Calibri"/>
              <a:cs typeface="Calibri"/>
              <a:sym typeface="Calibri"/>
            </a:endParaRPr>
          </a:p>
        </p:txBody>
      </p:sp>
      <p:sp>
        <p:nvSpPr>
          <p:cNvPr id="577" name="Google Shape;577;p67"/>
          <p:cNvSpPr txBox="1"/>
          <p:nvPr/>
        </p:nvSpPr>
        <p:spPr>
          <a:xfrm>
            <a:off x="1653924" y="5358412"/>
            <a:ext cx="4968877"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600" u="none" cap="none" strike="noStrike">
                <a:solidFill>
                  <a:srgbClr val="000000"/>
                </a:solidFill>
                <a:latin typeface="Calibri"/>
                <a:ea typeface="Calibri"/>
                <a:cs typeface="Calibri"/>
                <a:sym typeface="Calibri"/>
              </a:rPr>
              <a:t>Lai gan viņa nejūt kontroli pār savu ķermeņa tēlu, šī izvēle dod viņai vismaz daļēju kontroli pār situāciju.</a:t>
            </a:r>
            <a:endParaRPr b="1" i="0" sz="1600" u="none" cap="none" strike="noStrike">
              <a:solidFill>
                <a:srgbClr val="000000"/>
              </a:solidFill>
              <a:latin typeface="Calibri"/>
              <a:ea typeface="Calibri"/>
              <a:cs typeface="Calibri"/>
              <a:sym typeface="Calibri"/>
            </a:endParaRPr>
          </a:p>
        </p:txBody>
      </p:sp>
      <p:cxnSp>
        <p:nvCxnSpPr>
          <p:cNvPr id="578" name="Google Shape;578;p67"/>
          <p:cNvCxnSpPr/>
          <p:nvPr/>
        </p:nvCxnSpPr>
        <p:spPr>
          <a:xfrm flipH="1" rot="-5400000">
            <a:off x="5553167" y="5056432"/>
            <a:ext cx="723300" cy="121500"/>
          </a:xfrm>
          <a:prstGeom prst="curvedConnector3">
            <a:avLst>
              <a:gd fmla="val 50000" name="adj1"/>
            </a:avLst>
          </a:prstGeom>
          <a:noFill/>
          <a:ln cap="flat" cmpd="sng" w="28575">
            <a:solidFill>
              <a:schemeClr val="dk1"/>
            </a:solidFill>
            <a:prstDash val="solid"/>
            <a:round/>
            <a:headEnd len="med" w="med" type="triangle"/>
            <a:tailEnd len="med" w="med" type="triangle"/>
          </a:ln>
        </p:spPr>
      </p:cxnSp>
      <p:cxnSp>
        <p:nvCxnSpPr>
          <p:cNvPr id="579" name="Google Shape;579;p67"/>
          <p:cNvCxnSpPr/>
          <p:nvPr/>
        </p:nvCxnSpPr>
        <p:spPr>
          <a:xfrm>
            <a:off x="2459743" y="4833287"/>
            <a:ext cx="5324400" cy="593700"/>
          </a:xfrm>
          <a:prstGeom prst="curvedConnector3">
            <a:avLst>
              <a:gd fmla="val 17747" name="adj1"/>
            </a:avLst>
          </a:prstGeom>
          <a:noFill/>
          <a:ln cap="flat" cmpd="sng" w="28575">
            <a:solidFill>
              <a:schemeClr val="dk1"/>
            </a:solidFill>
            <a:prstDash val="solid"/>
            <a:round/>
            <a:headEnd len="med" w="med" type="triangle"/>
            <a:tailEnd len="med" w="med" type="triangle"/>
          </a:ln>
        </p:spPr>
      </p:cxnSp>
      <p:cxnSp>
        <p:nvCxnSpPr>
          <p:cNvPr id="580" name="Google Shape;580;p67"/>
          <p:cNvCxnSpPr/>
          <p:nvPr/>
        </p:nvCxnSpPr>
        <p:spPr>
          <a:xfrm rot="5400000">
            <a:off x="5712734" y="3381690"/>
            <a:ext cx="3937200" cy="1888200"/>
          </a:xfrm>
          <a:prstGeom prst="curvedConnector3">
            <a:avLst>
              <a:gd fmla="val 50000" name="adj1"/>
            </a:avLst>
          </a:prstGeom>
          <a:noFill/>
          <a:ln cap="flat" cmpd="sng" w="28575">
            <a:solidFill>
              <a:schemeClr val="dk1"/>
            </a:solidFill>
            <a:prstDash val="solid"/>
            <a:round/>
            <a:headEnd len="med" w="med" type="triangle"/>
            <a:tailEnd len="med" w="med" type="triangle"/>
          </a:ln>
        </p:spPr>
      </p:cxnSp>
      <p:sp>
        <p:nvSpPr>
          <p:cNvPr id="581" name="Google Shape;581;p67">
            <a:hlinkClick action="ppaction://hlinksldjump" r:id="rId5"/>
          </p:cNvPr>
          <p:cNvSpPr/>
          <p:nvPr/>
        </p:nvSpPr>
        <p:spPr>
          <a:xfrm>
            <a:off x="10678331" y="526942"/>
            <a:ext cx="1397581" cy="760303"/>
          </a:xfrm>
          <a:custGeom>
            <a:rect b="b" l="l" r="r" t="t"/>
            <a:pathLst>
              <a:path extrusionOk="0" h="120000" w="120000">
                <a:moveTo>
                  <a:pt x="0" y="0"/>
                </a:moveTo>
                <a:lnTo>
                  <a:pt x="120000" y="0"/>
                </a:lnTo>
                <a:lnTo>
                  <a:pt x="120000" y="120000"/>
                </a:lnTo>
                <a:lnTo>
                  <a:pt x="0" y="120000"/>
                </a:lnTo>
                <a:close/>
              </a:path>
            </a:pathLst>
          </a:custGeom>
          <a:solidFill>
            <a:schemeClr val="accent1"/>
          </a:solidFill>
          <a:ln cap="flat" cmpd="sng" w="25400">
            <a:solidFill>
              <a:srgbClr val="1C305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82" name="Google Shape;582;p67"/>
          <p:cNvSpPr txBox="1"/>
          <p:nvPr/>
        </p:nvSpPr>
        <p:spPr>
          <a:xfrm>
            <a:off x="10588816" y="567252"/>
            <a:ext cx="1487097"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GB" sz="1400" u="none" cap="none" strike="noStrike">
                <a:solidFill>
                  <a:schemeClr val="lt1"/>
                </a:solidFill>
                <a:latin typeface="Arial"/>
                <a:ea typeface="Arial"/>
                <a:cs typeface="Arial"/>
                <a:sym typeface="Arial"/>
              </a:rPr>
              <a:t>Galvenie mācību punkti</a:t>
            </a:r>
            <a:endParaRPr b="0" i="0" sz="1400" u="none" cap="none" strike="noStrike">
              <a:solidFill>
                <a:srgbClr val="000000"/>
              </a:solidFill>
              <a:latin typeface="Arial"/>
              <a:ea typeface="Arial"/>
              <a:cs typeface="Arial"/>
              <a:sym typeface="Arial"/>
            </a:endParaRPr>
          </a:p>
        </p:txBody>
      </p:sp>
      <p:sp>
        <p:nvSpPr>
          <p:cNvPr id="583" name="Google Shape;583;p67">
            <a:hlinkClick action="ppaction://hlinksldjump" r:id="rId6"/>
          </p:cNvPr>
          <p:cNvSpPr/>
          <p:nvPr/>
        </p:nvSpPr>
        <p:spPr>
          <a:xfrm>
            <a:off x="191037" y="434457"/>
            <a:ext cx="1487097" cy="641021"/>
          </a:xfrm>
          <a:custGeom>
            <a:rect b="b" l="l" r="r" t="t"/>
            <a:pathLst>
              <a:path extrusionOk="0" h="120000" w="120000">
                <a:moveTo>
                  <a:pt x="0" y="0"/>
                </a:moveTo>
                <a:lnTo>
                  <a:pt x="120000" y="0"/>
                </a:lnTo>
                <a:lnTo>
                  <a:pt x="120000" y="120000"/>
                </a:lnTo>
                <a:lnTo>
                  <a:pt x="0" y="120000"/>
                </a:lnTo>
                <a:close/>
              </a:path>
            </a:pathLst>
          </a:custGeom>
          <a:solidFill>
            <a:schemeClr val="accent1"/>
          </a:solidFill>
          <a:ln cap="flat" cmpd="sng" w="25400">
            <a:solidFill>
              <a:srgbClr val="1C305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84" name="Google Shape;584;p67"/>
          <p:cNvSpPr txBox="1"/>
          <p:nvPr/>
        </p:nvSpPr>
        <p:spPr>
          <a:xfrm>
            <a:off x="278955" y="477068"/>
            <a:ext cx="1115892"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1400" u="none" cap="none" strike="noStrike">
                <a:solidFill>
                  <a:schemeClr val="lt1"/>
                </a:solidFill>
                <a:latin typeface="Arial"/>
                <a:ea typeface="Arial"/>
                <a:cs typeface="Arial"/>
                <a:sym typeface="Arial"/>
              </a:rPr>
              <a:t>Atgriezties pie izvēlēm</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6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6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6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7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7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7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7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8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8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8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8" name="Shape 588"/>
        <p:cNvGrpSpPr/>
        <p:nvPr/>
      </p:nvGrpSpPr>
      <p:grpSpPr>
        <a:xfrm>
          <a:off x="0" y="0"/>
          <a:ext cx="0" cy="0"/>
          <a:chOff x="0" y="0"/>
          <a:chExt cx="0" cy="0"/>
        </a:xfrm>
      </p:grpSpPr>
      <p:pic>
        <p:nvPicPr>
          <p:cNvPr descr="Text&#10;&#10;Description automatically generated with medium confidence" id="589" name="Google Shape;589;p68"/>
          <p:cNvPicPr preferRelativeResize="0"/>
          <p:nvPr/>
        </p:nvPicPr>
        <p:blipFill rotWithShape="1">
          <a:blip r:embed="rId3">
            <a:alphaModFix/>
          </a:blip>
          <a:srcRect b="0" l="0" r="0" t="0"/>
          <a:stretch/>
        </p:blipFill>
        <p:spPr>
          <a:xfrm>
            <a:off x="9692533" y="6032201"/>
            <a:ext cx="2499467" cy="524376"/>
          </a:xfrm>
          <a:prstGeom prst="rect">
            <a:avLst/>
          </a:prstGeom>
          <a:noFill/>
          <a:ln>
            <a:noFill/>
          </a:ln>
        </p:spPr>
      </p:pic>
      <p:sp>
        <p:nvSpPr>
          <p:cNvPr id="590" name="Google Shape;590;p68"/>
          <p:cNvSpPr txBox="1"/>
          <p:nvPr/>
        </p:nvSpPr>
        <p:spPr>
          <a:xfrm>
            <a:off x="3049172" y="3240817"/>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591" name="Google Shape;591;p68"/>
          <p:cNvSpPr txBox="1"/>
          <p:nvPr/>
        </p:nvSpPr>
        <p:spPr>
          <a:xfrm>
            <a:off x="3049172" y="3240817"/>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592" name="Google Shape;592;p68"/>
          <p:cNvSpPr txBox="1"/>
          <p:nvPr/>
        </p:nvSpPr>
        <p:spPr>
          <a:xfrm>
            <a:off x="3049172" y="3125645"/>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pic>
        <p:nvPicPr>
          <p:cNvPr id="593" name="Google Shape;593;p68"/>
          <p:cNvPicPr preferRelativeResize="0"/>
          <p:nvPr/>
        </p:nvPicPr>
        <p:blipFill rotWithShape="1">
          <a:blip r:embed="rId4">
            <a:alphaModFix/>
          </a:blip>
          <a:srcRect b="0" l="0" r="0" t="0"/>
          <a:stretch/>
        </p:blipFill>
        <p:spPr>
          <a:xfrm>
            <a:off x="215249" y="5419323"/>
            <a:ext cx="1438675" cy="1438675"/>
          </a:xfrm>
          <a:prstGeom prst="rect">
            <a:avLst/>
          </a:prstGeom>
          <a:noFill/>
          <a:ln>
            <a:noFill/>
          </a:ln>
        </p:spPr>
      </p:pic>
      <p:sp>
        <p:nvSpPr>
          <p:cNvPr id="594" name="Google Shape;594;p68"/>
          <p:cNvSpPr txBox="1"/>
          <p:nvPr/>
        </p:nvSpPr>
        <p:spPr>
          <a:xfrm>
            <a:off x="-2382" y="0"/>
            <a:ext cx="12045699" cy="13233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GB" sz="4000" u="none" cap="none" strike="noStrike">
                <a:solidFill>
                  <a:schemeClr val="dk1"/>
                </a:solidFill>
                <a:latin typeface="Calibri"/>
                <a:ea typeface="Calibri"/>
                <a:cs typeface="Calibri"/>
                <a:sym typeface="Calibri"/>
              </a:rPr>
              <a:t>Galvenie mācību punkti – ideju vētra (prāta vētras aktivitāte)</a:t>
            </a:r>
            <a:endParaRPr b="0" i="0" sz="1400" u="none" cap="none" strike="noStrike">
              <a:solidFill>
                <a:srgbClr val="000000"/>
              </a:solidFill>
              <a:latin typeface="Arial"/>
              <a:ea typeface="Arial"/>
              <a:cs typeface="Arial"/>
              <a:sym typeface="Arial"/>
            </a:endParaRPr>
          </a:p>
        </p:txBody>
      </p:sp>
      <p:sp>
        <p:nvSpPr>
          <p:cNvPr id="595" name="Google Shape;595;p68"/>
          <p:cNvSpPr/>
          <p:nvPr/>
        </p:nvSpPr>
        <p:spPr>
          <a:xfrm>
            <a:off x="3944246" y="1290880"/>
            <a:ext cx="3510858" cy="2858875"/>
          </a:xfrm>
          <a:prstGeom prst="ellipse">
            <a:avLst/>
          </a:prstGeom>
          <a:noFill/>
          <a:ln cap="flat" cmpd="sng" w="25400">
            <a:solidFill>
              <a:srgbClr val="1C305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96" name="Google Shape;596;p68"/>
          <p:cNvSpPr txBox="1"/>
          <p:nvPr/>
        </p:nvSpPr>
        <p:spPr>
          <a:xfrm>
            <a:off x="4199662" y="1757716"/>
            <a:ext cx="2894357" cy="203128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GB" sz="1800" u="none" cap="none" strike="noStrike">
                <a:solidFill>
                  <a:srgbClr val="000000"/>
                </a:solidFill>
                <a:latin typeface="Calibri"/>
                <a:ea typeface="Calibri"/>
                <a:cs typeface="Calibri"/>
                <a:sym typeface="Calibri"/>
              </a:rPr>
              <a:t>Personīgie apstākļi – piemēram, fiziskais izskats – var veicināt sociālo izolāciju, īpaši situācijās, kurās nepieciešama sociāla mijiedarbība, piemēram, publiskās uzstāšanās laikā.</a:t>
            </a:r>
            <a:endParaRPr b="0" i="0" sz="1400" u="none" cap="none" strike="noStrike">
              <a:solidFill>
                <a:srgbClr val="000000"/>
              </a:solidFill>
              <a:latin typeface="Arial"/>
              <a:ea typeface="Arial"/>
              <a:cs typeface="Arial"/>
              <a:sym typeface="Arial"/>
            </a:endParaRPr>
          </a:p>
        </p:txBody>
      </p:sp>
      <p:sp>
        <p:nvSpPr>
          <p:cNvPr id="597" name="Google Shape;597;p68"/>
          <p:cNvSpPr/>
          <p:nvPr/>
        </p:nvSpPr>
        <p:spPr>
          <a:xfrm>
            <a:off x="1289055" y="3562384"/>
            <a:ext cx="3510858" cy="2858875"/>
          </a:xfrm>
          <a:prstGeom prst="ellipse">
            <a:avLst/>
          </a:prstGeom>
          <a:noFill/>
          <a:ln cap="flat" cmpd="sng" w="25400">
            <a:solidFill>
              <a:srgbClr val="1C305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98" name="Google Shape;598;p68"/>
          <p:cNvSpPr txBox="1"/>
          <p:nvPr/>
        </p:nvSpPr>
        <p:spPr>
          <a:xfrm>
            <a:off x="1597305" y="4201093"/>
            <a:ext cx="2894357" cy="14772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GB" sz="1800" u="none" cap="none" strike="noStrike">
                <a:solidFill>
                  <a:srgbClr val="000000"/>
                </a:solidFill>
                <a:latin typeface="Calibri"/>
                <a:ea typeface="Calibri"/>
                <a:cs typeface="Calibri"/>
                <a:sym typeface="Calibri"/>
              </a:rPr>
              <a:t>Neautoritatīva pieeja un spēja pielāgoties ir būtiskas prasmes pieaugušo izglītotājiem, strādājot ar sociāli.</a:t>
            </a:r>
            <a:endParaRPr b="0" i="0" sz="1400" u="none" cap="none" strike="noStrike">
              <a:solidFill>
                <a:srgbClr val="000000"/>
              </a:solidFill>
              <a:latin typeface="Arial"/>
              <a:ea typeface="Arial"/>
              <a:cs typeface="Arial"/>
              <a:sym typeface="Arial"/>
            </a:endParaRPr>
          </a:p>
        </p:txBody>
      </p:sp>
      <p:sp>
        <p:nvSpPr>
          <p:cNvPr id="599" name="Google Shape;599;p68"/>
          <p:cNvSpPr txBox="1"/>
          <p:nvPr/>
        </p:nvSpPr>
        <p:spPr>
          <a:xfrm>
            <a:off x="7658017" y="3310311"/>
            <a:ext cx="2894357" cy="203128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GB" sz="1800" u="none" cap="none" strike="noStrike">
                <a:solidFill>
                  <a:srgbClr val="000000"/>
                </a:solidFill>
                <a:latin typeface="Calibri"/>
                <a:ea typeface="Calibri"/>
                <a:cs typeface="Calibri"/>
                <a:sym typeface="Calibri"/>
              </a:rPr>
              <a:t>Situācijas apstākļu maiņa var sniegt īslaicīgu atvieglojumu, taču ilgtermiņa risinājumi rodas tikai tad, ja emocionālās vajadzības tiek apmierinātas ar empātiju un atbalstu.</a:t>
            </a:r>
            <a:endParaRPr b="0" i="0" sz="1400" u="none" cap="none" strike="noStrike">
              <a:solidFill>
                <a:srgbClr val="000000"/>
              </a:solidFill>
              <a:latin typeface="Arial"/>
              <a:ea typeface="Arial"/>
              <a:cs typeface="Arial"/>
              <a:sym typeface="Arial"/>
            </a:endParaRPr>
          </a:p>
        </p:txBody>
      </p:sp>
      <p:sp>
        <p:nvSpPr>
          <p:cNvPr id="600" name="Google Shape;600;p68"/>
          <p:cNvSpPr/>
          <p:nvPr/>
        </p:nvSpPr>
        <p:spPr>
          <a:xfrm>
            <a:off x="7296932" y="2881101"/>
            <a:ext cx="3510858" cy="2858875"/>
          </a:xfrm>
          <a:prstGeom prst="ellipse">
            <a:avLst/>
          </a:prstGeom>
          <a:noFill/>
          <a:ln cap="flat" cmpd="sng" w="25400">
            <a:solidFill>
              <a:srgbClr val="1C305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4" name="Shape 604"/>
        <p:cNvGrpSpPr/>
        <p:nvPr/>
      </p:nvGrpSpPr>
      <p:grpSpPr>
        <a:xfrm>
          <a:off x="0" y="0"/>
          <a:ext cx="0" cy="0"/>
          <a:chOff x="0" y="0"/>
          <a:chExt cx="0" cy="0"/>
        </a:xfrm>
      </p:grpSpPr>
      <p:sp>
        <p:nvSpPr>
          <p:cNvPr id="605" name="Google Shape;605;p69"/>
          <p:cNvSpPr txBox="1"/>
          <p:nvPr/>
        </p:nvSpPr>
        <p:spPr>
          <a:xfrm>
            <a:off x="0" y="183868"/>
            <a:ext cx="12192000" cy="1015622"/>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0" lang="en-GB" sz="4000" u="none" cap="none" strike="noStrike">
                <a:solidFill>
                  <a:schemeClr val="dk1"/>
                </a:solidFill>
                <a:latin typeface="Calibri"/>
                <a:ea typeface="Calibri"/>
                <a:cs typeface="Calibri"/>
                <a:sym typeface="Calibri"/>
              </a:rPr>
              <a:t>Ieteikumi sociālās saiknes stiprināšanai</a:t>
            </a:r>
            <a:endParaRPr b="0" i="0" sz="1400" u="none" cap="none" strike="noStrike">
              <a:solidFill>
                <a:srgbClr val="000000"/>
              </a:solidFill>
              <a:latin typeface="Arial"/>
              <a:ea typeface="Arial"/>
              <a:cs typeface="Arial"/>
              <a:sym typeface="Arial"/>
            </a:endParaRPr>
          </a:p>
        </p:txBody>
      </p:sp>
      <p:pic>
        <p:nvPicPr>
          <p:cNvPr descr="Text&#10;&#10;Description automatically generated with medium confidence" id="606" name="Google Shape;606;p69"/>
          <p:cNvPicPr preferRelativeResize="0"/>
          <p:nvPr/>
        </p:nvPicPr>
        <p:blipFill rotWithShape="1">
          <a:blip r:embed="rId3">
            <a:alphaModFix/>
          </a:blip>
          <a:srcRect b="0" l="0" r="0" t="0"/>
          <a:stretch/>
        </p:blipFill>
        <p:spPr>
          <a:xfrm>
            <a:off x="9692533" y="6032201"/>
            <a:ext cx="2499467" cy="524376"/>
          </a:xfrm>
          <a:prstGeom prst="rect">
            <a:avLst/>
          </a:prstGeom>
          <a:noFill/>
          <a:ln>
            <a:noFill/>
          </a:ln>
        </p:spPr>
      </p:pic>
      <p:sp>
        <p:nvSpPr>
          <p:cNvPr id="607" name="Google Shape;607;p69"/>
          <p:cNvSpPr txBox="1"/>
          <p:nvPr/>
        </p:nvSpPr>
        <p:spPr>
          <a:xfrm>
            <a:off x="3049172" y="3240817"/>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608" name="Google Shape;608;p69"/>
          <p:cNvSpPr txBox="1"/>
          <p:nvPr/>
        </p:nvSpPr>
        <p:spPr>
          <a:xfrm>
            <a:off x="3049172" y="3240817"/>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609" name="Google Shape;609;p69"/>
          <p:cNvSpPr txBox="1"/>
          <p:nvPr/>
        </p:nvSpPr>
        <p:spPr>
          <a:xfrm>
            <a:off x="1379472" y="1194702"/>
            <a:ext cx="4977130" cy="412416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br>
              <a:rPr b="0" i="0" lang="en-GB" sz="1400" u="none" cap="none" strike="noStrike">
                <a:solidFill>
                  <a:srgbClr val="000000"/>
                </a:solidFill>
                <a:latin typeface="Calibri"/>
                <a:ea typeface="Calibri"/>
                <a:cs typeface="Calibri"/>
                <a:sym typeface="Calibri"/>
              </a:rPr>
            </a:b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1" i="0" lang="en-GB" sz="1800" u="none" cap="none" strike="noStrike">
                <a:solidFill>
                  <a:srgbClr val="000000"/>
                </a:solidFill>
                <a:latin typeface="Calibri"/>
                <a:ea typeface="Calibri"/>
                <a:cs typeface="Calibri"/>
                <a:sym typeface="Calibri"/>
              </a:rPr>
              <a:t>Ievads</a:t>
            </a:r>
            <a:endParaRPr/>
          </a:p>
          <a:p>
            <a:pPr indent="0" lvl="0" marL="0" marR="0" rtl="0" algn="l">
              <a:lnSpc>
                <a:spcPct val="100000"/>
              </a:lnSpc>
              <a:spcBef>
                <a:spcPts val="0"/>
              </a:spcBef>
              <a:spcAft>
                <a:spcPts val="0"/>
              </a:spcAft>
              <a:buNone/>
            </a:pPr>
            <a:r>
              <a:rPr b="0" i="0" lang="en-GB" sz="1800" u="none" cap="none" strike="noStrike">
                <a:solidFill>
                  <a:srgbClr val="000000"/>
                </a:solidFill>
                <a:latin typeface="Calibri"/>
                <a:ea typeface="Calibri"/>
                <a:cs typeface="Calibri"/>
                <a:sym typeface="Calibri"/>
              </a:rPr>
              <a:t>Tu esi Džons, darbinieks privātā uzņēmumā. Bērnībā piedzīvotās traumas dēļ tu izjūti sociālo izolāciju un pārkompensē, izliekoties pārliecināts un mākslīgi uzturot sociālo aktivitāti.</a:t>
            </a:r>
            <a:endParaRPr/>
          </a:p>
          <a:p>
            <a:pPr indent="0" lvl="0" marL="0" marR="0" rtl="0" algn="l">
              <a:lnSpc>
                <a:spcPct val="100000"/>
              </a:lnSpc>
              <a:spcBef>
                <a:spcPts val="0"/>
              </a:spcBef>
              <a:spcAft>
                <a:spcPts val="0"/>
              </a:spcAft>
              <a:buNone/>
            </a:pPr>
            <a:r>
              <a:rPr b="0" i="0" lang="en-GB" sz="1800" u="none" cap="none" strike="noStrike">
                <a:solidFill>
                  <a:srgbClr val="000000"/>
                </a:solidFill>
                <a:latin typeface="Calibri"/>
                <a:ea typeface="Calibri"/>
                <a:cs typeface="Calibri"/>
                <a:sym typeface="Calibri"/>
              </a:rPr>
              <a:t>Kādā dienā kolēģi aicina tevi pēc darba pievienoties pasākumam. Tu jūties pārņemts ar trauksmi, bet apsver doties, galvenokārt, lai saglabātu iespaidu, ka esi sociāli aktīvs.</a:t>
            </a:r>
            <a:endParaRPr/>
          </a:p>
          <a:p>
            <a:pPr indent="0" lvl="0" marL="0" marR="0" rtl="0" algn="l">
              <a:lnSpc>
                <a:spcPct val="100000"/>
              </a:lnSpc>
              <a:spcBef>
                <a:spcPts val="0"/>
              </a:spcBef>
              <a:spcAft>
                <a:spcPts val="0"/>
              </a:spcAft>
              <a:buNone/>
            </a:pPr>
            <a:r>
              <a:t/>
            </a:r>
            <a:endParaRPr b="1"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1" i="0" lang="en-GB" sz="1800" u="none" cap="none" strike="noStrike">
                <a:solidFill>
                  <a:srgbClr val="000000"/>
                </a:solidFill>
                <a:latin typeface="Calibri"/>
                <a:ea typeface="Calibri"/>
                <a:cs typeface="Calibri"/>
                <a:sym typeface="Calibri"/>
              </a:rPr>
              <a:t>Lēmuma punkts:</a:t>
            </a:r>
            <a:endParaRPr/>
          </a:p>
          <a:p>
            <a:pPr indent="0" lvl="0" marL="0" marR="0" rtl="0" algn="l">
              <a:lnSpc>
                <a:spcPct val="100000"/>
              </a:lnSpc>
              <a:spcBef>
                <a:spcPts val="0"/>
              </a:spcBef>
              <a:spcAft>
                <a:spcPts val="0"/>
              </a:spcAft>
              <a:buNone/>
            </a:pPr>
            <a:r>
              <a:rPr b="1" i="0" lang="en-GB" sz="1800" u="none" cap="none" strike="noStrike">
                <a:solidFill>
                  <a:srgbClr val="000000"/>
                </a:solidFill>
                <a:latin typeface="Calibri"/>
                <a:ea typeface="Calibri"/>
                <a:cs typeface="Calibri"/>
                <a:sym typeface="Calibri"/>
              </a:rPr>
              <a:t>Kā tu reaģētu?</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10" name="Google Shape;610;p69"/>
          <p:cNvPicPr preferRelativeResize="0"/>
          <p:nvPr/>
        </p:nvPicPr>
        <p:blipFill rotWithShape="1">
          <a:blip r:embed="rId4">
            <a:alphaModFix/>
          </a:blip>
          <a:srcRect b="0" l="0" r="0" t="0"/>
          <a:stretch/>
        </p:blipFill>
        <p:spPr>
          <a:xfrm>
            <a:off x="215249" y="5419323"/>
            <a:ext cx="1438675" cy="1438675"/>
          </a:xfrm>
          <a:prstGeom prst="rect">
            <a:avLst/>
          </a:prstGeom>
          <a:noFill/>
          <a:ln>
            <a:noFill/>
          </a:ln>
        </p:spPr>
      </p:pic>
      <p:pic>
        <p:nvPicPr>
          <p:cNvPr descr="Manager - Free people icons" id="611" name="Google Shape;611;p69"/>
          <p:cNvPicPr preferRelativeResize="0"/>
          <p:nvPr/>
        </p:nvPicPr>
        <p:blipFill rotWithShape="1">
          <a:blip r:embed="rId5">
            <a:alphaModFix/>
          </a:blip>
          <a:srcRect b="0" l="0" r="0" t="0"/>
          <a:stretch/>
        </p:blipFill>
        <p:spPr>
          <a:xfrm>
            <a:off x="-170118" y="2727677"/>
            <a:ext cx="1621324" cy="1621324"/>
          </a:xfrm>
          <a:prstGeom prst="rect">
            <a:avLst/>
          </a:prstGeom>
          <a:noFill/>
          <a:ln>
            <a:noFill/>
          </a:ln>
        </p:spPr>
      </p:pic>
      <p:cxnSp>
        <p:nvCxnSpPr>
          <p:cNvPr id="612" name="Google Shape;612;p69"/>
          <p:cNvCxnSpPr/>
          <p:nvPr/>
        </p:nvCxnSpPr>
        <p:spPr>
          <a:xfrm flipH="1" rot="10800000">
            <a:off x="6219539" y="1973446"/>
            <a:ext cx="681324" cy="405774"/>
          </a:xfrm>
          <a:prstGeom prst="straightConnector1">
            <a:avLst/>
          </a:prstGeom>
          <a:noFill/>
          <a:ln cap="flat" cmpd="sng" w="38100">
            <a:solidFill>
              <a:schemeClr val="dk1"/>
            </a:solidFill>
            <a:prstDash val="solid"/>
            <a:round/>
            <a:headEnd len="sm" w="sm" type="none"/>
            <a:tailEnd len="med" w="med" type="triangle"/>
          </a:ln>
        </p:spPr>
      </p:cxnSp>
      <p:cxnSp>
        <p:nvCxnSpPr>
          <p:cNvPr id="613" name="Google Shape;613;p69"/>
          <p:cNvCxnSpPr/>
          <p:nvPr/>
        </p:nvCxnSpPr>
        <p:spPr>
          <a:xfrm>
            <a:off x="6400742" y="3233608"/>
            <a:ext cx="527548" cy="0"/>
          </a:xfrm>
          <a:prstGeom prst="straightConnector1">
            <a:avLst/>
          </a:prstGeom>
          <a:noFill/>
          <a:ln cap="flat" cmpd="sng" w="38100">
            <a:solidFill>
              <a:schemeClr val="dk1"/>
            </a:solidFill>
            <a:prstDash val="solid"/>
            <a:round/>
            <a:headEnd len="sm" w="sm" type="none"/>
            <a:tailEnd len="med" w="med" type="triangle"/>
          </a:ln>
        </p:spPr>
      </p:cxnSp>
      <p:cxnSp>
        <p:nvCxnSpPr>
          <p:cNvPr id="614" name="Google Shape;614;p69"/>
          <p:cNvCxnSpPr/>
          <p:nvPr/>
        </p:nvCxnSpPr>
        <p:spPr>
          <a:xfrm>
            <a:off x="6371939" y="4540446"/>
            <a:ext cx="528924" cy="415123"/>
          </a:xfrm>
          <a:prstGeom prst="straightConnector1">
            <a:avLst/>
          </a:prstGeom>
          <a:noFill/>
          <a:ln cap="flat" cmpd="sng" w="38100">
            <a:solidFill>
              <a:schemeClr val="dk1"/>
            </a:solidFill>
            <a:prstDash val="solid"/>
            <a:round/>
            <a:headEnd len="sm" w="sm" type="none"/>
            <a:tailEnd len="med" w="med" type="triangle"/>
          </a:ln>
        </p:spPr>
      </p:cxnSp>
      <p:sp>
        <p:nvSpPr>
          <p:cNvPr id="615" name="Google Shape;615;p69"/>
          <p:cNvSpPr txBox="1"/>
          <p:nvPr/>
        </p:nvSpPr>
        <p:spPr>
          <a:xfrm>
            <a:off x="2475168" y="1091337"/>
            <a:ext cx="8170066"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800" u="none" cap="none" strike="noStrike">
                <a:solidFill>
                  <a:srgbClr val="000000"/>
                </a:solidFill>
                <a:latin typeface="Calibri"/>
                <a:ea typeface="Calibri"/>
                <a:cs typeface="Calibri"/>
                <a:sym typeface="Calibri"/>
              </a:rPr>
              <a:t>Neveselīgu pārvarēšanas mehānismu atpazīšana un aizstāšana ar veselīgākiem</a:t>
            </a:r>
            <a:endParaRPr b="1" i="0" sz="1800" u="none" cap="none" strike="noStrike">
              <a:solidFill>
                <a:srgbClr val="000000"/>
              </a:solidFill>
              <a:latin typeface="Calibri"/>
              <a:ea typeface="Calibri"/>
              <a:cs typeface="Calibri"/>
              <a:sym typeface="Calibri"/>
            </a:endParaRPr>
          </a:p>
        </p:txBody>
      </p:sp>
      <p:sp>
        <p:nvSpPr>
          <p:cNvPr id="616" name="Google Shape;616;p69">
            <a:hlinkClick action="ppaction://hlinksldjump" r:id="rId6"/>
          </p:cNvPr>
          <p:cNvSpPr/>
          <p:nvPr/>
        </p:nvSpPr>
        <p:spPr>
          <a:xfrm>
            <a:off x="7096114" y="1547981"/>
            <a:ext cx="2593754" cy="669118"/>
          </a:xfrm>
          <a:custGeom>
            <a:rect b="b" l="l" r="r" t="t"/>
            <a:pathLst>
              <a:path extrusionOk="0" h="120000" w="120000">
                <a:moveTo>
                  <a:pt x="0" y="0"/>
                </a:moveTo>
                <a:lnTo>
                  <a:pt x="120000" y="0"/>
                </a:lnTo>
                <a:lnTo>
                  <a:pt x="120000" y="120000"/>
                </a:lnTo>
                <a:lnTo>
                  <a:pt x="0" y="120000"/>
                </a:lnTo>
                <a:close/>
              </a:path>
            </a:pathLst>
          </a:custGeom>
          <a:solidFill>
            <a:schemeClr val="accent1"/>
          </a:solidFill>
          <a:ln cap="flat" cmpd="sng" w="25400">
            <a:solidFill>
              <a:srgbClr val="1C305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17" name="Google Shape;617;p69"/>
          <p:cNvSpPr txBox="1"/>
          <p:nvPr/>
        </p:nvSpPr>
        <p:spPr>
          <a:xfrm>
            <a:off x="7089995" y="1400729"/>
            <a:ext cx="2626838" cy="83095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br>
              <a:rPr b="0" i="0" lang="en-GB" sz="1600" u="none" cap="none" strike="noStrike">
                <a:solidFill>
                  <a:srgbClr val="000000"/>
                </a:solidFill>
                <a:latin typeface="Calibri"/>
                <a:ea typeface="Calibri"/>
                <a:cs typeface="Calibri"/>
                <a:sym typeface="Calibri"/>
              </a:rPr>
            </a:br>
            <a:r>
              <a:rPr b="1" i="0" lang="en-GB" sz="1600" u="none" cap="none" strike="noStrike">
                <a:solidFill>
                  <a:srgbClr val="000000"/>
                </a:solidFill>
                <a:latin typeface="Calibri"/>
                <a:ea typeface="Calibri"/>
                <a:cs typeface="Calibri"/>
                <a:sym typeface="Calibri"/>
              </a:rPr>
              <a:t>1. izvēle: Atrast ieganstu, lai neietu.</a:t>
            </a:r>
            <a:endParaRPr b="1" i="0" sz="1600" u="none" cap="none" strike="noStrike">
              <a:solidFill>
                <a:srgbClr val="000000"/>
              </a:solidFill>
              <a:latin typeface="Calibri"/>
              <a:ea typeface="Calibri"/>
              <a:cs typeface="Calibri"/>
              <a:sym typeface="Calibri"/>
            </a:endParaRPr>
          </a:p>
        </p:txBody>
      </p:sp>
      <p:sp>
        <p:nvSpPr>
          <p:cNvPr id="618" name="Google Shape;618;p69">
            <a:hlinkClick action="ppaction://hlinksldjump" r:id="rId7"/>
          </p:cNvPr>
          <p:cNvSpPr/>
          <p:nvPr/>
        </p:nvSpPr>
        <p:spPr>
          <a:xfrm>
            <a:off x="7098778" y="2901173"/>
            <a:ext cx="3546455" cy="707300"/>
          </a:xfrm>
          <a:custGeom>
            <a:rect b="b" l="l" r="r" t="t"/>
            <a:pathLst>
              <a:path extrusionOk="0" h="120000" w="120000">
                <a:moveTo>
                  <a:pt x="0" y="0"/>
                </a:moveTo>
                <a:lnTo>
                  <a:pt x="120000" y="0"/>
                </a:lnTo>
                <a:lnTo>
                  <a:pt x="120000" y="120000"/>
                </a:lnTo>
                <a:lnTo>
                  <a:pt x="0" y="120000"/>
                </a:lnTo>
                <a:close/>
              </a:path>
            </a:pathLst>
          </a:custGeom>
          <a:solidFill>
            <a:schemeClr val="accent1"/>
          </a:solidFill>
          <a:ln cap="flat" cmpd="sng" w="25400">
            <a:solidFill>
              <a:srgbClr val="1C305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19" name="Google Shape;619;p69"/>
          <p:cNvSpPr txBox="1"/>
          <p:nvPr/>
        </p:nvSpPr>
        <p:spPr>
          <a:xfrm>
            <a:off x="7156425" y="2596779"/>
            <a:ext cx="3656104" cy="107717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br>
              <a:rPr b="0" i="0" lang="en-GB" sz="1600" u="none" cap="none" strike="noStrike">
                <a:solidFill>
                  <a:srgbClr val="000000"/>
                </a:solidFill>
                <a:latin typeface="Calibri"/>
                <a:ea typeface="Calibri"/>
                <a:cs typeface="Calibri"/>
                <a:sym typeface="Calibri"/>
              </a:rPr>
            </a:br>
            <a:r>
              <a:rPr b="1" i="0" lang="en-GB" sz="1600" u="none" cap="none" strike="noStrike">
                <a:solidFill>
                  <a:srgbClr val="000000"/>
                </a:solidFill>
                <a:latin typeface="Calibri"/>
                <a:ea typeface="Calibri"/>
                <a:cs typeface="Calibri"/>
                <a:sym typeface="Calibri"/>
              </a:rPr>
              <a:t>2. izvēle: Doties uz pasākumu, bet aizbildināties ar pēkšņu saslimšanu un aiziet agrāk.</a:t>
            </a:r>
            <a:endParaRPr b="1" i="0" sz="1600" u="none" cap="none" strike="noStrike">
              <a:solidFill>
                <a:srgbClr val="000000"/>
              </a:solidFill>
              <a:latin typeface="Calibri"/>
              <a:ea typeface="Calibri"/>
              <a:cs typeface="Calibri"/>
              <a:sym typeface="Calibri"/>
            </a:endParaRPr>
          </a:p>
        </p:txBody>
      </p:sp>
      <p:sp>
        <p:nvSpPr>
          <p:cNvPr id="620" name="Google Shape;620;p69">
            <a:hlinkClick action="ppaction://hlinksldjump" r:id="rId8"/>
          </p:cNvPr>
          <p:cNvSpPr/>
          <p:nvPr/>
        </p:nvSpPr>
        <p:spPr>
          <a:xfrm>
            <a:off x="7127600" y="4693926"/>
            <a:ext cx="3488809" cy="801334"/>
          </a:xfrm>
          <a:custGeom>
            <a:rect b="b" l="l" r="r" t="t"/>
            <a:pathLst>
              <a:path extrusionOk="0" h="120000" w="120000">
                <a:moveTo>
                  <a:pt x="0" y="0"/>
                </a:moveTo>
                <a:lnTo>
                  <a:pt x="120000" y="0"/>
                </a:lnTo>
                <a:lnTo>
                  <a:pt x="120000" y="120000"/>
                </a:lnTo>
                <a:lnTo>
                  <a:pt x="0" y="120000"/>
                </a:lnTo>
                <a:close/>
              </a:path>
            </a:pathLst>
          </a:custGeom>
          <a:solidFill>
            <a:schemeClr val="accent1"/>
          </a:solidFill>
          <a:ln cap="flat" cmpd="sng" w="25400">
            <a:solidFill>
              <a:srgbClr val="1C305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21" name="Google Shape;621;p69"/>
          <p:cNvSpPr txBox="1"/>
          <p:nvPr/>
        </p:nvSpPr>
        <p:spPr>
          <a:xfrm>
            <a:off x="7156425" y="4426241"/>
            <a:ext cx="3459984" cy="107717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br>
              <a:rPr b="0" i="0" lang="en-GB" sz="1600" u="none" cap="none" strike="noStrike">
                <a:solidFill>
                  <a:srgbClr val="000000"/>
                </a:solidFill>
                <a:latin typeface="Calibri"/>
                <a:ea typeface="Calibri"/>
                <a:cs typeface="Calibri"/>
                <a:sym typeface="Calibri"/>
              </a:rPr>
            </a:br>
            <a:r>
              <a:rPr b="1" i="0" lang="en-GB" sz="1600" u="none" cap="none" strike="noStrike">
                <a:solidFill>
                  <a:srgbClr val="000000"/>
                </a:solidFill>
                <a:latin typeface="Calibri"/>
                <a:ea typeface="Calibri"/>
                <a:cs typeface="Calibri"/>
                <a:sym typeface="Calibri"/>
              </a:rPr>
              <a:t>3. izvēle: Tomēr doties uz pasākumu, pat ja tas sagādā pārlieku lielu emocionālu pārslogojumu.</a:t>
            </a:r>
            <a:endParaRPr b="1" i="0" sz="1600" u="none" cap="none" strike="noStrike">
              <a:solidFill>
                <a:srgbClr val="00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1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1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1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1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2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2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5" name="Shape 625"/>
        <p:cNvGrpSpPr/>
        <p:nvPr/>
      </p:nvGrpSpPr>
      <p:grpSpPr>
        <a:xfrm>
          <a:off x="0" y="0"/>
          <a:ext cx="0" cy="0"/>
          <a:chOff x="0" y="0"/>
          <a:chExt cx="0" cy="0"/>
        </a:xfrm>
      </p:grpSpPr>
      <p:pic>
        <p:nvPicPr>
          <p:cNvPr descr="Text&#10;&#10;Description automatically generated with medium confidence" id="626" name="Google Shape;626;p70"/>
          <p:cNvPicPr preferRelativeResize="0"/>
          <p:nvPr/>
        </p:nvPicPr>
        <p:blipFill rotWithShape="1">
          <a:blip r:embed="rId3">
            <a:alphaModFix/>
          </a:blip>
          <a:srcRect b="0" l="0" r="0" t="0"/>
          <a:stretch/>
        </p:blipFill>
        <p:spPr>
          <a:xfrm>
            <a:off x="9692533" y="6032201"/>
            <a:ext cx="2499467" cy="524376"/>
          </a:xfrm>
          <a:prstGeom prst="rect">
            <a:avLst/>
          </a:prstGeom>
          <a:noFill/>
          <a:ln>
            <a:noFill/>
          </a:ln>
        </p:spPr>
      </p:pic>
      <p:sp>
        <p:nvSpPr>
          <p:cNvPr id="627" name="Google Shape;627;p70"/>
          <p:cNvSpPr txBox="1"/>
          <p:nvPr/>
        </p:nvSpPr>
        <p:spPr>
          <a:xfrm>
            <a:off x="3049172" y="3240817"/>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628" name="Google Shape;628;p70"/>
          <p:cNvSpPr txBox="1"/>
          <p:nvPr/>
        </p:nvSpPr>
        <p:spPr>
          <a:xfrm>
            <a:off x="3049172" y="3240817"/>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629" name="Google Shape;629;p70"/>
          <p:cNvSpPr txBox="1"/>
          <p:nvPr/>
        </p:nvSpPr>
        <p:spPr>
          <a:xfrm>
            <a:off x="3049172" y="3508769"/>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pic>
        <p:nvPicPr>
          <p:cNvPr id="630" name="Google Shape;630;p70"/>
          <p:cNvPicPr preferRelativeResize="0"/>
          <p:nvPr/>
        </p:nvPicPr>
        <p:blipFill rotWithShape="1">
          <a:blip r:embed="rId4">
            <a:alphaModFix/>
          </a:blip>
          <a:srcRect b="0" l="0" r="0" t="0"/>
          <a:stretch/>
        </p:blipFill>
        <p:spPr>
          <a:xfrm>
            <a:off x="215249" y="5419323"/>
            <a:ext cx="1438675" cy="1438675"/>
          </a:xfrm>
          <a:prstGeom prst="rect">
            <a:avLst/>
          </a:prstGeom>
          <a:noFill/>
          <a:ln>
            <a:noFill/>
          </a:ln>
        </p:spPr>
      </p:pic>
      <p:sp>
        <p:nvSpPr>
          <p:cNvPr id="631" name="Google Shape;631;p70"/>
          <p:cNvSpPr txBox="1"/>
          <p:nvPr/>
        </p:nvSpPr>
        <p:spPr>
          <a:xfrm>
            <a:off x="-87963" y="22082"/>
            <a:ext cx="12192000" cy="1015622"/>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0" lang="en-GB" sz="4000" u="none" cap="none" strike="noStrike">
                <a:solidFill>
                  <a:schemeClr val="dk1"/>
                </a:solidFill>
                <a:latin typeface="Calibri"/>
                <a:ea typeface="Calibri"/>
                <a:cs typeface="Calibri"/>
                <a:sym typeface="Calibri"/>
              </a:rPr>
              <a:t>Ieteikumi sociālās saiknes stiprināšanai</a:t>
            </a:r>
            <a:endParaRPr b="0" i="0" sz="1400" u="none" cap="none" strike="noStrike">
              <a:solidFill>
                <a:srgbClr val="000000"/>
              </a:solidFill>
              <a:latin typeface="Arial"/>
              <a:ea typeface="Arial"/>
              <a:cs typeface="Arial"/>
              <a:sym typeface="Arial"/>
            </a:endParaRPr>
          </a:p>
        </p:txBody>
      </p:sp>
      <p:sp>
        <p:nvSpPr>
          <p:cNvPr id="632" name="Google Shape;632;p70"/>
          <p:cNvSpPr txBox="1"/>
          <p:nvPr/>
        </p:nvSpPr>
        <p:spPr>
          <a:xfrm>
            <a:off x="1228724" y="838875"/>
            <a:ext cx="10315575"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br>
              <a:rPr b="0" i="0" lang="en-GB" sz="1400" u="none" cap="none" strike="noStrike">
                <a:solidFill>
                  <a:srgbClr val="000000"/>
                </a:solidFill>
                <a:latin typeface="Arial"/>
                <a:ea typeface="Arial"/>
                <a:cs typeface="Arial"/>
                <a:sym typeface="Arial"/>
              </a:rPr>
            </a:br>
            <a:r>
              <a:rPr b="1" i="0" lang="en-GB" sz="1800" u="none" cap="none" strike="noStrike">
                <a:solidFill>
                  <a:srgbClr val="000000"/>
                </a:solidFill>
                <a:latin typeface="Calibri"/>
                <a:ea typeface="Calibri"/>
                <a:cs typeface="Calibri"/>
                <a:sym typeface="Calibri"/>
              </a:rPr>
              <a:t>Sniedz tikai īslaicīgu atvieglojumu, jo problēmas cēloņi netiek risināti.</a:t>
            </a:r>
            <a:endParaRPr b="1" i="0" sz="1800" u="none" cap="none" strike="noStrike">
              <a:solidFill>
                <a:srgbClr val="000000"/>
              </a:solidFill>
              <a:latin typeface="Calibri"/>
              <a:ea typeface="Calibri"/>
              <a:cs typeface="Calibri"/>
              <a:sym typeface="Calibri"/>
            </a:endParaRPr>
          </a:p>
        </p:txBody>
      </p:sp>
      <p:sp>
        <p:nvSpPr>
          <p:cNvPr id="633" name="Google Shape;633;p70"/>
          <p:cNvSpPr txBox="1"/>
          <p:nvPr/>
        </p:nvSpPr>
        <p:spPr>
          <a:xfrm>
            <a:off x="1957927" y="1614995"/>
            <a:ext cx="3793332"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br>
              <a:rPr b="0" i="0" lang="en-GB" sz="1600" u="none" cap="none" strike="noStrike">
                <a:solidFill>
                  <a:srgbClr val="000000"/>
                </a:solidFill>
                <a:latin typeface="Arial"/>
                <a:ea typeface="Arial"/>
                <a:cs typeface="Arial"/>
                <a:sym typeface="Arial"/>
              </a:rPr>
            </a:br>
            <a:r>
              <a:rPr b="1" i="0" lang="en-GB" sz="1600" u="none" cap="none" strike="noStrike">
                <a:solidFill>
                  <a:srgbClr val="000000"/>
                </a:solidFill>
                <a:latin typeface="Calibri"/>
                <a:ea typeface="Calibri"/>
                <a:cs typeface="Calibri"/>
                <a:sym typeface="Calibri"/>
              </a:rPr>
              <a:t>1. izvēle: Pieklājīgi atteikties, bet izrādīt interesi pievienoties nākamajā reizē.</a:t>
            </a:r>
            <a:endParaRPr b="1" i="0" sz="1600" u="none" cap="none" strike="noStrike">
              <a:solidFill>
                <a:srgbClr val="000000"/>
              </a:solidFill>
              <a:latin typeface="Calibri"/>
              <a:ea typeface="Calibri"/>
              <a:cs typeface="Calibri"/>
              <a:sym typeface="Calibri"/>
            </a:endParaRPr>
          </a:p>
        </p:txBody>
      </p:sp>
      <p:sp>
        <p:nvSpPr>
          <p:cNvPr id="634" name="Google Shape;634;p70"/>
          <p:cNvSpPr txBox="1"/>
          <p:nvPr/>
        </p:nvSpPr>
        <p:spPr>
          <a:xfrm>
            <a:off x="6915147" y="1603115"/>
            <a:ext cx="4417218" cy="13233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br>
              <a:rPr b="0" i="0" lang="en-GB" sz="1800" u="none" cap="none" strike="noStrike">
                <a:solidFill>
                  <a:srgbClr val="000000"/>
                </a:solidFill>
                <a:latin typeface="Calibri"/>
                <a:ea typeface="Calibri"/>
                <a:cs typeface="Calibri"/>
                <a:sym typeface="Calibri"/>
              </a:rPr>
            </a:br>
            <a:br>
              <a:rPr b="0" i="0" lang="en-GB" sz="1400" u="none" cap="none" strike="noStrike">
                <a:solidFill>
                  <a:srgbClr val="000000"/>
                </a:solidFill>
                <a:latin typeface="Arial"/>
                <a:ea typeface="Arial"/>
                <a:cs typeface="Arial"/>
                <a:sym typeface="Arial"/>
              </a:rPr>
            </a:br>
            <a:r>
              <a:rPr b="1" i="0" lang="en-GB" sz="1600" u="none" cap="none" strike="noStrike">
                <a:solidFill>
                  <a:srgbClr val="000000"/>
                </a:solidFill>
                <a:latin typeface="Calibri"/>
                <a:ea typeface="Calibri"/>
                <a:cs typeface="Calibri"/>
                <a:sym typeface="Calibri"/>
              </a:rPr>
              <a:t>2. izvēle: Pārkompensēt nākamreiz – pievienoties jebkurā gadījumā, neatkarīgi no tā, kā jūties.</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000000"/>
              </a:solidFill>
              <a:latin typeface="Calibri"/>
              <a:ea typeface="Calibri"/>
              <a:cs typeface="Calibri"/>
              <a:sym typeface="Calibri"/>
            </a:endParaRPr>
          </a:p>
        </p:txBody>
      </p:sp>
      <p:cxnSp>
        <p:nvCxnSpPr>
          <p:cNvPr id="635" name="Google Shape;635;p70"/>
          <p:cNvCxnSpPr/>
          <p:nvPr/>
        </p:nvCxnSpPr>
        <p:spPr>
          <a:xfrm flipH="1">
            <a:off x="4826833" y="1459777"/>
            <a:ext cx="357150" cy="428777"/>
          </a:xfrm>
          <a:prstGeom prst="straightConnector1">
            <a:avLst/>
          </a:prstGeom>
          <a:noFill/>
          <a:ln cap="flat" cmpd="sng" w="34925">
            <a:solidFill>
              <a:schemeClr val="dk1"/>
            </a:solidFill>
            <a:prstDash val="solid"/>
            <a:round/>
            <a:headEnd len="sm" w="sm" type="none"/>
            <a:tailEnd len="med" w="med" type="triangle"/>
          </a:ln>
        </p:spPr>
      </p:cxnSp>
      <p:cxnSp>
        <p:nvCxnSpPr>
          <p:cNvPr id="636" name="Google Shape;636;p70"/>
          <p:cNvCxnSpPr/>
          <p:nvPr/>
        </p:nvCxnSpPr>
        <p:spPr>
          <a:xfrm>
            <a:off x="7559279" y="1445104"/>
            <a:ext cx="280577" cy="376793"/>
          </a:xfrm>
          <a:prstGeom prst="straightConnector1">
            <a:avLst/>
          </a:prstGeom>
          <a:noFill/>
          <a:ln cap="flat" cmpd="sng" w="34925">
            <a:solidFill>
              <a:schemeClr val="dk1"/>
            </a:solidFill>
            <a:prstDash val="solid"/>
            <a:round/>
            <a:headEnd len="sm" w="sm" type="none"/>
            <a:tailEnd len="med" w="med" type="triangle"/>
          </a:ln>
        </p:spPr>
      </p:cxnSp>
      <p:sp>
        <p:nvSpPr>
          <p:cNvPr id="637" name="Google Shape;637;p70"/>
          <p:cNvSpPr txBox="1"/>
          <p:nvPr/>
        </p:nvSpPr>
        <p:spPr>
          <a:xfrm>
            <a:off x="323733" y="2920284"/>
            <a:ext cx="5060154"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600" u="none" cap="none" strike="noStrike">
                <a:solidFill>
                  <a:srgbClr val="000000"/>
                </a:solidFill>
                <a:latin typeface="Calibri"/>
                <a:ea typeface="Calibri"/>
                <a:cs typeface="Calibri"/>
                <a:sym typeface="Calibri"/>
              </a:rPr>
              <a:t>Respektē tavas personīgās robežas un saglabā iespēju turpmākai mijiedarbībai.</a:t>
            </a:r>
            <a:endParaRPr b="1" i="0" sz="1600" u="none" cap="none" strike="noStrike">
              <a:solidFill>
                <a:srgbClr val="000000"/>
              </a:solidFill>
              <a:latin typeface="Calibri"/>
              <a:ea typeface="Calibri"/>
              <a:cs typeface="Calibri"/>
              <a:sym typeface="Calibri"/>
            </a:endParaRPr>
          </a:p>
        </p:txBody>
      </p:sp>
      <p:cxnSp>
        <p:nvCxnSpPr>
          <p:cNvPr id="638" name="Google Shape;638;p70"/>
          <p:cNvCxnSpPr/>
          <p:nvPr/>
        </p:nvCxnSpPr>
        <p:spPr>
          <a:xfrm>
            <a:off x="3694998" y="2526907"/>
            <a:ext cx="0" cy="478615"/>
          </a:xfrm>
          <a:prstGeom prst="straightConnector1">
            <a:avLst/>
          </a:prstGeom>
          <a:noFill/>
          <a:ln cap="flat" cmpd="sng" w="34925">
            <a:solidFill>
              <a:schemeClr val="dk1"/>
            </a:solidFill>
            <a:prstDash val="solid"/>
            <a:round/>
            <a:headEnd len="sm" w="sm" type="none"/>
            <a:tailEnd len="med" w="med" type="triangle"/>
          </a:ln>
        </p:spPr>
      </p:cxnSp>
      <p:sp>
        <p:nvSpPr>
          <p:cNvPr id="639" name="Google Shape;639;p70"/>
          <p:cNvSpPr txBox="1"/>
          <p:nvPr/>
        </p:nvSpPr>
        <p:spPr>
          <a:xfrm>
            <a:off x="6008037" y="5676111"/>
            <a:ext cx="5361386"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GB" sz="1600" u="none" cap="none" strike="noStrike">
                <a:solidFill>
                  <a:srgbClr val="000000"/>
                </a:solidFill>
                <a:latin typeface="Calibri"/>
                <a:ea typeface="Calibri"/>
                <a:cs typeface="Calibri"/>
                <a:sym typeface="Calibri"/>
              </a:rPr>
              <a:t>Sociālā izolācija tiek pastiprināta.</a:t>
            </a:r>
            <a:endParaRPr b="1" i="0" sz="1600" u="none" cap="none" strike="noStrike">
              <a:solidFill>
                <a:srgbClr val="000000"/>
              </a:solidFill>
              <a:latin typeface="Calibri"/>
              <a:ea typeface="Calibri"/>
              <a:cs typeface="Calibri"/>
              <a:sym typeface="Calibri"/>
            </a:endParaRPr>
          </a:p>
        </p:txBody>
      </p:sp>
      <p:sp>
        <p:nvSpPr>
          <p:cNvPr id="640" name="Google Shape;640;p70"/>
          <p:cNvSpPr txBox="1"/>
          <p:nvPr/>
        </p:nvSpPr>
        <p:spPr>
          <a:xfrm>
            <a:off x="202847" y="4038456"/>
            <a:ext cx="3386858" cy="83095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600" u="none" cap="none" strike="noStrike">
                <a:solidFill>
                  <a:srgbClr val="000000"/>
                </a:solidFill>
                <a:latin typeface="Calibri"/>
                <a:ea typeface="Calibri"/>
                <a:cs typeface="Calibri"/>
                <a:sym typeface="Calibri"/>
              </a:rPr>
              <a:t>1. izvēle: Privāti aprunāties ar uzticamu kolēģi vai vadītāju par savām sajūtām.</a:t>
            </a:r>
            <a:endParaRPr b="1" i="0" sz="1600" u="none" cap="none" strike="noStrike">
              <a:solidFill>
                <a:srgbClr val="000000"/>
              </a:solidFill>
              <a:latin typeface="Calibri"/>
              <a:ea typeface="Calibri"/>
              <a:cs typeface="Calibri"/>
              <a:sym typeface="Calibri"/>
            </a:endParaRPr>
          </a:p>
        </p:txBody>
      </p:sp>
      <p:cxnSp>
        <p:nvCxnSpPr>
          <p:cNvPr id="641" name="Google Shape;641;p70"/>
          <p:cNvCxnSpPr/>
          <p:nvPr/>
        </p:nvCxnSpPr>
        <p:spPr>
          <a:xfrm flipH="1">
            <a:off x="1669319" y="3579124"/>
            <a:ext cx="453914" cy="546704"/>
          </a:xfrm>
          <a:prstGeom prst="straightConnector1">
            <a:avLst/>
          </a:prstGeom>
          <a:noFill/>
          <a:ln cap="flat" cmpd="sng" w="34925">
            <a:solidFill>
              <a:schemeClr val="dk1"/>
            </a:solidFill>
            <a:prstDash val="solid"/>
            <a:round/>
            <a:headEnd len="sm" w="sm" type="none"/>
            <a:tailEnd len="med" w="med" type="triangle"/>
          </a:ln>
        </p:spPr>
      </p:cxnSp>
      <p:sp>
        <p:nvSpPr>
          <p:cNvPr id="642" name="Google Shape;642;p70"/>
          <p:cNvSpPr txBox="1"/>
          <p:nvPr/>
        </p:nvSpPr>
        <p:spPr>
          <a:xfrm>
            <a:off x="3505149" y="3693435"/>
            <a:ext cx="3117652" cy="110795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br>
              <a:rPr b="1" i="0" lang="en-GB" sz="1400" u="none" cap="none" strike="noStrike">
                <a:solidFill>
                  <a:srgbClr val="000000"/>
                </a:solidFill>
                <a:latin typeface="Calibri"/>
                <a:ea typeface="Calibri"/>
                <a:cs typeface="Calibri"/>
                <a:sym typeface="Calibri"/>
              </a:rPr>
            </a:br>
            <a:br>
              <a:rPr b="0" i="0" lang="en-GB" sz="2000" u="none" cap="none" strike="noStrike">
                <a:solidFill>
                  <a:srgbClr val="000000"/>
                </a:solidFill>
                <a:latin typeface="Arial"/>
                <a:ea typeface="Arial"/>
                <a:cs typeface="Arial"/>
                <a:sym typeface="Arial"/>
              </a:rPr>
            </a:br>
            <a:r>
              <a:rPr b="1" i="0" lang="en-GB" sz="1600" u="none" cap="none" strike="noStrike">
                <a:solidFill>
                  <a:srgbClr val="000000"/>
                </a:solidFill>
                <a:latin typeface="Calibri"/>
                <a:ea typeface="Calibri"/>
                <a:cs typeface="Calibri"/>
                <a:sym typeface="Calibri"/>
              </a:rPr>
              <a:t>2. izvēle: Gaidīt, līdz situācija “pati no sevis” uzlabosies.</a:t>
            </a:r>
            <a:endParaRPr b="1" i="0" sz="1600" u="none" cap="none" strike="noStrike">
              <a:solidFill>
                <a:srgbClr val="000000"/>
              </a:solidFill>
              <a:latin typeface="Calibri"/>
              <a:ea typeface="Calibri"/>
              <a:cs typeface="Calibri"/>
              <a:sym typeface="Calibri"/>
            </a:endParaRPr>
          </a:p>
        </p:txBody>
      </p:sp>
      <p:cxnSp>
        <p:nvCxnSpPr>
          <p:cNvPr id="643" name="Google Shape;643;p70"/>
          <p:cNvCxnSpPr/>
          <p:nvPr/>
        </p:nvCxnSpPr>
        <p:spPr>
          <a:xfrm>
            <a:off x="4077352" y="3496930"/>
            <a:ext cx="447136" cy="508702"/>
          </a:xfrm>
          <a:prstGeom prst="straightConnector1">
            <a:avLst/>
          </a:prstGeom>
          <a:noFill/>
          <a:ln cap="flat" cmpd="sng" w="34925">
            <a:solidFill>
              <a:schemeClr val="dk1"/>
            </a:solidFill>
            <a:prstDash val="solid"/>
            <a:round/>
            <a:headEnd len="sm" w="sm" type="none"/>
            <a:tailEnd len="med" w="med" type="triangle"/>
          </a:ln>
        </p:spPr>
      </p:cxnSp>
      <p:sp>
        <p:nvSpPr>
          <p:cNvPr id="644" name="Google Shape;644;p70"/>
          <p:cNvSpPr txBox="1"/>
          <p:nvPr/>
        </p:nvSpPr>
        <p:spPr>
          <a:xfrm>
            <a:off x="4122122" y="5322056"/>
            <a:ext cx="2673356" cy="12926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br>
              <a:rPr b="0" i="0" lang="en-GB" sz="1400" u="none" cap="none" strike="noStrike">
                <a:solidFill>
                  <a:srgbClr val="000000"/>
                </a:solidFill>
                <a:latin typeface="Arial"/>
                <a:ea typeface="Arial"/>
                <a:cs typeface="Arial"/>
                <a:sym typeface="Arial"/>
              </a:rPr>
            </a:br>
            <a:endParaRPr b="1"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1" i="0" lang="en-GB" sz="1600" u="none" cap="none" strike="noStrike">
                <a:solidFill>
                  <a:srgbClr val="000000"/>
                </a:solidFill>
                <a:latin typeface="Calibri"/>
                <a:ea typeface="Calibri"/>
                <a:cs typeface="Calibri"/>
                <a:sym typeface="Calibri"/>
              </a:rPr>
              <a:t>Aizkavē progresu un nozīmē izvairīšanos no aktīvas rīcības.</a:t>
            </a:r>
            <a:endParaRPr b="0" i="0" sz="1400" u="none" cap="none" strike="noStrike">
              <a:solidFill>
                <a:srgbClr val="000000"/>
              </a:solidFill>
              <a:latin typeface="Arial"/>
              <a:ea typeface="Arial"/>
              <a:cs typeface="Arial"/>
              <a:sym typeface="Arial"/>
            </a:endParaRPr>
          </a:p>
        </p:txBody>
      </p:sp>
      <p:sp>
        <p:nvSpPr>
          <p:cNvPr id="645" name="Google Shape;645;p70"/>
          <p:cNvSpPr txBox="1"/>
          <p:nvPr/>
        </p:nvSpPr>
        <p:spPr>
          <a:xfrm>
            <a:off x="1559219" y="5952720"/>
            <a:ext cx="2461227"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600" u="none" cap="none" strike="noStrike">
                <a:solidFill>
                  <a:srgbClr val="000000"/>
                </a:solidFill>
                <a:latin typeface="Calibri"/>
                <a:ea typeface="Calibri"/>
                <a:cs typeface="Calibri"/>
                <a:sym typeface="Calibri"/>
              </a:rPr>
              <a:t>Tu jūties atbalstīts, saprasts un emocionāli drošāk.</a:t>
            </a:r>
            <a:endParaRPr b="1" i="0" sz="1600" u="none" cap="none" strike="noStrike">
              <a:solidFill>
                <a:srgbClr val="000000"/>
              </a:solidFill>
              <a:latin typeface="Calibri"/>
              <a:ea typeface="Calibri"/>
              <a:cs typeface="Calibri"/>
              <a:sym typeface="Calibri"/>
            </a:endParaRPr>
          </a:p>
        </p:txBody>
      </p:sp>
      <p:cxnSp>
        <p:nvCxnSpPr>
          <p:cNvPr id="646" name="Google Shape;646;p70"/>
          <p:cNvCxnSpPr/>
          <p:nvPr/>
        </p:nvCxnSpPr>
        <p:spPr>
          <a:xfrm rot="-5400000">
            <a:off x="7140518" y="3722027"/>
            <a:ext cx="3027000" cy="745500"/>
          </a:xfrm>
          <a:prstGeom prst="curvedConnector3">
            <a:avLst>
              <a:gd fmla="val 49999" name="adj1"/>
            </a:avLst>
          </a:prstGeom>
          <a:noFill/>
          <a:ln cap="flat" cmpd="sng" w="28575">
            <a:solidFill>
              <a:schemeClr val="dk1"/>
            </a:solidFill>
            <a:prstDash val="solid"/>
            <a:round/>
            <a:headEnd len="med" w="med" type="triangle"/>
            <a:tailEnd len="med" w="med" type="triangle"/>
          </a:ln>
        </p:spPr>
      </p:cxnSp>
      <p:cxnSp>
        <p:nvCxnSpPr>
          <p:cNvPr id="647" name="Google Shape;647;p70"/>
          <p:cNvCxnSpPr/>
          <p:nvPr/>
        </p:nvCxnSpPr>
        <p:spPr>
          <a:xfrm rot="5400000">
            <a:off x="4862379" y="5106656"/>
            <a:ext cx="1123800" cy="263100"/>
          </a:xfrm>
          <a:prstGeom prst="curvedConnector3">
            <a:avLst>
              <a:gd fmla="val 50000" name="adj1"/>
            </a:avLst>
          </a:prstGeom>
          <a:noFill/>
          <a:ln cap="flat" cmpd="sng" w="28575">
            <a:solidFill>
              <a:schemeClr val="dk1"/>
            </a:solidFill>
            <a:prstDash val="solid"/>
            <a:round/>
            <a:headEnd len="med" w="med" type="triangle"/>
            <a:tailEnd len="med" w="med" type="triangle"/>
          </a:ln>
        </p:spPr>
      </p:cxnSp>
      <p:cxnSp>
        <p:nvCxnSpPr>
          <p:cNvPr id="648" name="Google Shape;648;p70"/>
          <p:cNvCxnSpPr/>
          <p:nvPr/>
        </p:nvCxnSpPr>
        <p:spPr>
          <a:xfrm flipH="1" rot="-5400000">
            <a:off x="1881568" y="4978817"/>
            <a:ext cx="1431000" cy="650100"/>
          </a:xfrm>
          <a:prstGeom prst="curvedConnector3">
            <a:avLst>
              <a:gd fmla="val 49996" name="adj1"/>
            </a:avLst>
          </a:prstGeom>
          <a:noFill/>
          <a:ln cap="flat" cmpd="sng" w="28575">
            <a:solidFill>
              <a:schemeClr val="dk1"/>
            </a:solidFill>
            <a:prstDash val="solid"/>
            <a:round/>
            <a:headEnd len="med" w="med" type="triangle"/>
            <a:tailEnd len="med" w="med" type="triangle"/>
          </a:ln>
        </p:spPr>
      </p:cxnSp>
      <p:sp>
        <p:nvSpPr>
          <p:cNvPr id="649" name="Google Shape;649;p70">
            <a:hlinkClick action="ppaction://hlinksldjump" r:id="rId5"/>
          </p:cNvPr>
          <p:cNvSpPr/>
          <p:nvPr/>
        </p:nvSpPr>
        <p:spPr>
          <a:xfrm>
            <a:off x="10533975" y="696417"/>
            <a:ext cx="1415218" cy="906698"/>
          </a:xfrm>
          <a:custGeom>
            <a:rect b="b" l="l" r="r" t="t"/>
            <a:pathLst>
              <a:path extrusionOk="0" h="120000" w="120000">
                <a:moveTo>
                  <a:pt x="0" y="0"/>
                </a:moveTo>
                <a:lnTo>
                  <a:pt x="120000" y="0"/>
                </a:lnTo>
                <a:lnTo>
                  <a:pt x="120000" y="120000"/>
                </a:lnTo>
                <a:lnTo>
                  <a:pt x="0" y="120000"/>
                </a:lnTo>
                <a:close/>
              </a:path>
            </a:pathLst>
          </a:custGeom>
          <a:solidFill>
            <a:schemeClr val="accent1"/>
          </a:solidFill>
          <a:ln cap="flat" cmpd="sng" w="25400">
            <a:solidFill>
              <a:srgbClr val="1C305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50" name="Google Shape;650;p70"/>
          <p:cNvSpPr txBox="1"/>
          <p:nvPr/>
        </p:nvSpPr>
        <p:spPr>
          <a:xfrm>
            <a:off x="10589036" y="826891"/>
            <a:ext cx="1360157"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GB" sz="1400" u="none" cap="none" strike="noStrike">
                <a:solidFill>
                  <a:schemeClr val="lt1"/>
                </a:solidFill>
                <a:latin typeface="Arial"/>
                <a:ea typeface="Arial"/>
                <a:cs typeface="Arial"/>
                <a:sym typeface="Arial"/>
              </a:rPr>
              <a:t>Galvenie mācību punkti</a:t>
            </a:r>
            <a:endParaRPr b="0" i="0" sz="1400" u="none" cap="none" strike="noStrike">
              <a:solidFill>
                <a:srgbClr val="000000"/>
              </a:solidFill>
              <a:latin typeface="Arial"/>
              <a:ea typeface="Arial"/>
              <a:cs typeface="Arial"/>
              <a:sym typeface="Arial"/>
            </a:endParaRPr>
          </a:p>
        </p:txBody>
      </p:sp>
      <p:sp>
        <p:nvSpPr>
          <p:cNvPr id="651" name="Google Shape;651;p70">
            <a:hlinkClick action="ppaction://hlinksldjump" r:id="rId6"/>
          </p:cNvPr>
          <p:cNvSpPr/>
          <p:nvPr/>
        </p:nvSpPr>
        <p:spPr>
          <a:xfrm>
            <a:off x="117489" y="597161"/>
            <a:ext cx="1634194" cy="777852"/>
          </a:xfrm>
          <a:custGeom>
            <a:rect b="b" l="l" r="r" t="t"/>
            <a:pathLst>
              <a:path extrusionOk="0" h="120000" w="120000">
                <a:moveTo>
                  <a:pt x="0" y="0"/>
                </a:moveTo>
                <a:lnTo>
                  <a:pt x="120000" y="0"/>
                </a:lnTo>
                <a:lnTo>
                  <a:pt x="120000" y="120000"/>
                </a:lnTo>
                <a:lnTo>
                  <a:pt x="0" y="120000"/>
                </a:lnTo>
                <a:close/>
              </a:path>
            </a:pathLst>
          </a:custGeom>
          <a:solidFill>
            <a:schemeClr val="accent1"/>
          </a:solidFill>
          <a:ln cap="flat" cmpd="sng" w="25400">
            <a:solidFill>
              <a:srgbClr val="1C305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52" name="Google Shape;652;p70"/>
          <p:cNvSpPr txBox="1"/>
          <p:nvPr/>
        </p:nvSpPr>
        <p:spPr>
          <a:xfrm>
            <a:off x="480447" y="696416"/>
            <a:ext cx="1188872"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1400" u="none" cap="none" strike="noStrike">
                <a:solidFill>
                  <a:schemeClr val="lt1"/>
                </a:solidFill>
                <a:latin typeface="Arial"/>
                <a:ea typeface="Arial"/>
                <a:cs typeface="Arial"/>
                <a:sym typeface="Arial"/>
              </a:rPr>
              <a:t>Atgriezties pie izvēlēm</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3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3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3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4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4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4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3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5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5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5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6" name="Shape 656"/>
        <p:cNvGrpSpPr/>
        <p:nvPr/>
      </p:nvGrpSpPr>
      <p:grpSpPr>
        <a:xfrm>
          <a:off x="0" y="0"/>
          <a:ext cx="0" cy="0"/>
          <a:chOff x="0" y="0"/>
          <a:chExt cx="0" cy="0"/>
        </a:xfrm>
      </p:grpSpPr>
      <p:pic>
        <p:nvPicPr>
          <p:cNvPr descr="Text&#10;&#10;Description automatically generated with medium confidence" id="657" name="Google Shape;657;p71"/>
          <p:cNvPicPr preferRelativeResize="0"/>
          <p:nvPr/>
        </p:nvPicPr>
        <p:blipFill rotWithShape="1">
          <a:blip r:embed="rId3">
            <a:alphaModFix/>
          </a:blip>
          <a:srcRect b="0" l="0" r="0" t="0"/>
          <a:stretch/>
        </p:blipFill>
        <p:spPr>
          <a:xfrm>
            <a:off x="9692533" y="6032201"/>
            <a:ext cx="2499467" cy="524376"/>
          </a:xfrm>
          <a:prstGeom prst="rect">
            <a:avLst/>
          </a:prstGeom>
          <a:noFill/>
          <a:ln>
            <a:noFill/>
          </a:ln>
        </p:spPr>
      </p:pic>
      <p:sp>
        <p:nvSpPr>
          <p:cNvPr id="658" name="Google Shape;658;p71"/>
          <p:cNvSpPr txBox="1"/>
          <p:nvPr/>
        </p:nvSpPr>
        <p:spPr>
          <a:xfrm>
            <a:off x="3049172" y="3240817"/>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659" name="Google Shape;659;p71"/>
          <p:cNvSpPr txBox="1"/>
          <p:nvPr/>
        </p:nvSpPr>
        <p:spPr>
          <a:xfrm>
            <a:off x="3049172" y="3240817"/>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660" name="Google Shape;660;p71"/>
          <p:cNvSpPr txBox="1"/>
          <p:nvPr/>
        </p:nvSpPr>
        <p:spPr>
          <a:xfrm>
            <a:off x="3049172" y="3508769"/>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pic>
        <p:nvPicPr>
          <p:cNvPr id="661" name="Google Shape;661;p71"/>
          <p:cNvPicPr preferRelativeResize="0"/>
          <p:nvPr/>
        </p:nvPicPr>
        <p:blipFill rotWithShape="1">
          <a:blip r:embed="rId4">
            <a:alphaModFix/>
          </a:blip>
          <a:srcRect b="0" l="0" r="0" t="0"/>
          <a:stretch/>
        </p:blipFill>
        <p:spPr>
          <a:xfrm>
            <a:off x="215249" y="5419323"/>
            <a:ext cx="1438675" cy="1438675"/>
          </a:xfrm>
          <a:prstGeom prst="rect">
            <a:avLst/>
          </a:prstGeom>
          <a:noFill/>
          <a:ln>
            <a:noFill/>
          </a:ln>
        </p:spPr>
      </p:pic>
      <p:sp>
        <p:nvSpPr>
          <p:cNvPr id="662" name="Google Shape;662;p71"/>
          <p:cNvSpPr txBox="1"/>
          <p:nvPr/>
        </p:nvSpPr>
        <p:spPr>
          <a:xfrm>
            <a:off x="-2382" y="0"/>
            <a:ext cx="12192000" cy="1015622"/>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0" lang="en-GB" sz="4000" u="none" cap="none" strike="noStrike">
                <a:solidFill>
                  <a:schemeClr val="dk1"/>
                </a:solidFill>
                <a:latin typeface="Calibri"/>
                <a:ea typeface="Calibri"/>
                <a:cs typeface="Calibri"/>
                <a:sym typeface="Calibri"/>
              </a:rPr>
              <a:t>Ieteikumi sociālās saiknes stiprināšanai</a:t>
            </a:r>
            <a:endParaRPr/>
          </a:p>
        </p:txBody>
      </p:sp>
      <p:sp>
        <p:nvSpPr>
          <p:cNvPr id="663" name="Google Shape;663;p71"/>
          <p:cNvSpPr txBox="1"/>
          <p:nvPr/>
        </p:nvSpPr>
        <p:spPr>
          <a:xfrm>
            <a:off x="1239051" y="730794"/>
            <a:ext cx="10315575"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br>
              <a:rPr b="0" i="0" lang="en-GB" sz="1400" u="none" cap="none" strike="noStrike">
                <a:solidFill>
                  <a:srgbClr val="000000"/>
                </a:solidFill>
                <a:latin typeface="Arial"/>
                <a:ea typeface="Arial"/>
                <a:cs typeface="Arial"/>
                <a:sym typeface="Arial"/>
              </a:rPr>
            </a:br>
            <a:r>
              <a:rPr b="1" i="0" lang="en-GB" sz="1800" u="none" cap="none" strike="noStrike">
                <a:solidFill>
                  <a:srgbClr val="000000"/>
                </a:solidFill>
                <a:latin typeface="Calibri"/>
                <a:ea typeface="Calibri"/>
                <a:cs typeface="Calibri"/>
                <a:sym typeface="Calibri"/>
              </a:rPr>
              <a:t>Ļauj izvairīties no pilnīgas līdzdalības, bet joprojām aizkavē problēmas risināšanu.</a:t>
            </a:r>
            <a:endParaRPr b="1" i="0" sz="1800" u="none" cap="none" strike="noStrike">
              <a:solidFill>
                <a:srgbClr val="000000"/>
              </a:solidFill>
              <a:latin typeface="Calibri"/>
              <a:ea typeface="Calibri"/>
              <a:cs typeface="Calibri"/>
              <a:sym typeface="Calibri"/>
            </a:endParaRPr>
          </a:p>
        </p:txBody>
      </p:sp>
      <p:sp>
        <p:nvSpPr>
          <p:cNvPr id="664" name="Google Shape;664;p71"/>
          <p:cNvSpPr txBox="1"/>
          <p:nvPr/>
        </p:nvSpPr>
        <p:spPr>
          <a:xfrm>
            <a:off x="1957927" y="1614995"/>
            <a:ext cx="3793332"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br>
              <a:rPr b="0" i="0" lang="en-GB" sz="1600" u="none" cap="none" strike="noStrike">
                <a:solidFill>
                  <a:srgbClr val="000000"/>
                </a:solidFill>
                <a:latin typeface="Arial"/>
                <a:ea typeface="Arial"/>
                <a:cs typeface="Arial"/>
                <a:sym typeface="Arial"/>
              </a:rPr>
            </a:br>
            <a:r>
              <a:rPr b="1" i="0" lang="en-GB" sz="1600" u="none" cap="none" strike="noStrike">
                <a:solidFill>
                  <a:srgbClr val="000000"/>
                </a:solidFill>
                <a:latin typeface="Calibri"/>
                <a:ea typeface="Calibri"/>
                <a:cs typeface="Calibri"/>
                <a:sym typeface="Calibri"/>
              </a:rPr>
              <a:t>1. izvēle: Centies noteikt savas robežas un nākamreiz saki nē.</a:t>
            </a:r>
            <a:endParaRPr b="1" i="0" sz="1600" u="none" cap="none" strike="noStrike">
              <a:solidFill>
                <a:srgbClr val="000000"/>
              </a:solidFill>
              <a:latin typeface="Calibri"/>
              <a:ea typeface="Calibri"/>
              <a:cs typeface="Calibri"/>
              <a:sym typeface="Calibri"/>
            </a:endParaRPr>
          </a:p>
        </p:txBody>
      </p:sp>
      <p:sp>
        <p:nvSpPr>
          <p:cNvPr id="665" name="Google Shape;665;p71"/>
          <p:cNvSpPr txBox="1"/>
          <p:nvPr/>
        </p:nvSpPr>
        <p:spPr>
          <a:xfrm>
            <a:off x="6915147" y="1603115"/>
            <a:ext cx="4417218" cy="86177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br>
              <a:rPr b="0" i="0" lang="en-GB" sz="1800" u="none" cap="none" strike="noStrike">
                <a:solidFill>
                  <a:srgbClr val="000000"/>
                </a:solidFill>
                <a:latin typeface="Calibri"/>
                <a:ea typeface="Calibri"/>
                <a:cs typeface="Calibri"/>
                <a:sym typeface="Calibri"/>
              </a:rPr>
            </a:br>
            <a:r>
              <a:rPr b="1" i="0" lang="en-GB" sz="1600" u="none" cap="none" strike="noStrike">
                <a:solidFill>
                  <a:srgbClr val="000000"/>
                </a:solidFill>
                <a:latin typeface="Calibri"/>
                <a:ea typeface="Calibri"/>
                <a:cs typeface="Calibri"/>
                <a:sym typeface="Calibri"/>
              </a:rPr>
              <a:t>2. izvēle: Nākamreiz izdomā labāku attaisnojumu, lai izvairītos no līdzīgām situācijām.</a:t>
            </a:r>
            <a:endParaRPr b="1" i="0" sz="1600" u="none" cap="none" strike="noStrike">
              <a:solidFill>
                <a:srgbClr val="000000"/>
              </a:solidFill>
              <a:latin typeface="Calibri"/>
              <a:ea typeface="Calibri"/>
              <a:cs typeface="Calibri"/>
              <a:sym typeface="Calibri"/>
            </a:endParaRPr>
          </a:p>
        </p:txBody>
      </p:sp>
      <p:cxnSp>
        <p:nvCxnSpPr>
          <p:cNvPr id="666" name="Google Shape;666;p71"/>
          <p:cNvCxnSpPr/>
          <p:nvPr/>
        </p:nvCxnSpPr>
        <p:spPr>
          <a:xfrm flipH="1">
            <a:off x="4826833" y="1459777"/>
            <a:ext cx="357150" cy="428777"/>
          </a:xfrm>
          <a:prstGeom prst="straightConnector1">
            <a:avLst/>
          </a:prstGeom>
          <a:noFill/>
          <a:ln cap="flat" cmpd="sng" w="34925">
            <a:solidFill>
              <a:schemeClr val="dk1"/>
            </a:solidFill>
            <a:prstDash val="solid"/>
            <a:round/>
            <a:headEnd len="sm" w="sm" type="none"/>
            <a:tailEnd len="med" w="med" type="triangle"/>
          </a:ln>
        </p:spPr>
      </p:cxnSp>
      <p:cxnSp>
        <p:nvCxnSpPr>
          <p:cNvPr id="667" name="Google Shape;667;p71"/>
          <p:cNvCxnSpPr/>
          <p:nvPr/>
        </p:nvCxnSpPr>
        <p:spPr>
          <a:xfrm>
            <a:off x="7559279" y="1445104"/>
            <a:ext cx="280577" cy="376793"/>
          </a:xfrm>
          <a:prstGeom prst="straightConnector1">
            <a:avLst/>
          </a:prstGeom>
          <a:noFill/>
          <a:ln cap="flat" cmpd="sng" w="34925">
            <a:solidFill>
              <a:schemeClr val="dk1"/>
            </a:solidFill>
            <a:prstDash val="solid"/>
            <a:round/>
            <a:headEnd len="sm" w="sm" type="none"/>
            <a:tailEnd len="med" w="med" type="triangle"/>
          </a:ln>
        </p:spPr>
      </p:cxnSp>
      <p:sp>
        <p:nvSpPr>
          <p:cNvPr id="668" name="Google Shape;668;p71"/>
          <p:cNvSpPr txBox="1"/>
          <p:nvPr/>
        </p:nvSpPr>
        <p:spPr>
          <a:xfrm>
            <a:off x="554812" y="3107796"/>
            <a:ext cx="5060154" cy="55395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GB" sz="1600" u="none" cap="none" strike="noStrike">
                <a:solidFill>
                  <a:srgbClr val="000000"/>
                </a:solidFill>
                <a:latin typeface="Calibri"/>
                <a:ea typeface="Calibri"/>
                <a:cs typeface="Calibri"/>
                <a:sym typeface="Calibri"/>
              </a:rPr>
              <a:t>Samazina pārkompensāciju un palielina pašapziņu.</a:t>
            </a:r>
            <a:br>
              <a:rPr b="0" i="0" lang="en-GB"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cxnSp>
        <p:nvCxnSpPr>
          <p:cNvPr id="669" name="Google Shape;669;p71"/>
          <p:cNvCxnSpPr/>
          <p:nvPr/>
        </p:nvCxnSpPr>
        <p:spPr>
          <a:xfrm>
            <a:off x="3694998" y="2526907"/>
            <a:ext cx="0" cy="478615"/>
          </a:xfrm>
          <a:prstGeom prst="straightConnector1">
            <a:avLst/>
          </a:prstGeom>
          <a:noFill/>
          <a:ln cap="flat" cmpd="sng" w="34925">
            <a:solidFill>
              <a:schemeClr val="dk1"/>
            </a:solidFill>
            <a:prstDash val="solid"/>
            <a:round/>
            <a:headEnd len="sm" w="sm" type="none"/>
            <a:tailEnd len="med" w="med" type="triangle"/>
          </a:ln>
        </p:spPr>
      </p:cxnSp>
      <p:sp>
        <p:nvSpPr>
          <p:cNvPr id="670" name="Google Shape;670;p71"/>
          <p:cNvSpPr txBox="1"/>
          <p:nvPr/>
        </p:nvSpPr>
        <p:spPr>
          <a:xfrm>
            <a:off x="155591" y="3852476"/>
            <a:ext cx="3885004"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br>
              <a:rPr b="1" i="0" lang="en-GB" sz="1600" u="none" cap="none" strike="noStrike">
                <a:solidFill>
                  <a:srgbClr val="000000"/>
                </a:solidFill>
                <a:latin typeface="Calibri"/>
                <a:ea typeface="Calibri"/>
                <a:cs typeface="Calibri"/>
                <a:sym typeface="Calibri"/>
              </a:rPr>
            </a:br>
            <a:r>
              <a:rPr b="1" i="0" lang="en-GB" sz="1600" u="none" cap="none" strike="noStrike">
                <a:solidFill>
                  <a:srgbClr val="000000"/>
                </a:solidFill>
                <a:latin typeface="Calibri"/>
                <a:ea typeface="Calibri"/>
                <a:cs typeface="Calibri"/>
                <a:sym typeface="Calibri"/>
              </a:rPr>
              <a:t>1. izvēle: aprunājieties ar savu vadītāju, lūdziet atbalstu un izvirziet mazus mērķus.</a:t>
            </a:r>
            <a:endParaRPr b="1" i="0" sz="1600" u="none" cap="none" strike="noStrike">
              <a:solidFill>
                <a:srgbClr val="000000"/>
              </a:solidFill>
              <a:latin typeface="Calibri"/>
              <a:ea typeface="Calibri"/>
              <a:cs typeface="Calibri"/>
              <a:sym typeface="Calibri"/>
            </a:endParaRPr>
          </a:p>
        </p:txBody>
      </p:sp>
      <p:cxnSp>
        <p:nvCxnSpPr>
          <p:cNvPr id="671" name="Google Shape;671;p71"/>
          <p:cNvCxnSpPr/>
          <p:nvPr/>
        </p:nvCxnSpPr>
        <p:spPr>
          <a:xfrm flipH="1">
            <a:off x="1669319" y="3579124"/>
            <a:ext cx="453914" cy="546704"/>
          </a:xfrm>
          <a:prstGeom prst="straightConnector1">
            <a:avLst/>
          </a:prstGeom>
          <a:noFill/>
          <a:ln cap="flat" cmpd="sng" w="34925">
            <a:solidFill>
              <a:schemeClr val="dk1"/>
            </a:solidFill>
            <a:prstDash val="solid"/>
            <a:round/>
            <a:headEnd len="sm" w="sm" type="none"/>
            <a:tailEnd len="med" w="med" type="triangle"/>
          </a:ln>
        </p:spPr>
      </p:cxnSp>
      <p:sp>
        <p:nvSpPr>
          <p:cNvPr id="672" name="Google Shape;672;p71"/>
          <p:cNvSpPr txBox="1"/>
          <p:nvPr/>
        </p:nvSpPr>
        <p:spPr>
          <a:xfrm>
            <a:off x="3970452" y="3503086"/>
            <a:ext cx="3117652" cy="135417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br>
              <a:rPr b="1" i="0" lang="en-GB" sz="1400" u="none" cap="none" strike="noStrike">
                <a:solidFill>
                  <a:srgbClr val="000000"/>
                </a:solidFill>
                <a:latin typeface="Calibri"/>
                <a:ea typeface="Calibri"/>
                <a:cs typeface="Calibri"/>
                <a:sym typeface="Calibri"/>
              </a:rPr>
            </a:br>
            <a:br>
              <a:rPr b="0" i="0" lang="en-GB" sz="2000" u="none" cap="none" strike="noStrike">
                <a:solidFill>
                  <a:srgbClr val="000000"/>
                </a:solidFill>
                <a:latin typeface="Arial"/>
                <a:ea typeface="Arial"/>
                <a:cs typeface="Arial"/>
                <a:sym typeface="Arial"/>
              </a:rPr>
            </a:br>
            <a:r>
              <a:rPr b="1" i="0" lang="en-GB" sz="1600" u="none" cap="none" strike="noStrike">
                <a:solidFill>
                  <a:srgbClr val="000000"/>
                </a:solidFill>
                <a:latin typeface="Calibri"/>
                <a:ea typeface="Calibri"/>
                <a:cs typeface="Calibri"/>
                <a:sym typeface="Calibri"/>
              </a:rPr>
              <a:t>2. izvēle: pārdomā savas sajūtas un pieraksti tās, lai vēl vairāk atbalstītu pašapziņu.</a:t>
            </a:r>
            <a:endParaRPr b="1" i="0" sz="1600" u="none" cap="none" strike="noStrike">
              <a:solidFill>
                <a:srgbClr val="000000"/>
              </a:solidFill>
              <a:latin typeface="Calibri"/>
              <a:ea typeface="Calibri"/>
              <a:cs typeface="Calibri"/>
              <a:sym typeface="Calibri"/>
            </a:endParaRPr>
          </a:p>
        </p:txBody>
      </p:sp>
      <p:cxnSp>
        <p:nvCxnSpPr>
          <p:cNvPr id="673" name="Google Shape;673;p71"/>
          <p:cNvCxnSpPr/>
          <p:nvPr/>
        </p:nvCxnSpPr>
        <p:spPr>
          <a:xfrm>
            <a:off x="4077352" y="3496930"/>
            <a:ext cx="447136" cy="508702"/>
          </a:xfrm>
          <a:prstGeom prst="straightConnector1">
            <a:avLst/>
          </a:prstGeom>
          <a:noFill/>
          <a:ln cap="flat" cmpd="sng" w="34925">
            <a:solidFill>
              <a:schemeClr val="dk1"/>
            </a:solidFill>
            <a:prstDash val="solid"/>
            <a:round/>
            <a:headEnd len="sm" w="sm" type="none"/>
            <a:tailEnd len="med" w="med" type="triangle"/>
          </a:ln>
        </p:spPr>
      </p:cxnSp>
      <p:sp>
        <p:nvSpPr>
          <p:cNvPr id="674" name="Google Shape;674;p71"/>
          <p:cNvSpPr txBox="1"/>
          <p:nvPr/>
        </p:nvSpPr>
        <p:spPr>
          <a:xfrm>
            <a:off x="3020800" y="5698630"/>
            <a:ext cx="2181647"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600" u="none" cap="none" strike="noStrike">
                <a:solidFill>
                  <a:srgbClr val="000000"/>
                </a:solidFill>
                <a:latin typeface="Calibri"/>
                <a:ea typeface="Calibri"/>
                <a:cs typeface="Calibri"/>
                <a:sym typeface="Calibri"/>
              </a:rPr>
              <a:t>Atbalsta labsajūtu un iekļaušanu, iesaistot citus.</a:t>
            </a:r>
            <a:endParaRPr b="1" i="0" sz="1600" u="none" cap="none" strike="noStrike">
              <a:solidFill>
                <a:srgbClr val="000000"/>
              </a:solidFill>
              <a:latin typeface="Calibri"/>
              <a:ea typeface="Calibri"/>
              <a:cs typeface="Calibri"/>
              <a:sym typeface="Calibri"/>
            </a:endParaRPr>
          </a:p>
        </p:txBody>
      </p:sp>
      <p:cxnSp>
        <p:nvCxnSpPr>
          <p:cNvPr id="675" name="Google Shape;675;p71"/>
          <p:cNvCxnSpPr/>
          <p:nvPr/>
        </p:nvCxnSpPr>
        <p:spPr>
          <a:xfrm rot="10800000">
            <a:off x="5367001" y="4943153"/>
            <a:ext cx="2008500" cy="660600"/>
          </a:xfrm>
          <a:prstGeom prst="curvedConnector3">
            <a:avLst>
              <a:gd fmla="val 50000" name="adj1"/>
            </a:avLst>
          </a:prstGeom>
          <a:noFill/>
          <a:ln cap="flat" cmpd="sng" w="28575">
            <a:solidFill>
              <a:schemeClr val="dk1"/>
            </a:solidFill>
            <a:prstDash val="solid"/>
            <a:round/>
            <a:headEnd len="med" w="med" type="triangle"/>
            <a:tailEnd len="med" w="med" type="triangle"/>
          </a:ln>
        </p:spPr>
      </p:cxnSp>
      <p:cxnSp>
        <p:nvCxnSpPr>
          <p:cNvPr id="676" name="Google Shape;676;p71"/>
          <p:cNvCxnSpPr/>
          <p:nvPr/>
        </p:nvCxnSpPr>
        <p:spPr>
          <a:xfrm>
            <a:off x="1131861" y="4861408"/>
            <a:ext cx="1851900" cy="1174200"/>
          </a:xfrm>
          <a:prstGeom prst="curvedConnector3">
            <a:avLst>
              <a:gd fmla="val 50000" name="adj1"/>
            </a:avLst>
          </a:prstGeom>
          <a:noFill/>
          <a:ln cap="flat" cmpd="sng" w="28575">
            <a:solidFill>
              <a:schemeClr val="dk1"/>
            </a:solidFill>
            <a:prstDash val="solid"/>
            <a:round/>
            <a:headEnd len="med" w="med" type="triangle"/>
            <a:tailEnd len="med" w="med" type="triangle"/>
          </a:ln>
        </p:spPr>
      </p:cxnSp>
      <p:sp>
        <p:nvSpPr>
          <p:cNvPr id="677" name="Google Shape;677;p71"/>
          <p:cNvSpPr txBox="1"/>
          <p:nvPr/>
        </p:nvSpPr>
        <p:spPr>
          <a:xfrm>
            <a:off x="7309929" y="5147479"/>
            <a:ext cx="2874396" cy="83095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600" u="none" cap="none" strike="noStrike">
                <a:solidFill>
                  <a:srgbClr val="000000"/>
                </a:solidFill>
                <a:latin typeface="Calibri"/>
                <a:ea typeface="Calibri"/>
                <a:cs typeface="Calibri"/>
                <a:sym typeface="Calibri"/>
              </a:rPr>
              <a:t>Progress ir acīmredzams, bet lēnāks, jo tam trūkst sociālā komponenta.</a:t>
            </a:r>
            <a:endParaRPr b="1" i="0" sz="1600" u="none" cap="none" strike="noStrike">
              <a:solidFill>
                <a:srgbClr val="000000"/>
              </a:solidFill>
              <a:latin typeface="Calibri"/>
              <a:ea typeface="Calibri"/>
              <a:cs typeface="Calibri"/>
              <a:sym typeface="Calibri"/>
            </a:endParaRPr>
          </a:p>
        </p:txBody>
      </p:sp>
      <p:sp>
        <p:nvSpPr>
          <p:cNvPr id="678" name="Google Shape;678;p71"/>
          <p:cNvSpPr txBox="1"/>
          <p:nvPr/>
        </p:nvSpPr>
        <p:spPr>
          <a:xfrm>
            <a:off x="4822939" y="6138660"/>
            <a:ext cx="5361386"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GB" sz="1600" u="none" cap="none" strike="noStrike">
                <a:solidFill>
                  <a:srgbClr val="000000"/>
                </a:solidFill>
                <a:latin typeface="Calibri"/>
                <a:ea typeface="Calibri"/>
                <a:cs typeface="Calibri"/>
                <a:sym typeface="Calibri"/>
              </a:rPr>
              <a:t>Sociālā izolācija tiek pastiprināta.</a:t>
            </a:r>
            <a:endParaRPr b="1" i="0" sz="1600" u="none" cap="none" strike="noStrike">
              <a:solidFill>
                <a:srgbClr val="000000"/>
              </a:solidFill>
              <a:latin typeface="Calibri"/>
              <a:ea typeface="Calibri"/>
              <a:cs typeface="Calibri"/>
              <a:sym typeface="Calibri"/>
            </a:endParaRPr>
          </a:p>
        </p:txBody>
      </p:sp>
      <p:cxnSp>
        <p:nvCxnSpPr>
          <p:cNvPr id="679" name="Google Shape;679;p71"/>
          <p:cNvCxnSpPr/>
          <p:nvPr/>
        </p:nvCxnSpPr>
        <p:spPr>
          <a:xfrm rot="-5400000">
            <a:off x="5287233" y="3442074"/>
            <a:ext cx="3795300" cy="1903500"/>
          </a:xfrm>
          <a:prstGeom prst="curvedConnector3">
            <a:avLst>
              <a:gd fmla="val 50000" name="adj1"/>
            </a:avLst>
          </a:prstGeom>
          <a:noFill/>
          <a:ln cap="flat" cmpd="sng" w="28575">
            <a:solidFill>
              <a:schemeClr val="dk1"/>
            </a:solidFill>
            <a:prstDash val="solid"/>
            <a:round/>
            <a:headEnd len="med" w="med" type="triangle"/>
            <a:tailEnd len="med" w="med" type="triangle"/>
          </a:ln>
        </p:spPr>
      </p:cxnSp>
      <p:sp>
        <p:nvSpPr>
          <p:cNvPr id="680" name="Google Shape;680;p71">
            <a:hlinkClick action="ppaction://hlinksldjump" r:id="rId5"/>
          </p:cNvPr>
          <p:cNvSpPr/>
          <p:nvPr/>
        </p:nvSpPr>
        <p:spPr>
          <a:xfrm>
            <a:off x="10533975" y="597161"/>
            <a:ext cx="1415218" cy="847943"/>
          </a:xfrm>
          <a:custGeom>
            <a:rect b="b" l="l" r="r" t="t"/>
            <a:pathLst>
              <a:path extrusionOk="0" h="120000" w="120000">
                <a:moveTo>
                  <a:pt x="0" y="0"/>
                </a:moveTo>
                <a:lnTo>
                  <a:pt x="120000" y="0"/>
                </a:lnTo>
                <a:lnTo>
                  <a:pt x="120000" y="120000"/>
                </a:lnTo>
                <a:lnTo>
                  <a:pt x="0" y="120000"/>
                </a:lnTo>
                <a:close/>
              </a:path>
            </a:pathLst>
          </a:custGeom>
          <a:solidFill>
            <a:schemeClr val="accent1"/>
          </a:solidFill>
          <a:ln cap="flat" cmpd="sng" w="25400">
            <a:solidFill>
              <a:srgbClr val="1C305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81" name="Google Shape;681;p71"/>
          <p:cNvSpPr txBox="1"/>
          <p:nvPr/>
        </p:nvSpPr>
        <p:spPr>
          <a:xfrm>
            <a:off x="10533975" y="707143"/>
            <a:ext cx="1360157"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GB" sz="1400" u="none" cap="none" strike="noStrike">
                <a:solidFill>
                  <a:schemeClr val="lt1"/>
                </a:solidFill>
                <a:latin typeface="Arial"/>
                <a:ea typeface="Arial"/>
                <a:cs typeface="Arial"/>
                <a:sym typeface="Arial"/>
              </a:rPr>
              <a:t>Galvenie mācību punkti</a:t>
            </a:r>
            <a:endParaRPr b="0" i="0" sz="1400" u="none" cap="none" strike="noStrike">
              <a:solidFill>
                <a:srgbClr val="000000"/>
              </a:solidFill>
              <a:latin typeface="Arial"/>
              <a:ea typeface="Arial"/>
              <a:cs typeface="Arial"/>
              <a:sym typeface="Arial"/>
            </a:endParaRPr>
          </a:p>
        </p:txBody>
      </p:sp>
      <p:sp>
        <p:nvSpPr>
          <p:cNvPr id="682" name="Google Shape;682;p71">
            <a:hlinkClick action="ppaction://hlinksldjump" r:id="rId6"/>
          </p:cNvPr>
          <p:cNvSpPr/>
          <p:nvPr/>
        </p:nvSpPr>
        <p:spPr>
          <a:xfrm>
            <a:off x="117489" y="597161"/>
            <a:ext cx="1634194" cy="777852"/>
          </a:xfrm>
          <a:custGeom>
            <a:rect b="b" l="l" r="r" t="t"/>
            <a:pathLst>
              <a:path extrusionOk="0" h="120000" w="120000">
                <a:moveTo>
                  <a:pt x="0" y="0"/>
                </a:moveTo>
                <a:lnTo>
                  <a:pt x="120000" y="0"/>
                </a:lnTo>
                <a:lnTo>
                  <a:pt x="120000" y="120000"/>
                </a:lnTo>
                <a:lnTo>
                  <a:pt x="0" y="120000"/>
                </a:lnTo>
                <a:close/>
              </a:path>
            </a:pathLst>
          </a:custGeom>
          <a:solidFill>
            <a:schemeClr val="accent1"/>
          </a:solidFill>
          <a:ln cap="flat" cmpd="sng" w="25400">
            <a:solidFill>
              <a:srgbClr val="1C305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83" name="Google Shape;683;p71"/>
          <p:cNvSpPr txBox="1"/>
          <p:nvPr/>
        </p:nvSpPr>
        <p:spPr>
          <a:xfrm>
            <a:off x="480447" y="696416"/>
            <a:ext cx="1188872"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1400" u="none" cap="none" strike="noStrike">
                <a:solidFill>
                  <a:schemeClr val="lt1"/>
                </a:solidFill>
                <a:latin typeface="Arial"/>
                <a:ea typeface="Arial"/>
                <a:cs typeface="Arial"/>
                <a:sym typeface="Arial"/>
              </a:rPr>
              <a:t>Atgriezties pie izvēlēm</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6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6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6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7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7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7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7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8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8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8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7" name="Shape 687"/>
        <p:cNvGrpSpPr/>
        <p:nvPr/>
      </p:nvGrpSpPr>
      <p:grpSpPr>
        <a:xfrm>
          <a:off x="0" y="0"/>
          <a:ext cx="0" cy="0"/>
          <a:chOff x="0" y="0"/>
          <a:chExt cx="0" cy="0"/>
        </a:xfrm>
      </p:grpSpPr>
      <p:pic>
        <p:nvPicPr>
          <p:cNvPr descr="Text&#10;&#10;Description automatically generated with medium confidence" id="688" name="Google Shape;688;p27"/>
          <p:cNvPicPr preferRelativeResize="0"/>
          <p:nvPr/>
        </p:nvPicPr>
        <p:blipFill rotWithShape="1">
          <a:blip r:embed="rId3">
            <a:alphaModFix/>
          </a:blip>
          <a:srcRect b="0" l="0" r="0" t="0"/>
          <a:stretch/>
        </p:blipFill>
        <p:spPr>
          <a:xfrm>
            <a:off x="9692533" y="6032201"/>
            <a:ext cx="2499467" cy="524376"/>
          </a:xfrm>
          <a:prstGeom prst="rect">
            <a:avLst/>
          </a:prstGeom>
          <a:noFill/>
          <a:ln>
            <a:noFill/>
          </a:ln>
        </p:spPr>
      </p:pic>
      <p:sp>
        <p:nvSpPr>
          <p:cNvPr id="689" name="Google Shape;689;p27"/>
          <p:cNvSpPr txBox="1"/>
          <p:nvPr/>
        </p:nvSpPr>
        <p:spPr>
          <a:xfrm>
            <a:off x="3049172" y="3240817"/>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690" name="Google Shape;690;p27"/>
          <p:cNvSpPr txBox="1"/>
          <p:nvPr/>
        </p:nvSpPr>
        <p:spPr>
          <a:xfrm>
            <a:off x="3049172" y="3240817"/>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691" name="Google Shape;691;p27"/>
          <p:cNvSpPr txBox="1"/>
          <p:nvPr/>
        </p:nvSpPr>
        <p:spPr>
          <a:xfrm>
            <a:off x="3049172" y="3508769"/>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pic>
        <p:nvPicPr>
          <p:cNvPr id="692" name="Google Shape;692;p27"/>
          <p:cNvPicPr preferRelativeResize="0"/>
          <p:nvPr/>
        </p:nvPicPr>
        <p:blipFill rotWithShape="1">
          <a:blip r:embed="rId4">
            <a:alphaModFix/>
          </a:blip>
          <a:srcRect b="0" l="0" r="0" t="0"/>
          <a:stretch/>
        </p:blipFill>
        <p:spPr>
          <a:xfrm>
            <a:off x="215249" y="5419323"/>
            <a:ext cx="1438675" cy="1438675"/>
          </a:xfrm>
          <a:prstGeom prst="rect">
            <a:avLst/>
          </a:prstGeom>
          <a:noFill/>
          <a:ln>
            <a:noFill/>
          </a:ln>
        </p:spPr>
      </p:pic>
      <p:sp>
        <p:nvSpPr>
          <p:cNvPr id="693" name="Google Shape;693;p27"/>
          <p:cNvSpPr txBox="1"/>
          <p:nvPr/>
        </p:nvSpPr>
        <p:spPr>
          <a:xfrm>
            <a:off x="-2382" y="0"/>
            <a:ext cx="12192000" cy="1015622"/>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0" lang="en-GB" sz="4000" u="none" cap="none" strike="noStrike">
                <a:solidFill>
                  <a:schemeClr val="dk1"/>
                </a:solidFill>
                <a:latin typeface="Calibri"/>
                <a:ea typeface="Calibri"/>
                <a:cs typeface="Calibri"/>
                <a:sym typeface="Calibri"/>
              </a:rPr>
              <a:t>Ieteikumi sociālās saiknes stiprināšanai</a:t>
            </a:r>
            <a:endParaRPr/>
          </a:p>
        </p:txBody>
      </p:sp>
      <p:sp>
        <p:nvSpPr>
          <p:cNvPr id="694" name="Google Shape;694;p27"/>
          <p:cNvSpPr txBox="1"/>
          <p:nvPr/>
        </p:nvSpPr>
        <p:spPr>
          <a:xfrm>
            <a:off x="1669319" y="840100"/>
            <a:ext cx="8988869" cy="86173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br>
              <a:rPr b="0" i="0" lang="en-GB" sz="1400" u="none" cap="none" strike="noStrike">
                <a:solidFill>
                  <a:srgbClr val="000000"/>
                </a:solidFill>
                <a:latin typeface="Arial"/>
                <a:ea typeface="Arial"/>
                <a:cs typeface="Arial"/>
                <a:sym typeface="Arial"/>
              </a:rPr>
            </a:br>
            <a:r>
              <a:rPr b="1" i="0" lang="en-GB" sz="1800" u="none" cap="none" strike="noStrike">
                <a:solidFill>
                  <a:srgbClr val="000000"/>
                </a:solidFill>
                <a:latin typeface="Calibri"/>
                <a:ea typeface="Calibri"/>
                <a:cs typeface="Calibri"/>
                <a:sym typeface="Calibri"/>
              </a:rPr>
              <a:t>Paaugstina trauksmi un pastiprina neveselīgas stresa pārvarēšanas stratēģijas (pārmērīga kompensācija).</a:t>
            </a:r>
            <a:endParaRPr b="1" i="0" sz="1800" u="none" cap="none" strike="noStrike">
              <a:solidFill>
                <a:srgbClr val="000000"/>
              </a:solidFill>
              <a:latin typeface="Calibri"/>
              <a:ea typeface="Calibri"/>
              <a:cs typeface="Calibri"/>
              <a:sym typeface="Calibri"/>
            </a:endParaRPr>
          </a:p>
        </p:txBody>
      </p:sp>
      <p:sp>
        <p:nvSpPr>
          <p:cNvPr id="695" name="Google Shape;695;p27"/>
          <p:cNvSpPr txBox="1"/>
          <p:nvPr/>
        </p:nvSpPr>
        <p:spPr>
          <a:xfrm>
            <a:off x="1967219" y="1613394"/>
            <a:ext cx="3924883" cy="83095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br>
              <a:rPr b="0" i="0" lang="en-GB" sz="1600" u="none" cap="none" strike="noStrike">
                <a:solidFill>
                  <a:srgbClr val="000000"/>
                </a:solidFill>
                <a:latin typeface="Arial"/>
                <a:ea typeface="Arial"/>
                <a:cs typeface="Arial"/>
                <a:sym typeface="Arial"/>
              </a:rPr>
            </a:br>
            <a:r>
              <a:rPr b="1" i="0" lang="en-GB" sz="1600" u="none" cap="none" strike="noStrike">
                <a:solidFill>
                  <a:srgbClr val="000000"/>
                </a:solidFill>
                <a:latin typeface="Calibri"/>
                <a:ea typeface="Calibri"/>
                <a:cs typeface="Calibri"/>
                <a:sym typeface="Calibri"/>
              </a:rPr>
              <a:t>1. izvēle: pārtrauc pārmērīgu kompensāciju un izvēlieties izvairīšanās stratēģiju.</a:t>
            </a:r>
            <a:endParaRPr b="1" i="0" sz="1600" u="none" cap="none" strike="noStrike">
              <a:solidFill>
                <a:srgbClr val="000000"/>
              </a:solidFill>
              <a:latin typeface="Calibri"/>
              <a:ea typeface="Calibri"/>
              <a:cs typeface="Calibri"/>
              <a:sym typeface="Calibri"/>
            </a:endParaRPr>
          </a:p>
        </p:txBody>
      </p:sp>
      <p:sp>
        <p:nvSpPr>
          <p:cNvPr id="696" name="Google Shape;696;p27"/>
          <p:cNvSpPr txBox="1"/>
          <p:nvPr/>
        </p:nvSpPr>
        <p:spPr>
          <a:xfrm>
            <a:off x="6915147" y="1603115"/>
            <a:ext cx="4417218" cy="86177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br>
              <a:rPr b="0" i="0" lang="en-GB" sz="1800" u="none" cap="none" strike="noStrike">
                <a:solidFill>
                  <a:srgbClr val="000000"/>
                </a:solidFill>
                <a:latin typeface="Calibri"/>
                <a:ea typeface="Calibri"/>
                <a:cs typeface="Calibri"/>
                <a:sym typeface="Calibri"/>
              </a:rPr>
            </a:br>
            <a:r>
              <a:rPr b="1" i="0" lang="en-GB" sz="1600" u="none" cap="none" strike="noStrike">
                <a:solidFill>
                  <a:srgbClr val="000000"/>
                </a:solidFill>
                <a:latin typeface="Calibri"/>
                <a:ea typeface="Calibri"/>
                <a:cs typeface="Calibri"/>
                <a:sym typeface="Calibri"/>
              </a:rPr>
              <a:t>2. izvēle: dalies savā nedrošībā ar personāla nodaļu un lūdz atbalstu.</a:t>
            </a:r>
            <a:endParaRPr b="1" i="0" sz="1600" u="none" cap="none" strike="noStrike">
              <a:solidFill>
                <a:srgbClr val="000000"/>
              </a:solidFill>
              <a:latin typeface="Calibri"/>
              <a:ea typeface="Calibri"/>
              <a:cs typeface="Calibri"/>
              <a:sym typeface="Calibri"/>
            </a:endParaRPr>
          </a:p>
        </p:txBody>
      </p:sp>
      <p:cxnSp>
        <p:nvCxnSpPr>
          <p:cNvPr id="697" name="Google Shape;697;p27"/>
          <p:cNvCxnSpPr/>
          <p:nvPr/>
        </p:nvCxnSpPr>
        <p:spPr>
          <a:xfrm flipH="1">
            <a:off x="4826833" y="1459777"/>
            <a:ext cx="357150" cy="428777"/>
          </a:xfrm>
          <a:prstGeom prst="straightConnector1">
            <a:avLst/>
          </a:prstGeom>
          <a:noFill/>
          <a:ln cap="flat" cmpd="sng" w="34925">
            <a:solidFill>
              <a:schemeClr val="dk1"/>
            </a:solidFill>
            <a:prstDash val="solid"/>
            <a:round/>
            <a:headEnd len="sm" w="sm" type="none"/>
            <a:tailEnd len="med" w="med" type="triangle"/>
          </a:ln>
        </p:spPr>
      </p:cxnSp>
      <p:cxnSp>
        <p:nvCxnSpPr>
          <p:cNvPr id="698" name="Google Shape;698;p27"/>
          <p:cNvCxnSpPr/>
          <p:nvPr/>
        </p:nvCxnSpPr>
        <p:spPr>
          <a:xfrm>
            <a:off x="7559279" y="1445104"/>
            <a:ext cx="280577" cy="376793"/>
          </a:xfrm>
          <a:prstGeom prst="straightConnector1">
            <a:avLst/>
          </a:prstGeom>
          <a:noFill/>
          <a:ln cap="flat" cmpd="sng" w="34925">
            <a:solidFill>
              <a:schemeClr val="dk1"/>
            </a:solidFill>
            <a:prstDash val="solid"/>
            <a:round/>
            <a:headEnd len="sm" w="sm" type="none"/>
            <a:tailEnd len="med" w="med" type="triangle"/>
          </a:ln>
        </p:spPr>
      </p:cxnSp>
      <p:sp>
        <p:nvSpPr>
          <p:cNvPr id="699" name="Google Shape;699;p27"/>
          <p:cNvSpPr txBox="1"/>
          <p:nvPr/>
        </p:nvSpPr>
        <p:spPr>
          <a:xfrm>
            <a:off x="1751683" y="3332070"/>
            <a:ext cx="4968877"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600" u="none" cap="none" strike="noStrike">
                <a:solidFill>
                  <a:srgbClr val="000000"/>
                </a:solidFill>
                <a:latin typeface="Calibri"/>
                <a:ea typeface="Calibri"/>
                <a:cs typeface="Calibri"/>
                <a:sym typeface="Calibri"/>
              </a:rPr>
              <a:t>Pastiprināt citu neveselīgu stratēģiju.</a:t>
            </a:r>
            <a:endParaRPr b="1" i="0" sz="1600" u="none" cap="none" strike="noStrike">
              <a:solidFill>
                <a:srgbClr val="000000"/>
              </a:solidFill>
              <a:latin typeface="Calibri"/>
              <a:ea typeface="Calibri"/>
              <a:cs typeface="Calibri"/>
              <a:sym typeface="Calibri"/>
            </a:endParaRPr>
          </a:p>
        </p:txBody>
      </p:sp>
      <p:sp>
        <p:nvSpPr>
          <p:cNvPr id="700" name="Google Shape;700;p27"/>
          <p:cNvSpPr txBox="1"/>
          <p:nvPr/>
        </p:nvSpPr>
        <p:spPr>
          <a:xfrm>
            <a:off x="6915147" y="3262629"/>
            <a:ext cx="5102284" cy="58473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600" u="none" cap="none" strike="noStrike">
                <a:solidFill>
                  <a:srgbClr val="000000"/>
                </a:solidFill>
                <a:latin typeface="Calibri"/>
                <a:ea typeface="Calibri"/>
                <a:cs typeface="Calibri"/>
                <a:sym typeface="Calibri"/>
              </a:rPr>
              <a:t>Sniedz norādījumus un atbalstu — samazina pārmērīgu kompensāciju.</a:t>
            </a:r>
            <a:endParaRPr b="1" i="0" sz="1600" u="none" cap="none" strike="noStrike">
              <a:solidFill>
                <a:srgbClr val="000000"/>
              </a:solidFill>
              <a:latin typeface="Calibri"/>
              <a:ea typeface="Calibri"/>
              <a:cs typeface="Calibri"/>
              <a:sym typeface="Calibri"/>
            </a:endParaRPr>
          </a:p>
        </p:txBody>
      </p:sp>
      <p:cxnSp>
        <p:nvCxnSpPr>
          <p:cNvPr id="701" name="Google Shape;701;p27"/>
          <p:cNvCxnSpPr/>
          <p:nvPr/>
        </p:nvCxnSpPr>
        <p:spPr>
          <a:xfrm>
            <a:off x="3600573" y="2572484"/>
            <a:ext cx="87065" cy="852999"/>
          </a:xfrm>
          <a:prstGeom prst="straightConnector1">
            <a:avLst/>
          </a:prstGeom>
          <a:noFill/>
          <a:ln cap="flat" cmpd="sng" w="34925">
            <a:solidFill>
              <a:schemeClr val="dk1"/>
            </a:solidFill>
            <a:prstDash val="solid"/>
            <a:round/>
            <a:headEnd len="sm" w="sm" type="none"/>
            <a:tailEnd len="med" w="med" type="triangle"/>
          </a:ln>
        </p:spPr>
      </p:cxnSp>
      <p:cxnSp>
        <p:nvCxnSpPr>
          <p:cNvPr id="702" name="Google Shape;702;p27"/>
          <p:cNvCxnSpPr/>
          <p:nvPr/>
        </p:nvCxnSpPr>
        <p:spPr>
          <a:xfrm>
            <a:off x="8789922" y="2464889"/>
            <a:ext cx="0" cy="857100"/>
          </a:xfrm>
          <a:prstGeom prst="straightConnector1">
            <a:avLst/>
          </a:prstGeom>
          <a:noFill/>
          <a:ln cap="flat" cmpd="sng" w="34925">
            <a:solidFill>
              <a:schemeClr val="dk1"/>
            </a:solidFill>
            <a:prstDash val="solid"/>
            <a:round/>
            <a:headEnd len="sm" w="sm" type="none"/>
            <a:tailEnd len="med" w="med" type="triangle"/>
          </a:ln>
        </p:spPr>
      </p:cxnSp>
      <p:sp>
        <p:nvSpPr>
          <p:cNvPr id="703" name="Google Shape;703;p27"/>
          <p:cNvSpPr txBox="1"/>
          <p:nvPr/>
        </p:nvSpPr>
        <p:spPr>
          <a:xfrm>
            <a:off x="3687638" y="3932103"/>
            <a:ext cx="5102284" cy="255450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GB" sz="1600" u="none" cap="none" strike="noStrike">
                <a:solidFill>
                  <a:srgbClr val="000000"/>
                </a:solidFill>
                <a:latin typeface="Calibri"/>
                <a:ea typeface="Calibri"/>
                <a:cs typeface="Calibri"/>
                <a:sym typeface="Calibri"/>
              </a:rPr>
              <a:t>Secinājums un atsauksmes:</a:t>
            </a:r>
            <a:endParaRPr/>
          </a:p>
          <a:p>
            <a:pPr indent="0" lvl="0" marL="0" marR="0" rtl="0" algn="ctr">
              <a:lnSpc>
                <a:spcPct val="100000"/>
              </a:lnSpc>
              <a:spcBef>
                <a:spcPts val="0"/>
              </a:spcBef>
              <a:spcAft>
                <a:spcPts val="0"/>
              </a:spcAft>
              <a:buNone/>
            </a:pPr>
            <a:r>
              <a:rPr b="1" i="0" lang="en-GB" sz="1600" u="none" cap="none" strike="noStrike">
                <a:solidFill>
                  <a:srgbClr val="000000"/>
                </a:solidFill>
                <a:latin typeface="Calibri"/>
                <a:ea typeface="Calibri"/>
                <a:cs typeface="Calibri"/>
                <a:sym typeface="Calibri"/>
              </a:rPr>
              <a:t>Pārmērīga kompensācija, piemēram, piespiežot sevi apmeklēt pasākumus, pastiprina neveselīgu stresa pārvarēšanas veidu. </a:t>
            </a:r>
            <a:endParaRPr/>
          </a:p>
          <a:p>
            <a:pPr indent="0" lvl="0" marL="0" marR="0" rtl="0" algn="ctr">
              <a:lnSpc>
                <a:spcPct val="100000"/>
              </a:lnSpc>
              <a:spcBef>
                <a:spcPts val="0"/>
              </a:spcBef>
              <a:spcAft>
                <a:spcPts val="0"/>
              </a:spcAft>
              <a:buNone/>
            </a:pPr>
            <a:r>
              <a:rPr b="1" i="0" lang="en-GB" sz="1600" u="none" cap="none" strike="noStrike">
                <a:solidFill>
                  <a:srgbClr val="000000"/>
                </a:solidFill>
                <a:latin typeface="Calibri"/>
                <a:ea typeface="Calibri"/>
                <a:cs typeface="Calibri"/>
                <a:sym typeface="Calibri"/>
              </a:rPr>
              <a:t>Vienas neveselīgas stratēģijas aizstāšana ar citu nav risinājums (t. i., emociju izvairīšanās/ignorēšana).</a:t>
            </a:r>
            <a:endParaRPr/>
          </a:p>
          <a:p>
            <a:pPr indent="0" lvl="0" marL="0" marR="0" rtl="0" algn="ctr">
              <a:lnSpc>
                <a:spcPct val="100000"/>
              </a:lnSpc>
              <a:spcBef>
                <a:spcPts val="0"/>
              </a:spcBef>
              <a:spcAft>
                <a:spcPts val="0"/>
              </a:spcAft>
              <a:buNone/>
            </a:pPr>
            <a:r>
              <a:t/>
            </a:r>
            <a:endParaRPr b="1" i="0" sz="16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None/>
            </a:pPr>
            <a:r>
              <a:rPr b="1" i="0" lang="en-GB" sz="1600" u="none" cap="none" strike="noStrike">
                <a:solidFill>
                  <a:srgbClr val="000000"/>
                </a:solidFill>
                <a:latin typeface="Calibri"/>
                <a:ea typeface="Calibri"/>
                <a:cs typeface="Calibri"/>
                <a:sym typeface="Calibri"/>
              </a:rPr>
              <a:t>Atvēršanās zinošai un uzticamai personai var palīdzēt jums izveidot veselīgākus veidus, kā tikt galā ar sociālajām problēmām.</a:t>
            </a:r>
            <a:endParaRPr b="0" i="0" sz="1400" u="none" cap="none" strike="noStrike">
              <a:solidFill>
                <a:srgbClr val="000000"/>
              </a:solidFill>
              <a:latin typeface="Arial"/>
              <a:ea typeface="Arial"/>
              <a:cs typeface="Arial"/>
              <a:sym typeface="Arial"/>
            </a:endParaRPr>
          </a:p>
        </p:txBody>
      </p:sp>
      <p:sp>
        <p:nvSpPr>
          <p:cNvPr id="704" name="Google Shape;704;p27">
            <a:hlinkClick action="ppaction://hlinksldjump" r:id="rId5"/>
          </p:cNvPr>
          <p:cNvSpPr/>
          <p:nvPr/>
        </p:nvSpPr>
        <p:spPr>
          <a:xfrm>
            <a:off x="10506801" y="385607"/>
            <a:ext cx="1360156" cy="834029"/>
          </a:xfrm>
          <a:custGeom>
            <a:rect b="b" l="l" r="r" t="t"/>
            <a:pathLst>
              <a:path extrusionOk="0" h="120000" w="120000">
                <a:moveTo>
                  <a:pt x="0" y="0"/>
                </a:moveTo>
                <a:lnTo>
                  <a:pt x="120000" y="0"/>
                </a:lnTo>
                <a:lnTo>
                  <a:pt x="120000" y="120000"/>
                </a:lnTo>
                <a:lnTo>
                  <a:pt x="0" y="120000"/>
                </a:lnTo>
                <a:close/>
              </a:path>
            </a:pathLst>
          </a:custGeom>
          <a:solidFill>
            <a:schemeClr val="accent1"/>
          </a:solidFill>
          <a:ln cap="flat" cmpd="sng" w="25400">
            <a:solidFill>
              <a:srgbClr val="1C305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05" name="Google Shape;705;p27"/>
          <p:cNvSpPr txBox="1"/>
          <p:nvPr/>
        </p:nvSpPr>
        <p:spPr>
          <a:xfrm>
            <a:off x="10506801" y="498260"/>
            <a:ext cx="1360157"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GB" sz="1400" u="none" cap="none" strike="noStrike">
                <a:solidFill>
                  <a:schemeClr val="lt1"/>
                </a:solidFill>
                <a:latin typeface="Arial"/>
                <a:ea typeface="Arial"/>
                <a:cs typeface="Arial"/>
                <a:sym typeface="Arial"/>
              </a:rPr>
              <a:t>Galvenie mācību punkti</a:t>
            </a:r>
            <a:endParaRPr b="0" i="0" sz="1400" u="none" cap="none" strike="noStrike">
              <a:solidFill>
                <a:srgbClr val="000000"/>
              </a:solidFill>
              <a:latin typeface="Arial"/>
              <a:ea typeface="Arial"/>
              <a:cs typeface="Arial"/>
              <a:sym typeface="Arial"/>
            </a:endParaRPr>
          </a:p>
        </p:txBody>
      </p:sp>
      <p:sp>
        <p:nvSpPr>
          <p:cNvPr id="706" name="Google Shape;706;p27">
            <a:hlinkClick action="ppaction://hlinksldjump" r:id="rId6"/>
          </p:cNvPr>
          <p:cNvSpPr/>
          <p:nvPr/>
        </p:nvSpPr>
        <p:spPr>
          <a:xfrm>
            <a:off x="117489" y="597161"/>
            <a:ext cx="1634194" cy="777852"/>
          </a:xfrm>
          <a:custGeom>
            <a:rect b="b" l="l" r="r" t="t"/>
            <a:pathLst>
              <a:path extrusionOk="0" h="120000" w="120000">
                <a:moveTo>
                  <a:pt x="0" y="0"/>
                </a:moveTo>
                <a:lnTo>
                  <a:pt x="120000" y="0"/>
                </a:lnTo>
                <a:lnTo>
                  <a:pt x="120000" y="120000"/>
                </a:lnTo>
                <a:lnTo>
                  <a:pt x="0" y="120000"/>
                </a:lnTo>
                <a:close/>
              </a:path>
            </a:pathLst>
          </a:custGeom>
          <a:solidFill>
            <a:schemeClr val="accent1"/>
          </a:solidFill>
          <a:ln cap="flat" cmpd="sng" w="25400">
            <a:solidFill>
              <a:srgbClr val="1C305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07" name="Google Shape;707;p27"/>
          <p:cNvSpPr txBox="1"/>
          <p:nvPr/>
        </p:nvSpPr>
        <p:spPr>
          <a:xfrm>
            <a:off x="480447" y="696416"/>
            <a:ext cx="1188872"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1400" u="none" cap="none" strike="noStrike">
                <a:solidFill>
                  <a:schemeClr val="lt1"/>
                </a:solidFill>
                <a:latin typeface="Arial"/>
                <a:ea typeface="Arial"/>
                <a:cs typeface="Arial"/>
                <a:sym typeface="Arial"/>
              </a:rPr>
              <a:t>Atgriezties pie izvēlēm</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9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9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9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0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0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0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0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1" name="Shape 711"/>
        <p:cNvGrpSpPr/>
        <p:nvPr/>
      </p:nvGrpSpPr>
      <p:grpSpPr>
        <a:xfrm>
          <a:off x="0" y="0"/>
          <a:ext cx="0" cy="0"/>
          <a:chOff x="0" y="0"/>
          <a:chExt cx="0" cy="0"/>
        </a:xfrm>
      </p:grpSpPr>
      <p:pic>
        <p:nvPicPr>
          <p:cNvPr descr="Text&#10;&#10;Description automatically generated with medium confidence" id="712" name="Google Shape;712;p28"/>
          <p:cNvPicPr preferRelativeResize="0"/>
          <p:nvPr/>
        </p:nvPicPr>
        <p:blipFill rotWithShape="1">
          <a:blip r:embed="rId3">
            <a:alphaModFix/>
          </a:blip>
          <a:srcRect b="0" l="0" r="0" t="0"/>
          <a:stretch/>
        </p:blipFill>
        <p:spPr>
          <a:xfrm>
            <a:off x="9692533" y="6032201"/>
            <a:ext cx="2499467" cy="524376"/>
          </a:xfrm>
          <a:prstGeom prst="rect">
            <a:avLst/>
          </a:prstGeom>
          <a:noFill/>
          <a:ln>
            <a:noFill/>
          </a:ln>
        </p:spPr>
      </p:pic>
      <p:sp>
        <p:nvSpPr>
          <p:cNvPr id="713" name="Google Shape;713;p28"/>
          <p:cNvSpPr txBox="1"/>
          <p:nvPr/>
        </p:nvSpPr>
        <p:spPr>
          <a:xfrm>
            <a:off x="3049172" y="3240817"/>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714" name="Google Shape;714;p28"/>
          <p:cNvSpPr txBox="1"/>
          <p:nvPr/>
        </p:nvSpPr>
        <p:spPr>
          <a:xfrm>
            <a:off x="3049172" y="3240817"/>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715" name="Google Shape;715;p28"/>
          <p:cNvSpPr txBox="1"/>
          <p:nvPr/>
        </p:nvSpPr>
        <p:spPr>
          <a:xfrm>
            <a:off x="3049172" y="3125645"/>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pic>
        <p:nvPicPr>
          <p:cNvPr id="716" name="Google Shape;716;p28"/>
          <p:cNvPicPr preferRelativeResize="0"/>
          <p:nvPr/>
        </p:nvPicPr>
        <p:blipFill rotWithShape="1">
          <a:blip r:embed="rId4">
            <a:alphaModFix/>
          </a:blip>
          <a:srcRect b="0" l="0" r="0" t="0"/>
          <a:stretch/>
        </p:blipFill>
        <p:spPr>
          <a:xfrm>
            <a:off x="215249" y="5419323"/>
            <a:ext cx="1438675" cy="1438675"/>
          </a:xfrm>
          <a:prstGeom prst="rect">
            <a:avLst/>
          </a:prstGeom>
          <a:noFill/>
          <a:ln>
            <a:noFill/>
          </a:ln>
        </p:spPr>
      </p:pic>
      <p:sp>
        <p:nvSpPr>
          <p:cNvPr id="717" name="Google Shape;717;p28"/>
          <p:cNvSpPr txBox="1"/>
          <p:nvPr/>
        </p:nvSpPr>
        <p:spPr>
          <a:xfrm>
            <a:off x="-2382" y="0"/>
            <a:ext cx="12192000" cy="1015622"/>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0" lang="en-GB" sz="4000" u="none" cap="none" strike="noStrike">
                <a:solidFill>
                  <a:schemeClr val="dk1"/>
                </a:solidFill>
                <a:latin typeface="Calibri"/>
                <a:ea typeface="Calibri"/>
                <a:cs typeface="Calibri"/>
                <a:sym typeface="Calibri"/>
              </a:rPr>
              <a:t>Galvenie mācību punkti — prāta vētras aktivitāte</a:t>
            </a:r>
            <a:endParaRPr b="0" i="0" sz="1400" u="none" cap="none" strike="noStrike">
              <a:solidFill>
                <a:srgbClr val="000000"/>
              </a:solidFill>
              <a:latin typeface="Arial"/>
              <a:ea typeface="Arial"/>
              <a:cs typeface="Arial"/>
              <a:sym typeface="Arial"/>
            </a:endParaRPr>
          </a:p>
        </p:txBody>
      </p:sp>
      <p:sp>
        <p:nvSpPr>
          <p:cNvPr id="718" name="Google Shape;718;p28"/>
          <p:cNvSpPr/>
          <p:nvPr/>
        </p:nvSpPr>
        <p:spPr>
          <a:xfrm>
            <a:off x="3868732" y="1118024"/>
            <a:ext cx="3510858" cy="2336079"/>
          </a:xfrm>
          <a:prstGeom prst="ellipse">
            <a:avLst/>
          </a:prstGeom>
          <a:noFill/>
          <a:ln cap="flat" cmpd="sng" w="25400">
            <a:solidFill>
              <a:srgbClr val="1C305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19" name="Google Shape;719;p28"/>
          <p:cNvSpPr txBox="1"/>
          <p:nvPr/>
        </p:nvSpPr>
        <p:spPr>
          <a:xfrm>
            <a:off x="4402575" y="1575388"/>
            <a:ext cx="2894357" cy="92328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GB" sz="1800" u="none" cap="none" strike="noStrike">
                <a:solidFill>
                  <a:srgbClr val="000000"/>
                </a:solidFill>
                <a:latin typeface="Calibri"/>
                <a:ea typeface="Calibri"/>
                <a:cs typeface="Calibri"/>
                <a:sym typeface="Calibri"/>
              </a:rPr>
              <a:t>Personīgi apstākļi, piemēram, bērnības trauma, var veicināt sociālo izolāciju.</a:t>
            </a:r>
            <a:endParaRPr b="0" i="0" sz="1400" u="none" cap="none" strike="noStrike">
              <a:solidFill>
                <a:srgbClr val="000000"/>
              </a:solidFill>
              <a:latin typeface="Arial"/>
              <a:ea typeface="Arial"/>
              <a:cs typeface="Arial"/>
              <a:sym typeface="Arial"/>
            </a:endParaRPr>
          </a:p>
        </p:txBody>
      </p:sp>
      <p:sp>
        <p:nvSpPr>
          <p:cNvPr id="720" name="Google Shape;720;p28"/>
          <p:cNvSpPr/>
          <p:nvPr/>
        </p:nvSpPr>
        <p:spPr>
          <a:xfrm>
            <a:off x="1289055" y="3562384"/>
            <a:ext cx="3510858" cy="2858875"/>
          </a:xfrm>
          <a:prstGeom prst="ellipse">
            <a:avLst/>
          </a:prstGeom>
          <a:noFill/>
          <a:ln cap="flat" cmpd="sng" w="25400">
            <a:solidFill>
              <a:srgbClr val="1C305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21" name="Google Shape;721;p28"/>
          <p:cNvSpPr txBox="1"/>
          <p:nvPr/>
        </p:nvSpPr>
        <p:spPr>
          <a:xfrm>
            <a:off x="1779740" y="4071969"/>
            <a:ext cx="2894357" cy="224672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GB" sz="1800" u="none" cap="none" strike="noStrike">
                <a:solidFill>
                  <a:srgbClr val="000000"/>
                </a:solidFill>
                <a:latin typeface="Calibri"/>
                <a:ea typeface="Calibri"/>
                <a:cs typeface="Calibri"/>
                <a:sym typeface="Calibri"/>
              </a:rPr>
              <a:t>Pārmērīga kompensācija ir izplatīta tikt galā ar problēmām stratēģija, ko izmanto sociāli izolēti indivīdi, lai maskētu savu diskomfortu sociālās situācijās.</a:t>
            </a:r>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2" name="Google Shape;722;p28"/>
          <p:cNvSpPr txBox="1"/>
          <p:nvPr/>
        </p:nvSpPr>
        <p:spPr>
          <a:xfrm>
            <a:off x="7613275" y="3494977"/>
            <a:ext cx="2894357" cy="175432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GB" sz="1800" u="none" cap="none" strike="noStrike">
                <a:solidFill>
                  <a:srgbClr val="000000"/>
                </a:solidFill>
                <a:latin typeface="Calibri"/>
                <a:ea typeface="Calibri"/>
                <a:cs typeface="Calibri"/>
                <a:sym typeface="Calibri"/>
              </a:rPr>
              <a:t>Pašapziņa ir pirmais solis neveselīgas adaptācijas atpazīšanā, taču sociālais atbalsts ir būtisks jēgpilnam progresam un ilgstošai iekļaušanai.</a:t>
            </a:r>
            <a:endParaRPr b="0" i="0" sz="1400" u="none" cap="none" strike="noStrike">
              <a:solidFill>
                <a:srgbClr val="000000"/>
              </a:solidFill>
              <a:latin typeface="Arial"/>
              <a:ea typeface="Arial"/>
              <a:cs typeface="Arial"/>
              <a:sym typeface="Arial"/>
            </a:endParaRPr>
          </a:p>
        </p:txBody>
      </p:sp>
      <p:sp>
        <p:nvSpPr>
          <p:cNvPr id="723" name="Google Shape;723;p28"/>
          <p:cNvSpPr/>
          <p:nvPr/>
        </p:nvSpPr>
        <p:spPr>
          <a:xfrm>
            <a:off x="7296932" y="2881101"/>
            <a:ext cx="3510858" cy="2858875"/>
          </a:xfrm>
          <a:prstGeom prst="ellipse">
            <a:avLst/>
          </a:prstGeom>
          <a:noFill/>
          <a:ln cap="flat" cmpd="sng" w="25400">
            <a:solidFill>
              <a:srgbClr val="1C305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7" name="Shape 727"/>
        <p:cNvGrpSpPr/>
        <p:nvPr/>
      </p:nvGrpSpPr>
      <p:grpSpPr>
        <a:xfrm>
          <a:off x="0" y="0"/>
          <a:ext cx="0" cy="0"/>
          <a:chOff x="0" y="0"/>
          <a:chExt cx="0" cy="0"/>
        </a:xfrm>
      </p:grpSpPr>
      <p:sp>
        <p:nvSpPr>
          <p:cNvPr id="728" name="Google Shape;728;p31"/>
          <p:cNvSpPr txBox="1"/>
          <p:nvPr>
            <p:ph type="title"/>
          </p:nvPr>
        </p:nvSpPr>
        <p:spPr>
          <a:xfrm>
            <a:off x="838200" y="1491916"/>
            <a:ext cx="10515600" cy="3874168"/>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GB" sz="4000"/>
              <a:t>Paldies par uzmanību!</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0"/>
          <p:cNvSpPr txBox="1"/>
          <p:nvPr>
            <p:ph type="title"/>
          </p:nvPr>
        </p:nvSpPr>
        <p:spPr>
          <a:xfrm>
            <a:off x="838200" y="-152896"/>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b="1" lang="en-GB" sz="3600"/>
              <a:t>Praktiskais pielietojums &amp; izmantošana</a:t>
            </a:r>
            <a:endParaRPr/>
          </a:p>
        </p:txBody>
      </p:sp>
      <p:sp>
        <p:nvSpPr>
          <p:cNvPr id="123" name="Google Shape;123;p20"/>
          <p:cNvSpPr txBox="1"/>
          <p:nvPr>
            <p:ph idx="1" type="body"/>
          </p:nvPr>
        </p:nvSpPr>
        <p:spPr>
          <a:xfrm>
            <a:off x="185593" y="864038"/>
            <a:ext cx="11593628" cy="5129924"/>
          </a:xfrm>
          <a:prstGeom prst="rect">
            <a:avLst/>
          </a:prstGeom>
          <a:noFill/>
          <a:ln>
            <a:noFill/>
          </a:ln>
        </p:spPr>
        <p:txBody>
          <a:bodyPr anchorCtr="0" anchor="t" bIns="45700" lIns="91425" spcFirstLastPara="1" rIns="91425" wrap="square" tIns="45700">
            <a:noAutofit/>
          </a:bodyPr>
          <a:lstStyle/>
          <a:p>
            <a:pPr indent="0" lvl="0" marL="114300" rtl="0" algn="l">
              <a:lnSpc>
                <a:spcPct val="100000"/>
              </a:lnSpc>
              <a:spcBef>
                <a:spcPts val="1000"/>
              </a:spcBef>
              <a:spcAft>
                <a:spcPts val="0"/>
              </a:spcAft>
              <a:buSzPts val="1667"/>
              <a:buNone/>
            </a:pPr>
            <a:r>
              <a:rPr b="1" lang="en-GB" sz="2200"/>
              <a:t>Kā izmantot šo ceļvedi</a:t>
            </a:r>
            <a:endParaRPr/>
          </a:p>
          <a:p>
            <a:pPr indent="0" lvl="0" marL="114300" rtl="0" algn="l">
              <a:lnSpc>
                <a:spcPct val="100000"/>
              </a:lnSpc>
              <a:spcBef>
                <a:spcPts val="1000"/>
              </a:spcBef>
              <a:spcAft>
                <a:spcPts val="0"/>
              </a:spcAft>
              <a:buSzPts val="1667"/>
              <a:buNone/>
            </a:pPr>
            <a:r>
              <a:rPr lang="en-GB" sz="2200"/>
              <a:t>      Ceļvedis ir veidots praktiskai un tūlītējai lietošanai:</a:t>
            </a:r>
            <a:endParaRPr/>
          </a:p>
          <a:p>
            <a:pPr indent="-342900" lvl="0" marL="457200" rtl="0" algn="l">
              <a:lnSpc>
                <a:spcPct val="100000"/>
              </a:lnSpc>
              <a:spcBef>
                <a:spcPts val="1000"/>
              </a:spcBef>
              <a:spcAft>
                <a:spcPts val="0"/>
              </a:spcAft>
              <a:buSzPts val="1667"/>
              <a:buChar char="•"/>
            </a:pPr>
            <a:r>
              <a:rPr b="1" lang="en-GB" sz="2200"/>
              <a:t>Apmācībām un personāla attīstībai:</a:t>
            </a:r>
            <a:endParaRPr/>
          </a:p>
          <a:p>
            <a:pPr indent="0" lvl="0" marL="114300" rtl="0" algn="l">
              <a:lnSpc>
                <a:spcPct val="100000"/>
              </a:lnSpc>
              <a:spcBef>
                <a:spcPts val="1000"/>
              </a:spcBef>
              <a:spcAft>
                <a:spcPts val="0"/>
              </a:spcAft>
              <a:buSzPts val="1667"/>
              <a:buNone/>
            </a:pPr>
            <a:r>
              <a:rPr lang="en-GB" sz="2200"/>
              <a:t>Izmanto saturu darbnīcām par emocionālo inteliģenci, iekļaušanu un garīgās veselības izpratni.</a:t>
            </a:r>
            <a:endParaRPr/>
          </a:p>
          <a:p>
            <a:pPr indent="-342900" lvl="0" marL="457200" rtl="0" algn="l">
              <a:lnSpc>
                <a:spcPct val="100000"/>
              </a:lnSpc>
              <a:spcBef>
                <a:spcPts val="1000"/>
              </a:spcBef>
              <a:spcAft>
                <a:spcPts val="0"/>
              </a:spcAft>
              <a:buSzPts val="1667"/>
              <a:buChar char="•"/>
            </a:pPr>
            <a:r>
              <a:rPr b="1" lang="en-GB" sz="2200"/>
              <a:t>Ikdienas praksē:</a:t>
            </a:r>
            <a:br>
              <a:rPr lang="en-GB" sz="2200"/>
            </a:br>
            <a:r>
              <a:rPr lang="en-GB" sz="2200"/>
              <a:t>Pielieto kontrolsarakstus un indikatorus, lai savlaicīgi identificētu riskam pakļautas personas.</a:t>
            </a:r>
            <a:endParaRPr/>
          </a:p>
          <a:p>
            <a:pPr indent="-342900" lvl="0" marL="457200" rtl="0" algn="l">
              <a:lnSpc>
                <a:spcPct val="100000"/>
              </a:lnSpc>
              <a:spcBef>
                <a:spcPts val="1000"/>
              </a:spcBef>
              <a:spcAft>
                <a:spcPts val="0"/>
              </a:spcAft>
              <a:buSzPts val="1667"/>
              <a:buChar char="•"/>
            </a:pPr>
            <a:r>
              <a:rPr b="1" lang="en-GB" sz="2200"/>
              <a:t>Strukturētai intervencei:</a:t>
            </a:r>
            <a:br>
              <a:rPr lang="en-GB" sz="2200"/>
            </a:br>
            <a:r>
              <a:rPr lang="en-GB" sz="2200"/>
              <a:t>Ievies piedāvātos modeļus (piem., “Sociālās saiknes kaskāde”), veidojot iekļaujošas politikas un vidi.</a:t>
            </a:r>
            <a:endParaRPr/>
          </a:p>
          <a:p>
            <a:pPr indent="-342900" lvl="0" marL="457200" rtl="0" algn="l">
              <a:lnSpc>
                <a:spcPct val="100000"/>
              </a:lnSpc>
              <a:spcBef>
                <a:spcPts val="1000"/>
              </a:spcBef>
              <a:spcAft>
                <a:spcPts val="0"/>
              </a:spcAft>
              <a:buSzPts val="1667"/>
              <a:buChar char="•"/>
            </a:pPr>
            <a:r>
              <a:rPr b="1" lang="en-GB" sz="2200"/>
              <a:t>Prasmju attīstīšanai:</a:t>
            </a:r>
            <a:br>
              <a:rPr lang="en-GB" sz="2200"/>
            </a:br>
            <a:r>
              <a:rPr lang="en-GB" sz="2200"/>
              <a:t>Izmanto 12 interaktīvos </a:t>
            </a:r>
            <a:r>
              <a:rPr i="1" lang="en-GB" sz="2200"/>
              <a:t>sazarotos scenārijus </a:t>
            </a:r>
            <a:r>
              <a:rPr lang="en-GB" sz="2200"/>
              <a:t>4. nodaļā, lai trenētu reālas situācijas un lēmumu pieņemšanas iespējas.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32"/>
          <p:cNvSpPr txBox="1"/>
          <p:nvPr>
            <p:ph type="title"/>
          </p:nvPr>
        </p:nvSpPr>
        <p:spPr>
          <a:xfrm>
            <a:off x="838200" y="0"/>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2000"/>
              <a:buNone/>
            </a:pPr>
            <a:r>
              <a:rPr b="1" lang="en-GB" sz="4000"/>
              <a:t>Praktiskie scenāriji: pielieto savas zināšanas</a:t>
            </a:r>
            <a:endParaRPr/>
          </a:p>
        </p:txBody>
      </p:sp>
      <p:sp>
        <p:nvSpPr>
          <p:cNvPr id="129" name="Google Shape;129;p32"/>
          <p:cNvSpPr txBox="1"/>
          <p:nvPr>
            <p:ph idx="1" type="body"/>
          </p:nvPr>
        </p:nvSpPr>
        <p:spPr>
          <a:xfrm>
            <a:off x="521208" y="1169660"/>
            <a:ext cx="10832592" cy="4805363"/>
          </a:xfrm>
          <a:prstGeom prst="rect">
            <a:avLst/>
          </a:prstGeom>
          <a:noFill/>
          <a:ln>
            <a:noFill/>
          </a:ln>
        </p:spPr>
        <p:txBody>
          <a:bodyPr anchorCtr="0" anchor="t" bIns="45700" lIns="91425" spcFirstLastPara="1" rIns="91425" wrap="square" tIns="45700">
            <a:normAutofit/>
          </a:bodyPr>
          <a:lstStyle/>
          <a:p>
            <a:pPr indent="0" lvl="0" marL="114300" rtl="0" algn="l">
              <a:lnSpc>
                <a:spcPct val="90000"/>
              </a:lnSpc>
              <a:spcBef>
                <a:spcPts val="1000"/>
              </a:spcBef>
              <a:spcAft>
                <a:spcPts val="0"/>
              </a:spcAft>
              <a:buSzPts val="1800"/>
              <a:buNone/>
            </a:pPr>
            <a:r>
              <a:rPr b="1" lang="en-GB" sz="2400"/>
              <a:t>Ceļvedī iekļauti 12 sazarotie scenāriji, kas pārvērš teoriju praktiskās prasmēs.</a:t>
            </a:r>
            <a:endParaRPr/>
          </a:p>
          <a:p>
            <a:pPr indent="0" lvl="0" marL="114300" rtl="0" algn="l">
              <a:lnSpc>
                <a:spcPct val="90000"/>
              </a:lnSpc>
              <a:spcBef>
                <a:spcPts val="1000"/>
              </a:spcBef>
              <a:spcAft>
                <a:spcPts val="0"/>
              </a:spcAft>
              <a:buSzPts val="1800"/>
              <a:buNone/>
            </a:pPr>
            <a:r>
              <a:rPr lang="en-GB" sz="2400"/>
              <a:t>Šie interaktīvie mācību rīki ir veidoti reālām situācijām:</a:t>
            </a:r>
            <a:endParaRPr/>
          </a:p>
          <a:p>
            <a:pPr indent="-342900" lvl="0" marL="457200" rtl="0" algn="l">
              <a:lnSpc>
                <a:spcPct val="90000"/>
              </a:lnSpc>
              <a:spcBef>
                <a:spcPts val="1000"/>
              </a:spcBef>
              <a:spcAft>
                <a:spcPts val="0"/>
              </a:spcAft>
              <a:buClr>
                <a:schemeClr val="dk1"/>
              </a:buClr>
              <a:buSzPts val="1800"/>
              <a:buChar char="•"/>
            </a:pPr>
            <a:r>
              <a:rPr b="1" lang="en-GB" sz="2400"/>
              <a:t>Pedagogiem: </a:t>
            </a:r>
            <a:r>
              <a:rPr lang="en-GB" sz="2400"/>
              <a:t>risini situāciju ar pieaugušo izglītojamo, kurš ir noslēdzies un distancējies.</a:t>
            </a:r>
            <a:endParaRPr/>
          </a:p>
          <a:p>
            <a:pPr indent="-342900" lvl="0" marL="457200" rtl="0" algn="l">
              <a:lnSpc>
                <a:spcPct val="90000"/>
              </a:lnSpc>
              <a:spcBef>
                <a:spcPts val="1000"/>
              </a:spcBef>
              <a:spcAft>
                <a:spcPts val="0"/>
              </a:spcAft>
              <a:buClr>
                <a:schemeClr val="dk1"/>
              </a:buClr>
              <a:buSzPts val="1800"/>
              <a:buChar char="•"/>
            </a:pPr>
            <a:r>
              <a:rPr b="1" lang="en-GB" sz="2400"/>
              <a:t>Vadītājiem: </a:t>
            </a:r>
            <a:r>
              <a:rPr lang="en-GB" sz="2400"/>
              <a:t>rīkojies, ja komandas dalībnieks tiek smalki izslēgts no kolektīva.</a:t>
            </a:r>
            <a:endParaRPr/>
          </a:p>
          <a:p>
            <a:pPr indent="-342900" lvl="0" marL="457200" rtl="0" algn="l">
              <a:lnSpc>
                <a:spcPct val="90000"/>
              </a:lnSpc>
              <a:spcBef>
                <a:spcPts val="1000"/>
              </a:spcBef>
              <a:spcAft>
                <a:spcPts val="0"/>
              </a:spcAft>
              <a:buClr>
                <a:schemeClr val="dk1"/>
              </a:buClr>
              <a:buSzPts val="1800"/>
              <a:buChar char="•"/>
            </a:pPr>
            <a:r>
              <a:rPr b="1" lang="en-GB" sz="2400"/>
              <a:t>Kolēģiem: </a:t>
            </a:r>
            <a:r>
              <a:rPr lang="en-GB" sz="2400"/>
              <a:t>treniņš, kā uzrunāt personu, kura rāda izolācijas pazīmes.</a:t>
            </a:r>
            <a:endParaRPr/>
          </a:p>
          <a:p>
            <a:pPr indent="0" lvl="0" marL="114300" rtl="0" algn="l">
              <a:lnSpc>
                <a:spcPct val="90000"/>
              </a:lnSpc>
              <a:spcBef>
                <a:spcPts val="1000"/>
              </a:spcBef>
              <a:spcAft>
                <a:spcPts val="0"/>
              </a:spcAft>
              <a:buSzPts val="1800"/>
              <a:buNone/>
            </a:pPr>
            <a:r>
              <a:rPr b="1" lang="en-GB" sz="2400"/>
              <a:t>Šī praktiskā sadaļa palīdz attīstīt būtiskas prasmes:</a:t>
            </a:r>
            <a:endParaRPr/>
          </a:p>
          <a:p>
            <a:pPr indent="-342900" lvl="0" marL="457200" rtl="0" algn="l">
              <a:lnSpc>
                <a:spcPct val="90000"/>
              </a:lnSpc>
              <a:spcBef>
                <a:spcPts val="1000"/>
              </a:spcBef>
              <a:spcAft>
                <a:spcPts val="0"/>
              </a:spcAft>
              <a:buClr>
                <a:schemeClr val="dk1"/>
              </a:buClr>
              <a:buSzPts val="1800"/>
              <a:buChar char="•"/>
            </a:pPr>
            <a:r>
              <a:rPr lang="en-GB" sz="2400"/>
              <a:t>Atpazīt smalkas uzvedības pazīmes.</a:t>
            </a:r>
            <a:endParaRPr/>
          </a:p>
          <a:p>
            <a:pPr indent="-342900" lvl="0" marL="457200" rtl="0" algn="l">
              <a:lnSpc>
                <a:spcPct val="90000"/>
              </a:lnSpc>
              <a:spcBef>
                <a:spcPts val="1000"/>
              </a:spcBef>
              <a:spcAft>
                <a:spcPts val="0"/>
              </a:spcAft>
              <a:buClr>
                <a:schemeClr val="dk1"/>
              </a:buClr>
              <a:buSzPts val="1800"/>
              <a:buChar char="•"/>
            </a:pPr>
            <a:r>
              <a:rPr lang="en-GB" sz="2400"/>
              <a:t>Pieņemt empātiskus un efektīvus lēmumus.</a:t>
            </a:r>
            <a:endParaRPr/>
          </a:p>
          <a:p>
            <a:pPr indent="-342900" lvl="0" marL="457200" rtl="0" algn="l">
              <a:lnSpc>
                <a:spcPct val="90000"/>
              </a:lnSpc>
              <a:spcBef>
                <a:spcPts val="1000"/>
              </a:spcBef>
              <a:spcAft>
                <a:spcPts val="0"/>
              </a:spcAft>
              <a:buClr>
                <a:schemeClr val="dk1"/>
              </a:buClr>
              <a:buSzPts val="1800"/>
              <a:buChar char="•"/>
            </a:pPr>
            <a:r>
              <a:rPr lang="en-GB" sz="2400"/>
              <a:t>Veidot psiholoģiski drošu vidi savā organizācijā vai grupā.</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8"/>
          <p:cNvSpPr txBox="1"/>
          <p:nvPr>
            <p:ph type="title"/>
          </p:nvPr>
        </p:nvSpPr>
        <p:spPr>
          <a:xfrm>
            <a:off x="838200" y="53774"/>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b="1" lang="en-GB" sz="3600"/>
              <a:t>Kam šis ceļvedis ir domāts?</a:t>
            </a:r>
            <a:endParaRPr b="1" sz="3600"/>
          </a:p>
        </p:txBody>
      </p:sp>
      <p:sp>
        <p:nvSpPr>
          <p:cNvPr id="135" name="Google Shape;135;p18"/>
          <p:cNvSpPr txBox="1"/>
          <p:nvPr>
            <p:ph idx="1" type="body"/>
          </p:nvPr>
        </p:nvSpPr>
        <p:spPr>
          <a:xfrm>
            <a:off x="215249" y="1046548"/>
            <a:ext cx="11671951" cy="4773484"/>
          </a:xfrm>
          <a:prstGeom prst="rect">
            <a:avLst/>
          </a:prstGeom>
          <a:noFill/>
          <a:ln>
            <a:noFill/>
          </a:ln>
        </p:spPr>
        <p:txBody>
          <a:bodyPr anchorCtr="0" anchor="t" bIns="45700" lIns="91425" spcFirstLastPara="1" rIns="91425" wrap="square" tIns="45700">
            <a:normAutofit fontScale="55000" lnSpcReduction="20000"/>
          </a:bodyPr>
          <a:lstStyle/>
          <a:p>
            <a:pPr indent="0" lvl="0" marL="114300" rtl="0" algn="l">
              <a:lnSpc>
                <a:spcPct val="90000"/>
              </a:lnSpc>
              <a:spcBef>
                <a:spcPts val="1000"/>
              </a:spcBef>
              <a:spcAft>
                <a:spcPts val="0"/>
              </a:spcAft>
              <a:buSzPct val="160714"/>
              <a:buNone/>
            </a:pPr>
            <a:r>
              <a:t/>
            </a:r>
            <a:endParaRPr b="1"/>
          </a:p>
          <a:p>
            <a:pPr indent="0" lvl="0" marL="114300" rtl="0" algn="l">
              <a:lnSpc>
                <a:spcPct val="90000"/>
              </a:lnSpc>
              <a:spcBef>
                <a:spcPts val="1000"/>
              </a:spcBef>
              <a:spcAft>
                <a:spcPts val="0"/>
              </a:spcAft>
              <a:buSzPct val="75000"/>
              <a:buNone/>
            </a:pPr>
            <a:r>
              <a:rPr lang="en-GB" sz="6000"/>
              <a:t>Šis ceļvedis ir būtisks resurss šādām profesionālajām grupām:</a:t>
            </a:r>
            <a:endParaRPr/>
          </a:p>
          <a:p>
            <a:pPr indent="0" lvl="0" marL="114300" rtl="0" algn="l">
              <a:lnSpc>
                <a:spcPct val="90000"/>
              </a:lnSpc>
              <a:spcBef>
                <a:spcPts val="1000"/>
              </a:spcBef>
              <a:spcAft>
                <a:spcPts val="0"/>
              </a:spcAft>
              <a:buSzPct val="75000"/>
              <a:buNone/>
            </a:pPr>
            <a:r>
              <a:t/>
            </a:r>
            <a:endParaRPr sz="6000"/>
          </a:p>
          <a:p>
            <a:pPr indent="0" lvl="0" marL="114300" rtl="0" algn="l">
              <a:lnSpc>
                <a:spcPct val="90000"/>
              </a:lnSpc>
              <a:spcBef>
                <a:spcPts val="1000"/>
              </a:spcBef>
              <a:spcAft>
                <a:spcPts val="0"/>
              </a:spcAft>
              <a:buSzPct val="75000"/>
              <a:buNone/>
            </a:pPr>
            <a:r>
              <a:rPr b="1" lang="en-GB" sz="4400"/>
              <a:t>Pieaugušo izglītotājiem un treneriem</a:t>
            </a:r>
            <a:endParaRPr/>
          </a:p>
          <a:p>
            <a:pPr indent="-342900" lvl="1" marL="914400" rtl="0" algn="l">
              <a:lnSpc>
                <a:spcPct val="90000"/>
              </a:lnSpc>
              <a:spcBef>
                <a:spcPts val="500"/>
              </a:spcBef>
              <a:spcAft>
                <a:spcPts val="0"/>
              </a:spcAft>
              <a:buSzPct val="75000"/>
              <a:buChar char="•"/>
            </a:pPr>
            <a:r>
              <a:rPr lang="en-GB" sz="4400"/>
              <a:t>Lai savlaicīgi identificētu un atbalstītu sociāli izolētus izglītojamos.</a:t>
            </a:r>
            <a:endParaRPr/>
          </a:p>
          <a:p>
            <a:pPr indent="-342900" lvl="1" marL="914400" rtl="0" algn="l">
              <a:lnSpc>
                <a:spcPct val="90000"/>
              </a:lnSpc>
              <a:spcBef>
                <a:spcPts val="500"/>
              </a:spcBef>
              <a:spcAft>
                <a:spcPts val="0"/>
              </a:spcAft>
              <a:buSzPct val="75000"/>
              <a:buChar char="•"/>
            </a:pPr>
            <a:r>
              <a:rPr lang="en-GB" sz="4400"/>
              <a:t>Lai veidotu iekļaujošu un psiholoģiski drošu mācību vidi.</a:t>
            </a:r>
            <a:endParaRPr/>
          </a:p>
          <a:p>
            <a:pPr indent="0" lvl="1" marL="571500" rtl="0" algn="l">
              <a:lnSpc>
                <a:spcPct val="90000"/>
              </a:lnSpc>
              <a:spcBef>
                <a:spcPts val="500"/>
              </a:spcBef>
              <a:spcAft>
                <a:spcPts val="0"/>
              </a:spcAft>
              <a:buSzPct val="75000"/>
              <a:buNone/>
            </a:pPr>
            <a:r>
              <a:t/>
            </a:r>
            <a:endParaRPr sz="4400"/>
          </a:p>
          <a:p>
            <a:pPr indent="0" lvl="0" marL="114300" rtl="0" algn="l">
              <a:lnSpc>
                <a:spcPct val="90000"/>
              </a:lnSpc>
              <a:spcBef>
                <a:spcPts val="1000"/>
              </a:spcBef>
              <a:spcAft>
                <a:spcPts val="0"/>
              </a:spcAft>
              <a:buSzPct val="75000"/>
              <a:buNone/>
            </a:pPr>
            <a:r>
              <a:rPr b="1" lang="en-GB" sz="4400"/>
              <a:t>Mazā un vidējā biznesa (MVE) īpašniekiem un vadītājiem</a:t>
            </a:r>
            <a:endParaRPr/>
          </a:p>
          <a:p>
            <a:pPr indent="-342900" lvl="1" marL="914400" rtl="0" algn="l">
              <a:lnSpc>
                <a:spcPct val="90000"/>
              </a:lnSpc>
              <a:spcBef>
                <a:spcPts val="500"/>
              </a:spcBef>
              <a:spcAft>
                <a:spcPts val="0"/>
              </a:spcAft>
              <a:buSzPct val="75000"/>
              <a:buChar char="•"/>
            </a:pPr>
            <a:r>
              <a:rPr lang="en-GB" sz="4400"/>
              <a:t>Lai mazinātu izolāciju un izdegšanu darba vidē.</a:t>
            </a:r>
            <a:endParaRPr/>
          </a:p>
          <a:p>
            <a:pPr indent="-342900" lvl="1" marL="914400" rtl="0" algn="l">
              <a:lnSpc>
                <a:spcPct val="90000"/>
              </a:lnSpc>
              <a:spcBef>
                <a:spcPts val="500"/>
              </a:spcBef>
              <a:spcAft>
                <a:spcPts val="0"/>
              </a:spcAft>
              <a:buSzPct val="75000"/>
              <a:buChar char="•"/>
            </a:pPr>
            <a:r>
              <a:rPr lang="en-GB" sz="4400"/>
              <a:t>Lai stiprinātu komandas saliedētību un darba sniegumu.</a:t>
            </a:r>
            <a:endParaRPr/>
          </a:p>
          <a:p>
            <a:pPr indent="0" lvl="1" marL="571500" rtl="0" algn="l">
              <a:lnSpc>
                <a:spcPct val="90000"/>
              </a:lnSpc>
              <a:spcBef>
                <a:spcPts val="500"/>
              </a:spcBef>
              <a:spcAft>
                <a:spcPts val="0"/>
              </a:spcAft>
              <a:buSzPct val="75000"/>
              <a:buNone/>
            </a:pPr>
            <a:r>
              <a:t/>
            </a:r>
            <a:endParaRPr sz="4400"/>
          </a:p>
          <a:p>
            <a:pPr indent="0" lvl="0" marL="114300" rtl="0" algn="l">
              <a:lnSpc>
                <a:spcPct val="90000"/>
              </a:lnSpc>
              <a:spcBef>
                <a:spcPts val="1000"/>
              </a:spcBef>
              <a:spcAft>
                <a:spcPts val="0"/>
              </a:spcAft>
              <a:buSzPct val="75000"/>
              <a:buNone/>
            </a:pPr>
            <a:r>
              <a:rPr b="1" lang="en-GB" sz="4400"/>
              <a:t>Konsultantiem un personālvadības speciālistiem (HR)</a:t>
            </a:r>
            <a:endParaRPr/>
          </a:p>
          <a:p>
            <a:pPr indent="-342900" lvl="1" marL="914400" rtl="0" algn="l">
              <a:lnSpc>
                <a:spcPct val="90000"/>
              </a:lnSpc>
              <a:spcBef>
                <a:spcPts val="500"/>
              </a:spcBef>
              <a:spcAft>
                <a:spcPts val="0"/>
              </a:spcAft>
              <a:buSzPct val="75000"/>
              <a:buChar char="•"/>
            </a:pPr>
            <a:r>
              <a:rPr lang="en-GB" sz="4400"/>
              <a:t>Lai palīdzētu izstrādāt atbalsta programmas un iekļaujošas politikas.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3"/>
          <p:cNvSpPr txBox="1"/>
          <p:nvPr>
            <p:ph type="title"/>
          </p:nvPr>
        </p:nvSpPr>
        <p:spPr>
          <a:xfrm>
            <a:off x="838200" y="202109"/>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b="1" lang="en-GB" sz="3600"/>
              <a:t>Pievienotā vērtība MVU &amp; izglītības darbiniekiem</a:t>
            </a:r>
            <a:endParaRPr/>
          </a:p>
        </p:txBody>
      </p:sp>
      <p:sp>
        <p:nvSpPr>
          <p:cNvPr id="141" name="Google Shape;141;p23"/>
          <p:cNvSpPr txBox="1"/>
          <p:nvPr>
            <p:ph idx="1" type="body"/>
          </p:nvPr>
        </p:nvSpPr>
        <p:spPr>
          <a:xfrm>
            <a:off x="838200" y="1271882"/>
            <a:ext cx="10194758" cy="4815807"/>
          </a:xfrm>
          <a:prstGeom prst="rect">
            <a:avLst/>
          </a:prstGeom>
          <a:noFill/>
          <a:ln>
            <a:noFill/>
          </a:ln>
        </p:spPr>
        <p:txBody>
          <a:bodyPr anchorCtr="0" anchor="t" bIns="45700" lIns="91425" spcFirstLastPara="1" rIns="91425" wrap="square" tIns="45700">
            <a:normAutofit/>
          </a:bodyPr>
          <a:lstStyle/>
          <a:p>
            <a:pPr indent="0" lvl="0" marL="114300" rtl="0" algn="l">
              <a:lnSpc>
                <a:spcPct val="90000"/>
              </a:lnSpc>
              <a:spcBef>
                <a:spcPts val="1000"/>
              </a:spcBef>
              <a:spcAft>
                <a:spcPts val="0"/>
              </a:spcAft>
              <a:buSzPts val="1800"/>
              <a:buNone/>
            </a:pPr>
            <a:r>
              <a:rPr b="1" lang="en-GB" sz="2600"/>
              <a:t>Praktiskie ieguvumi jūsu organizācijai</a:t>
            </a:r>
            <a:endParaRPr/>
          </a:p>
          <a:p>
            <a:pPr indent="0" lvl="0" marL="114300" rtl="0" algn="l">
              <a:lnSpc>
                <a:spcPct val="90000"/>
              </a:lnSpc>
              <a:spcBef>
                <a:spcPts val="1000"/>
              </a:spcBef>
              <a:spcAft>
                <a:spcPts val="0"/>
              </a:spcAft>
              <a:buSzPts val="1800"/>
              <a:buNone/>
            </a:pPr>
            <a:r>
              <a:rPr lang="en-GB" sz="2600"/>
              <a:t>Ieviešot šī ceļveža principus, jūs varat:</a:t>
            </a:r>
            <a:endParaRPr/>
          </a:p>
          <a:p>
            <a:pPr indent="-342900" lvl="0" marL="457200" rtl="0" algn="l">
              <a:lnSpc>
                <a:spcPct val="90000"/>
              </a:lnSpc>
              <a:spcBef>
                <a:spcPts val="1000"/>
              </a:spcBef>
              <a:spcAft>
                <a:spcPts val="0"/>
              </a:spcAft>
              <a:buClr>
                <a:schemeClr val="dk1"/>
              </a:buClr>
              <a:buSzPts val="1800"/>
              <a:buChar char="•"/>
            </a:pPr>
            <a:r>
              <a:rPr b="1" lang="en-GB" sz="2600"/>
              <a:t>Uzlabot labbūtību: </a:t>
            </a:r>
            <a:r>
              <a:rPr lang="en-GB" sz="2600"/>
              <a:t>samazināt stresu un novērst izdegšanu darbinieku un izglītojamo vidū.</a:t>
            </a:r>
            <a:endParaRPr/>
          </a:p>
          <a:p>
            <a:pPr indent="-342900" lvl="0" marL="457200" rtl="0" algn="l">
              <a:lnSpc>
                <a:spcPct val="90000"/>
              </a:lnSpc>
              <a:spcBef>
                <a:spcPts val="1000"/>
              </a:spcBef>
              <a:spcAft>
                <a:spcPts val="0"/>
              </a:spcAft>
              <a:buClr>
                <a:schemeClr val="dk1"/>
              </a:buClr>
              <a:buSzPts val="1800"/>
              <a:buChar char="•"/>
            </a:pPr>
            <a:r>
              <a:rPr b="1" lang="en-GB" sz="2600"/>
              <a:t>Paaugstināt sniegumu: </a:t>
            </a:r>
            <a:r>
              <a:rPr lang="en-GB" sz="2600"/>
              <a:t>veicināt iesaisti, sadarbību un produktivitāti komandā vai mācību grupā.</a:t>
            </a:r>
            <a:endParaRPr/>
          </a:p>
          <a:p>
            <a:pPr indent="-342900" lvl="0" marL="457200" rtl="0" algn="l">
              <a:lnSpc>
                <a:spcPct val="90000"/>
              </a:lnSpc>
              <a:spcBef>
                <a:spcPts val="1000"/>
              </a:spcBef>
              <a:spcAft>
                <a:spcPts val="0"/>
              </a:spcAft>
              <a:buClr>
                <a:schemeClr val="dk1"/>
              </a:buClr>
              <a:buSzPts val="1800"/>
              <a:buChar char="•"/>
            </a:pPr>
            <a:r>
              <a:rPr b="1" lang="en-GB" sz="2600"/>
              <a:t>Stiprināt noturību: </a:t>
            </a:r>
            <a:r>
              <a:rPr lang="en-GB" sz="2600"/>
              <a:t>attīstīt prasmes, kas palīdz pārvaldīt sociālās situācijas un sniegt savstarpēju atbalstu.</a:t>
            </a:r>
            <a:endParaRPr/>
          </a:p>
          <a:p>
            <a:pPr indent="-342900" lvl="0" marL="457200" rtl="0" algn="l">
              <a:lnSpc>
                <a:spcPct val="90000"/>
              </a:lnSpc>
              <a:spcBef>
                <a:spcPts val="1000"/>
              </a:spcBef>
              <a:spcAft>
                <a:spcPts val="0"/>
              </a:spcAft>
              <a:buClr>
                <a:schemeClr val="dk1"/>
              </a:buClr>
              <a:buSzPts val="1800"/>
              <a:buChar char="•"/>
            </a:pPr>
            <a:r>
              <a:rPr b="1" lang="en-GB" sz="2600"/>
              <a:t>Demonstrēt līderību: </a:t>
            </a:r>
            <a:r>
              <a:rPr lang="en-GB" sz="2600"/>
              <a:t>parādīt apņemšanos rūpēties par garīgo veselību un izmantot iekļaujošas, mūsdienīgas vadības pieejas.</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2023-05-05T07:36:22Z</dcterms:created>
  <dc:creator>Begum Cacmak</dc:creator>
</cp:coreProperties>
</file>