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60" r:id="rId4"/>
    <p:sldId id="261" r:id="rId5"/>
    <p:sldId id="262" r:id="rId6"/>
    <p:sldId id="263" r:id="rId7"/>
    <p:sldId id="264" r:id="rId8"/>
    <p:sldId id="265" r:id="rId9"/>
    <p:sldId id="266" r:id="rId10"/>
    <p:sldId id="267"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GgKUnBKi6OtkQqf1k0440fCZc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83489"/>
  </p:normalViewPr>
  <p:slideViewPr>
    <p:cSldViewPr snapToGrid="0">
      <p:cViewPr varScale="1">
        <p:scale>
          <a:sx n="72" d="100"/>
          <a:sy n="72" d="100"/>
        </p:scale>
        <p:origin x="64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2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1"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433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85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555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Instructions: </a:t>
            </a:r>
            <a:r>
              <a:rPr lang="en-US" b="0" dirty="0"/>
              <a:t>These are the photos from the event. </a:t>
            </a:r>
            <a:endParaRPr b="1"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92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96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Instructions: </a:t>
            </a:r>
            <a:r>
              <a:rPr lang="en-US" b="0" dirty="0"/>
              <a:t>Read citations from SME manager and </a:t>
            </a:r>
            <a:r>
              <a:rPr lang="en-US" b="0" dirty="0" err="1"/>
              <a:t>Labour</a:t>
            </a:r>
            <a:r>
              <a:rPr lang="en-US" b="0" dirty="0"/>
              <a:t> Protection Specialist as well…</a:t>
            </a: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641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b="1"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7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4D4">
            <a:alpha val="45882"/>
          </a:srgbClr>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0" y="1774296"/>
            <a:ext cx="12192000" cy="923289"/>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3600" b="1" dirty="0">
                <a:latin typeface="Calibri" panose="020F0502020204030204" pitchFamily="34" charset="0"/>
                <a:cs typeface="Calibri" panose="020F0502020204030204" pitchFamily="34" charset="0"/>
              </a:rPr>
              <a:t>CARE: Sociālās nāves apzināšanās iniciatīva</a:t>
            </a:r>
            <a:endParaRPr b="1" dirty="0">
              <a:latin typeface="Calibri" panose="020F0502020204030204" pitchFamily="34" charset="0"/>
              <a:cs typeface="Calibri" panose="020F0502020204030204" pitchFamily="34" charset="0"/>
            </a:endParaRPr>
          </a:p>
        </p:txBody>
      </p:sp>
      <p:pic>
        <p:nvPicPr>
          <p:cNvPr id="85" name="Google Shape;85;p1" descr="Text&#10;&#10;Description automatically generated with medium confidence"/>
          <p:cNvPicPr preferRelativeResize="0"/>
          <p:nvPr/>
        </p:nvPicPr>
        <p:blipFill rotWithShape="1">
          <a:blip r:embed="rId3">
            <a:alphaModFix/>
          </a:blip>
          <a:srcRect/>
          <a:stretch/>
        </p:blipFill>
        <p:spPr>
          <a:xfrm>
            <a:off x="8359089" y="124342"/>
            <a:ext cx="3832911" cy="804126"/>
          </a:xfrm>
          <a:prstGeom prst="rect">
            <a:avLst/>
          </a:prstGeom>
          <a:noFill/>
          <a:ln>
            <a:noFill/>
          </a:ln>
        </p:spPr>
      </p:pic>
      <p:sp>
        <p:nvSpPr>
          <p:cNvPr id="86" name="Google Shape;86;p1"/>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87" name="Google Shape;87;p1"/>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88" name="Google Shape;88;p1"/>
          <p:cNvSpPr txBox="1"/>
          <p:nvPr/>
        </p:nvSpPr>
        <p:spPr>
          <a:xfrm>
            <a:off x="3049172" y="3457598"/>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89" name="Google Shape;89;p1"/>
          <p:cNvPicPr preferRelativeResize="0"/>
          <p:nvPr/>
        </p:nvPicPr>
        <p:blipFill rotWithShape="1">
          <a:blip r:embed="rId4">
            <a:alphaModFix/>
          </a:blip>
          <a:srcRect/>
          <a:stretch/>
        </p:blipFill>
        <p:spPr>
          <a:xfrm>
            <a:off x="10242145" y="4585855"/>
            <a:ext cx="1852873" cy="1045458"/>
          </a:xfrm>
          <a:prstGeom prst="rect">
            <a:avLst/>
          </a:prstGeom>
          <a:noFill/>
          <a:ln>
            <a:noFill/>
          </a:ln>
        </p:spPr>
      </p:pic>
      <p:sp>
        <p:nvSpPr>
          <p:cNvPr id="90" name="Google Shape;90;p1"/>
          <p:cNvSpPr txBox="1"/>
          <p:nvPr/>
        </p:nvSpPr>
        <p:spPr>
          <a:xfrm>
            <a:off x="3262744" y="5886425"/>
            <a:ext cx="5604300" cy="584735"/>
          </a:xfrm>
          <a:prstGeom prst="rect">
            <a:avLst/>
          </a:prstGeom>
          <a:noFill/>
          <a:ln>
            <a:noFill/>
          </a:ln>
        </p:spPr>
        <p:txBody>
          <a:bodyPr spcFirstLastPara="1" wrap="square" lIns="91425" tIns="45700" rIns="91425" bIns="45700" anchor="t" anchorCtr="0">
            <a:spAutoFit/>
          </a:bodyPr>
          <a:lstStyle/>
          <a:p>
            <a:r>
              <a:rPr lang="lv-LV" sz="800" dirty="0"/>
              <a:t>Finansēts ar Eiropas Savienības līdzekļiem. Šeit paustie viedokļi un uzskati ir tikai autoru atbildība un neatspoguļo Eiropas Savienības vai Valsts izglītības attīstības aģentūras (VIAA) oficiālo nostāju. Eiropas Savienība un </a:t>
            </a:r>
            <a:r>
              <a:rPr lang="lv-LV" sz="800" dirty="0" err="1"/>
              <a:t>piešķīrējinstitūcija</a:t>
            </a:r>
            <a:r>
              <a:rPr lang="lv-LV" sz="800" dirty="0"/>
              <a:t> VIAA nav atbildīgas par šī satura izmantošanu. Projekta Nr.: 2023-2-LV01-KA210-ADU-000176412</a:t>
            </a:r>
          </a:p>
          <a:p>
            <a:endParaRPr lang="lv-LV" sz="800" dirty="0"/>
          </a:p>
        </p:txBody>
      </p:sp>
      <p:pic>
        <p:nvPicPr>
          <p:cNvPr id="91" name="Google Shape;91;p1"/>
          <p:cNvPicPr preferRelativeResize="0"/>
          <p:nvPr/>
        </p:nvPicPr>
        <p:blipFill>
          <a:blip r:embed="rId5">
            <a:alphaModFix/>
          </a:blip>
          <a:stretch>
            <a:fillRect/>
          </a:stretch>
        </p:blipFill>
        <p:spPr>
          <a:xfrm>
            <a:off x="4801400" y="2611775"/>
            <a:ext cx="1974075" cy="1974075"/>
          </a:xfrm>
          <a:prstGeom prst="rect">
            <a:avLst/>
          </a:prstGeom>
          <a:noFill/>
          <a:ln>
            <a:noFill/>
          </a:ln>
        </p:spPr>
      </p:pic>
      <p:pic>
        <p:nvPicPr>
          <p:cNvPr id="92" name="Google Shape;92;p1"/>
          <p:cNvPicPr preferRelativeResize="0"/>
          <p:nvPr/>
        </p:nvPicPr>
        <p:blipFill>
          <a:blip r:embed="rId6">
            <a:alphaModFix/>
          </a:blip>
          <a:stretch>
            <a:fillRect/>
          </a:stretch>
        </p:blipFill>
        <p:spPr>
          <a:xfrm>
            <a:off x="4977413" y="5018449"/>
            <a:ext cx="2174817" cy="435387"/>
          </a:xfrm>
          <a:prstGeom prst="rect">
            <a:avLst/>
          </a:prstGeom>
          <a:noFill/>
          <a:ln>
            <a:noFill/>
          </a:ln>
        </p:spPr>
      </p:pic>
      <p:pic>
        <p:nvPicPr>
          <p:cNvPr id="93" name="Google Shape;93;p1"/>
          <p:cNvPicPr preferRelativeResize="0"/>
          <p:nvPr/>
        </p:nvPicPr>
        <p:blipFill rotWithShape="1">
          <a:blip r:embed="rId7">
            <a:alphaModFix/>
          </a:blip>
          <a:srcRect t="26274" b="36749"/>
          <a:stretch/>
        </p:blipFill>
        <p:spPr>
          <a:xfrm>
            <a:off x="-178450" y="4472413"/>
            <a:ext cx="3441200" cy="12723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1015622"/>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4000" b="1" dirty="0">
                <a:latin typeface="Calibri" panose="020F0502020204030204" pitchFamily="34" charset="0"/>
                <a:cs typeface="Calibri" panose="020F0502020204030204" pitchFamily="34" charset="0"/>
              </a:rPr>
              <a:t>Mācību laboratorija</a:t>
            </a:r>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0" y="1800759"/>
            <a:ext cx="12192000"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lv-LV" sz="4000" b="1" dirty="0">
                <a:solidFill>
                  <a:schemeClr val="dk1"/>
                </a:solidFill>
                <a:latin typeface="Calibri"/>
                <a:cs typeface="Calibri"/>
                <a:sym typeface="Calibri"/>
              </a:rPr>
              <a:t>Paldies par uzmanību!</a:t>
            </a:r>
            <a:endParaRPr lang="en-GB" sz="4000" b="1" dirty="0">
              <a:solidFill>
                <a:schemeClr val="dk1"/>
              </a:solidFill>
              <a:latin typeface="Calibri"/>
              <a:cs typeface="Calibri"/>
              <a:sym typeface="Calibri"/>
            </a:endParaRPr>
          </a:p>
          <a:p>
            <a:pPr marL="0" marR="0" lvl="0" indent="0" algn="ctr" rtl="0">
              <a:lnSpc>
                <a:spcPct val="150000"/>
              </a:lnSpc>
              <a:spcBef>
                <a:spcPts val="0"/>
              </a:spcBef>
              <a:spcAft>
                <a:spcPts val="0"/>
              </a:spcAft>
              <a:buNone/>
            </a:pPr>
            <a:endParaRPr lang="en-GB" sz="4000" b="1" dirty="0">
              <a:solidFill>
                <a:schemeClr val="dk1"/>
              </a:solidFill>
              <a:latin typeface="Calibri"/>
              <a:cs typeface="Calibri"/>
              <a:sym typeface="Calibri"/>
            </a:endParaRPr>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spTree>
    <p:extLst>
      <p:ext uri="{BB962C8B-B14F-4D97-AF65-F5344CB8AC3E}">
        <p14:creationId xmlns:p14="http://schemas.microsoft.com/office/powerpoint/2010/main" val="39828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1015622"/>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4000" b="1" dirty="0">
                <a:latin typeface="Calibri" panose="020F0502020204030204" pitchFamily="34" charset="0"/>
                <a:cs typeface="Calibri" panose="020F0502020204030204" pitchFamily="34" charset="0"/>
              </a:rPr>
              <a:t>Mācību laboratorija</a:t>
            </a:r>
            <a:endParaRPr b="1" dirty="0">
              <a:latin typeface="Calibri" panose="020F0502020204030204" pitchFamily="34" charset="0"/>
              <a:cs typeface="Calibri" panose="020F0502020204030204" pitchFamily="34" charset="0"/>
            </a:endParaRPr>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3049172" y="3508769"/>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0" y="778597"/>
            <a:ext cx="12192000" cy="923289"/>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3600" b="1" dirty="0">
                <a:latin typeface="Calibri" panose="020F0502020204030204" pitchFamily="34" charset="0"/>
                <a:cs typeface="Calibri" panose="020F0502020204030204" pitchFamily="34" charset="0"/>
              </a:rPr>
              <a:t>Kad, kur un kam?</a:t>
            </a:r>
            <a:endParaRPr b="1" dirty="0">
              <a:latin typeface="Calibri" panose="020F0502020204030204" pitchFamily="34" charset="0"/>
              <a:cs typeface="Calibri" panose="020F0502020204030204" pitchFamily="34" charset="0"/>
            </a:endParaRPr>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pic>
        <p:nvPicPr>
          <p:cNvPr id="1026" name="Picture 2" descr="Calendar April 24 Icon SVG Vector &amp; PNG Free Download | UXWing">
            <a:extLst>
              <a:ext uri="{FF2B5EF4-FFF2-40B4-BE49-F238E27FC236}">
                <a16:creationId xmlns:a16="http://schemas.microsoft.com/office/drawing/2014/main" id="{B6F868D4-8E17-935C-6D82-9B6A82B1B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985" y="1899687"/>
            <a:ext cx="2028499" cy="20284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cation pin - Free Maps and Flags icons">
            <a:extLst>
              <a:ext uri="{FF2B5EF4-FFF2-40B4-BE49-F238E27FC236}">
                <a16:creationId xmlns:a16="http://schemas.microsoft.com/office/drawing/2014/main" id="{C1EF9E44-FB1E-AE05-CD48-B40E20DA9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1460" y="1769768"/>
            <a:ext cx="2205736" cy="220573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16;p3">
            <a:extLst>
              <a:ext uri="{FF2B5EF4-FFF2-40B4-BE49-F238E27FC236}">
                <a16:creationId xmlns:a16="http://schemas.microsoft.com/office/drawing/2014/main" id="{EA3184BB-C4F2-0F30-CB99-340BB2CE5ACF}"/>
              </a:ext>
            </a:extLst>
          </p:cNvPr>
          <p:cNvSpPr txBox="1"/>
          <p:nvPr/>
        </p:nvSpPr>
        <p:spPr>
          <a:xfrm>
            <a:off x="597958" y="3886931"/>
            <a:ext cx="3621024" cy="553957"/>
          </a:xfrm>
          <a:prstGeom prst="rect">
            <a:avLst/>
          </a:prstGeom>
          <a:noFill/>
          <a:ln>
            <a:noFill/>
          </a:ln>
        </p:spPr>
        <p:txBody>
          <a:bodyPr spcFirstLastPara="1" wrap="square" lIns="91425" tIns="45700" rIns="91425" bIns="45700" anchor="t" anchorCtr="0">
            <a:spAutoFit/>
          </a:bodyPr>
          <a:lstStyle/>
          <a:p>
            <a:pPr lvl="0">
              <a:lnSpc>
                <a:spcPct val="150000"/>
              </a:lnSpc>
            </a:pPr>
            <a:r>
              <a:rPr lang="lv-LV" sz="2000" b="1" dirty="0">
                <a:latin typeface="Calibri" panose="020F0502020204030204" pitchFamily="34" charset="0"/>
                <a:cs typeface="Calibri" panose="020F0502020204030204" pitchFamily="34" charset="0"/>
              </a:rPr>
              <a:t>Vienas dienas aktivitāte</a:t>
            </a:r>
            <a:endParaRPr sz="2000" b="1" dirty="0">
              <a:latin typeface="Calibri" panose="020F0502020204030204" pitchFamily="34" charset="0"/>
              <a:cs typeface="Calibri" panose="020F0502020204030204" pitchFamily="34" charset="0"/>
            </a:endParaRPr>
          </a:p>
        </p:txBody>
      </p:sp>
      <p:sp>
        <p:nvSpPr>
          <p:cNvPr id="3" name="Google Shape;116;p3">
            <a:extLst>
              <a:ext uri="{FF2B5EF4-FFF2-40B4-BE49-F238E27FC236}">
                <a16:creationId xmlns:a16="http://schemas.microsoft.com/office/drawing/2014/main" id="{1D30AA3A-D14A-BB89-FE9A-BBC230ADA974}"/>
              </a:ext>
            </a:extLst>
          </p:cNvPr>
          <p:cNvSpPr txBox="1"/>
          <p:nvPr/>
        </p:nvSpPr>
        <p:spPr>
          <a:xfrm>
            <a:off x="8321844" y="3814213"/>
            <a:ext cx="3621024"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chemeClr val="dk1"/>
                </a:solidFill>
                <a:latin typeface="Calibri"/>
                <a:ea typeface="Calibri"/>
                <a:cs typeface="Calibri"/>
                <a:sym typeface="Calibri"/>
              </a:rPr>
              <a:t>Ni</a:t>
            </a:r>
            <a:r>
              <a:rPr lang="lv-LV" sz="2800" b="1" dirty="0">
                <a:solidFill>
                  <a:schemeClr val="dk1"/>
                </a:solidFill>
                <a:latin typeface="Calibri"/>
                <a:ea typeface="Calibri"/>
                <a:cs typeface="Calibri"/>
                <a:sym typeface="Calibri"/>
              </a:rPr>
              <a:t>k</a:t>
            </a:r>
            <a:r>
              <a:rPr lang="en-GB" sz="2800" b="1" dirty="0" err="1">
                <a:solidFill>
                  <a:schemeClr val="dk1"/>
                </a:solidFill>
                <a:latin typeface="Calibri"/>
                <a:ea typeface="Calibri"/>
                <a:cs typeface="Calibri"/>
                <a:sym typeface="Calibri"/>
              </a:rPr>
              <a:t>osi</a:t>
            </a:r>
            <a:r>
              <a:rPr lang="lv-LV" sz="2800" b="1" dirty="0">
                <a:solidFill>
                  <a:schemeClr val="dk1"/>
                </a:solidFill>
                <a:latin typeface="Calibri"/>
                <a:ea typeface="Calibri"/>
                <a:cs typeface="Calibri"/>
                <a:sym typeface="Calibri"/>
              </a:rPr>
              <a:t>j</a:t>
            </a:r>
            <a:r>
              <a:rPr lang="en-GB" sz="2800" b="1" dirty="0">
                <a:solidFill>
                  <a:schemeClr val="dk1"/>
                </a:solidFill>
                <a:latin typeface="Calibri"/>
                <a:ea typeface="Calibri"/>
                <a:cs typeface="Calibri"/>
                <a:sym typeface="Calibri"/>
              </a:rPr>
              <a:t>a, OMNIA’s </a:t>
            </a:r>
            <a:r>
              <a:rPr lang="lv-LV" sz="2800" b="1" dirty="0">
                <a:solidFill>
                  <a:schemeClr val="dk1"/>
                </a:solidFill>
                <a:latin typeface="Calibri"/>
                <a:ea typeface="Calibri"/>
                <a:cs typeface="Calibri"/>
                <a:sym typeface="Calibri"/>
              </a:rPr>
              <a:t>birojs</a:t>
            </a:r>
            <a:endParaRPr dirty="0"/>
          </a:p>
        </p:txBody>
      </p:sp>
      <p:pic>
        <p:nvPicPr>
          <p:cNvPr id="1030" name="Picture 6" descr="Attendees - Free user icons">
            <a:extLst>
              <a:ext uri="{FF2B5EF4-FFF2-40B4-BE49-F238E27FC236}">
                <a16:creationId xmlns:a16="http://schemas.microsoft.com/office/drawing/2014/main" id="{14A71A2C-EB74-A0E8-3DC8-2946E0863B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2584" y="2364954"/>
            <a:ext cx="2483104" cy="2483104"/>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16;p3">
            <a:extLst>
              <a:ext uri="{FF2B5EF4-FFF2-40B4-BE49-F238E27FC236}">
                <a16:creationId xmlns:a16="http://schemas.microsoft.com/office/drawing/2014/main" id="{348B8BAD-9C3F-DBE6-FC59-7CF13090C351}"/>
              </a:ext>
            </a:extLst>
          </p:cNvPr>
          <p:cNvSpPr txBox="1"/>
          <p:nvPr/>
        </p:nvSpPr>
        <p:spPr>
          <a:xfrm>
            <a:off x="2983417" y="4779551"/>
            <a:ext cx="6709116" cy="830956"/>
          </a:xfrm>
          <a:prstGeom prst="rect">
            <a:avLst/>
          </a:prstGeom>
          <a:noFill/>
          <a:ln>
            <a:noFill/>
          </a:ln>
        </p:spPr>
        <p:txBody>
          <a:bodyPr spcFirstLastPara="1" wrap="square" lIns="91425" tIns="45700" rIns="91425" bIns="45700" anchor="t" anchorCtr="0">
            <a:spAutoFit/>
          </a:bodyPr>
          <a:lstStyle/>
          <a:p>
            <a:pPr lvl="0" algn="ctr"/>
            <a:r>
              <a:rPr lang="lv-LV" sz="2400" b="1" dirty="0">
                <a:latin typeface="Calibri" panose="020F0502020204030204" pitchFamily="34" charset="0"/>
                <a:cs typeface="Calibri" panose="020F0502020204030204" pitchFamily="34" charset="0"/>
              </a:rPr>
              <a:t>Konsorcija dalībnieki, pieaugušo izglītotāji, MVU pārstāvji, psihologi (kopā 16 dalībnieki)</a:t>
            </a:r>
            <a:endParaRPr sz="2400" b="1"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1015622"/>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4000" b="1" dirty="0">
                <a:latin typeface="Calibri" panose="020F0502020204030204" pitchFamily="34" charset="0"/>
                <a:cs typeface="Calibri" panose="020F0502020204030204" pitchFamily="34" charset="0"/>
              </a:rPr>
              <a:t>Mācību laboratorija</a:t>
            </a:r>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3049172" y="3508769"/>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0" y="1031675"/>
            <a:ext cx="12192000" cy="646290"/>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2400" b="1" dirty="0">
                <a:latin typeface="Calibri" panose="020F0502020204030204" pitchFamily="34" charset="0"/>
                <a:cs typeface="Calibri" panose="020F0502020204030204" pitchFamily="34" charset="0"/>
              </a:rPr>
              <a:t>Balstījās uz principu ‘Viens otru māca’</a:t>
            </a:r>
            <a:endParaRPr sz="2400" b="1" dirty="0">
              <a:latin typeface="Calibri" panose="020F0502020204030204" pitchFamily="34" charset="0"/>
              <a:cs typeface="Calibri" panose="020F0502020204030204" pitchFamily="34" charset="0"/>
            </a:endParaRPr>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pic>
        <p:nvPicPr>
          <p:cNvPr id="3074" name="Picture 2" descr="Experience-Sharing Icons - Free SVG &amp; PNG Experience-Sharing Images - Noun  Project">
            <a:extLst>
              <a:ext uri="{FF2B5EF4-FFF2-40B4-BE49-F238E27FC236}">
                <a16:creationId xmlns:a16="http://schemas.microsoft.com/office/drawing/2014/main" id="{49CCB623-EA6D-9842-F9B1-5238326CB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0" y="1954517"/>
            <a:ext cx="2540000" cy="2540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69536EBF-C18C-553B-1913-1B4F44855A60}"/>
              </a:ext>
            </a:extLst>
          </p:cNvPr>
          <p:cNvCxnSpPr>
            <a:cxnSpLocks/>
          </p:cNvCxnSpPr>
          <p:nvPr/>
        </p:nvCxnSpPr>
        <p:spPr>
          <a:xfrm flipH="1">
            <a:off x="3718130" y="3993582"/>
            <a:ext cx="921439"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6A88A2E-DC84-11B8-C06F-0F7E4164CD34}"/>
              </a:ext>
            </a:extLst>
          </p:cNvPr>
          <p:cNvCxnSpPr>
            <a:cxnSpLocks/>
          </p:cNvCxnSpPr>
          <p:nvPr/>
        </p:nvCxnSpPr>
        <p:spPr>
          <a:xfrm>
            <a:off x="4430077" y="4535258"/>
            <a:ext cx="0" cy="88406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D7369A6-94FE-BFD1-224F-7D6FC3E5C208}"/>
              </a:ext>
            </a:extLst>
          </p:cNvPr>
          <p:cNvCxnSpPr>
            <a:cxnSpLocks/>
          </p:cNvCxnSpPr>
          <p:nvPr/>
        </p:nvCxnSpPr>
        <p:spPr>
          <a:xfrm>
            <a:off x="7582151" y="3993582"/>
            <a:ext cx="1159513"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Google Shape;103;p2">
            <a:extLst>
              <a:ext uri="{FF2B5EF4-FFF2-40B4-BE49-F238E27FC236}">
                <a16:creationId xmlns:a16="http://schemas.microsoft.com/office/drawing/2014/main" id="{9B6041D8-9BC1-52CD-E5AF-3D6B7C44EDD9}"/>
              </a:ext>
            </a:extLst>
          </p:cNvPr>
          <p:cNvSpPr txBox="1"/>
          <p:nvPr/>
        </p:nvSpPr>
        <p:spPr>
          <a:xfrm>
            <a:off x="180912" y="3531938"/>
            <a:ext cx="375667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lv-LV" sz="3600" b="1" dirty="0">
                <a:solidFill>
                  <a:schemeClr val="dk1"/>
                </a:solidFill>
                <a:latin typeface="Calibri"/>
                <a:cs typeface="Calibri"/>
                <a:sym typeface="Calibri"/>
              </a:rPr>
              <a:t>Esošās prasmes</a:t>
            </a:r>
            <a:endParaRPr dirty="0"/>
          </a:p>
        </p:txBody>
      </p:sp>
      <p:sp>
        <p:nvSpPr>
          <p:cNvPr id="17" name="Google Shape;103;p2">
            <a:extLst>
              <a:ext uri="{FF2B5EF4-FFF2-40B4-BE49-F238E27FC236}">
                <a16:creationId xmlns:a16="http://schemas.microsoft.com/office/drawing/2014/main" id="{0A561010-762C-3E40-6C7F-2197789DDD32}"/>
              </a:ext>
            </a:extLst>
          </p:cNvPr>
          <p:cNvSpPr txBox="1"/>
          <p:nvPr/>
        </p:nvSpPr>
        <p:spPr>
          <a:xfrm>
            <a:off x="2761232" y="5318725"/>
            <a:ext cx="375667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lv-LV" sz="3600" b="1" dirty="0">
                <a:solidFill>
                  <a:schemeClr val="dk1"/>
                </a:solidFill>
                <a:latin typeface="Calibri"/>
                <a:cs typeface="Calibri"/>
                <a:sym typeface="Calibri"/>
              </a:rPr>
              <a:t>Zināšanas</a:t>
            </a:r>
            <a:endParaRPr dirty="0"/>
          </a:p>
        </p:txBody>
      </p:sp>
      <p:sp>
        <p:nvSpPr>
          <p:cNvPr id="18" name="Google Shape;103;p2">
            <a:extLst>
              <a:ext uri="{FF2B5EF4-FFF2-40B4-BE49-F238E27FC236}">
                <a16:creationId xmlns:a16="http://schemas.microsoft.com/office/drawing/2014/main" id="{399DBEE5-45FD-2EF0-1944-AE766F47ECBB}"/>
              </a:ext>
            </a:extLst>
          </p:cNvPr>
          <p:cNvSpPr txBox="1"/>
          <p:nvPr/>
        </p:nvSpPr>
        <p:spPr>
          <a:xfrm>
            <a:off x="8157593" y="3475326"/>
            <a:ext cx="375667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lv-LV" sz="3600" b="1" dirty="0">
                <a:solidFill>
                  <a:schemeClr val="dk1"/>
                </a:solidFill>
                <a:latin typeface="Calibri"/>
                <a:cs typeface="Calibri"/>
                <a:sym typeface="Calibri"/>
              </a:rPr>
              <a:t>Ekspertīze</a:t>
            </a:r>
            <a:r>
              <a:rPr lang="en-GB" sz="3600" b="1" dirty="0">
                <a:solidFill>
                  <a:schemeClr val="dk1"/>
                </a:solidFill>
                <a:latin typeface="Calibri"/>
                <a:cs typeface="Calibri"/>
                <a:sym typeface="Calibri"/>
              </a:rPr>
              <a:t> </a:t>
            </a:r>
            <a:endParaRPr dirty="0"/>
          </a:p>
        </p:txBody>
      </p:sp>
      <p:cxnSp>
        <p:nvCxnSpPr>
          <p:cNvPr id="5" name="Straight Arrow Connector 4">
            <a:extLst>
              <a:ext uri="{FF2B5EF4-FFF2-40B4-BE49-F238E27FC236}">
                <a16:creationId xmlns:a16="http://schemas.microsoft.com/office/drawing/2014/main" id="{51C78F14-8F1E-941D-F8A2-433C8AE221C8}"/>
              </a:ext>
            </a:extLst>
          </p:cNvPr>
          <p:cNvCxnSpPr>
            <a:cxnSpLocks/>
          </p:cNvCxnSpPr>
          <p:nvPr/>
        </p:nvCxnSpPr>
        <p:spPr>
          <a:xfrm>
            <a:off x="7879337" y="4552643"/>
            <a:ext cx="0" cy="84929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Google Shape;103;p2">
            <a:extLst>
              <a:ext uri="{FF2B5EF4-FFF2-40B4-BE49-F238E27FC236}">
                <a16:creationId xmlns:a16="http://schemas.microsoft.com/office/drawing/2014/main" id="{F19D05B6-80E5-B7C4-E1C8-2959DDA99210}"/>
              </a:ext>
            </a:extLst>
          </p:cNvPr>
          <p:cNvSpPr txBox="1"/>
          <p:nvPr/>
        </p:nvSpPr>
        <p:spPr>
          <a:xfrm>
            <a:off x="5935859" y="5401937"/>
            <a:ext cx="375667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lv-LV" sz="3600" b="1" dirty="0">
                <a:solidFill>
                  <a:schemeClr val="dk1"/>
                </a:solidFill>
                <a:latin typeface="Calibri"/>
                <a:cs typeface="Calibri"/>
                <a:sym typeface="Calibri"/>
              </a:rPr>
              <a:t>Vajadzības</a:t>
            </a:r>
            <a:endParaRPr dirty="0"/>
          </a:p>
        </p:txBody>
      </p:sp>
    </p:spTree>
    <p:extLst>
      <p:ext uri="{BB962C8B-B14F-4D97-AF65-F5344CB8AC3E}">
        <p14:creationId xmlns:p14="http://schemas.microsoft.com/office/powerpoint/2010/main" val="261991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1015622"/>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4000" b="1" dirty="0">
                <a:latin typeface="Calibri" panose="020F0502020204030204" pitchFamily="34" charset="0"/>
                <a:cs typeface="Calibri" panose="020F0502020204030204" pitchFamily="34" charset="0"/>
              </a:rPr>
              <a:t>Mācību laboratorija</a:t>
            </a:r>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3049172" y="3508769"/>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0" y="655797"/>
            <a:ext cx="12192000" cy="646290"/>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2400" b="1" dirty="0">
                <a:latin typeface="Calibri" panose="020F0502020204030204" pitchFamily="34" charset="0"/>
                <a:cs typeface="Calibri" panose="020F0502020204030204" pitchFamily="34" charset="0"/>
              </a:rPr>
              <a:t>Kādi bija mērķi?</a:t>
            </a:r>
            <a:endParaRPr sz="2400" b="1" dirty="0">
              <a:latin typeface="Calibri" panose="020F0502020204030204" pitchFamily="34" charset="0"/>
              <a:cs typeface="Calibri" panose="020F0502020204030204" pitchFamily="34" charset="0"/>
            </a:endParaRPr>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sp>
        <p:nvSpPr>
          <p:cNvPr id="2" name="Google Shape;103;p2">
            <a:extLst>
              <a:ext uri="{FF2B5EF4-FFF2-40B4-BE49-F238E27FC236}">
                <a16:creationId xmlns:a16="http://schemas.microsoft.com/office/drawing/2014/main" id="{F598CB99-7DE6-C069-0A44-9E07E6F1A0B9}"/>
              </a:ext>
            </a:extLst>
          </p:cNvPr>
          <p:cNvSpPr txBox="1"/>
          <p:nvPr/>
        </p:nvSpPr>
        <p:spPr>
          <a:xfrm>
            <a:off x="602429" y="1508005"/>
            <a:ext cx="12192000" cy="707846"/>
          </a:xfrm>
          <a:prstGeom prst="rect">
            <a:avLst/>
          </a:prstGeom>
          <a:noFill/>
          <a:ln>
            <a:noFill/>
          </a:ln>
        </p:spPr>
        <p:txBody>
          <a:bodyPr spcFirstLastPara="1" wrap="square" lIns="91425" tIns="45700" rIns="91425" bIns="45700" anchor="t" anchorCtr="0">
            <a:spAutoFit/>
          </a:bodyPr>
          <a:lstStyle/>
          <a:p>
            <a:pPr lvl="0">
              <a:buFont typeface="Arial" panose="020B0604020202020204" pitchFamily="34" charset="0"/>
              <a:buChar char="•"/>
            </a:pPr>
            <a:r>
              <a:rPr lang="lv-LV" sz="2000" b="1" dirty="0">
                <a:latin typeface="Calibri" panose="020F0502020204030204" pitchFamily="34" charset="0"/>
                <a:cs typeface="Calibri" panose="020F0502020204030204" pitchFamily="34" charset="0"/>
              </a:rPr>
              <a:t>Palielināt ieinteresēto pušu izpratni par sociālo nāvi un tās kaitīgo ietekmi.</a:t>
            </a:r>
          </a:p>
          <a:p>
            <a:pPr lvl="0">
              <a:buFont typeface="Arial" panose="020B0604020202020204" pitchFamily="34" charset="0"/>
              <a:buChar char="•"/>
            </a:pPr>
            <a:r>
              <a:rPr lang="lv-LV" sz="2000" b="1" dirty="0">
                <a:latin typeface="Calibri" panose="020F0502020204030204" pitchFamily="34" charset="0"/>
                <a:cs typeface="Calibri" panose="020F0502020204030204" pitchFamily="34" charset="0"/>
              </a:rPr>
              <a:t>Izprast sociālās nāves fenomenu no dažādu nozaru </a:t>
            </a:r>
            <a:r>
              <a:rPr lang="lv-LV" sz="2000" b="1" dirty="0" err="1">
                <a:latin typeface="Calibri" panose="020F0502020204030204" pitchFamily="34" charset="0"/>
                <a:cs typeface="Calibri" panose="020F0502020204030204" pitchFamily="34" charset="0"/>
              </a:rPr>
              <a:t>skatpunkta</a:t>
            </a:r>
            <a:r>
              <a:rPr lang="lv-LV" sz="2000" b="1" dirty="0">
                <a:latin typeface="Calibri" panose="020F0502020204030204" pitchFamily="34" charset="0"/>
                <a:cs typeface="Calibri" panose="020F0502020204030204" pitchFamily="34" charset="0"/>
              </a:rPr>
              <a:t>:</a:t>
            </a:r>
            <a:endParaRPr lang="en-GB" sz="2000" b="1" dirty="0">
              <a:latin typeface="Calibri" panose="020F0502020204030204" pitchFamily="34" charset="0"/>
              <a:cs typeface="Calibri" panose="020F0502020204030204" pitchFamily="34" charset="0"/>
            </a:endParaRPr>
          </a:p>
        </p:txBody>
      </p:sp>
      <p:pic>
        <p:nvPicPr>
          <p:cNvPr id="1028" name="Picture 4" descr="Sme - Free business icons">
            <a:extLst>
              <a:ext uri="{FF2B5EF4-FFF2-40B4-BE49-F238E27FC236}">
                <a16:creationId xmlns:a16="http://schemas.microsoft.com/office/drawing/2014/main" id="{1E175C83-0A38-6CBF-15FD-123756424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5876" y="2890180"/>
            <a:ext cx="1559259" cy="155925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03;p2">
            <a:extLst>
              <a:ext uri="{FF2B5EF4-FFF2-40B4-BE49-F238E27FC236}">
                <a16:creationId xmlns:a16="http://schemas.microsoft.com/office/drawing/2014/main" id="{BE24AB64-6172-2322-4C37-2805A5F34516}"/>
              </a:ext>
            </a:extLst>
          </p:cNvPr>
          <p:cNvSpPr txBox="1"/>
          <p:nvPr/>
        </p:nvSpPr>
        <p:spPr>
          <a:xfrm>
            <a:off x="807281" y="4590347"/>
            <a:ext cx="3756674" cy="830956"/>
          </a:xfrm>
          <a:prstGeom prst="rect">
            <a:avLst/>
          </a:prstGeom>
          <a:noFill/>
          <a:ln>
            <a:noFill/>
          </a:ln>
        </p:spPr>
        <p:txBody>
          <a:bodyPr spcFirstLastPara="1" wrap="square" lIns="91425" tIns="45700" rIns="91425" bIns="45700" anchor="t" anchorCtr="0">
            <a:spAutoFit/>
          </a:bodyPr>
          <a:lstStyle/>
          <a:p>
            <a:pPr algn="ctr"/>
            <a:r>
              <a:rPr lang="lv-LV" sz="1600" b="1" dirty="0">
                <a:latin typeface="Calibri" panose="020F0502020204030204" pitchFamily="34" charset="0"/>
                <a:cs typeface="Calibri" panose="020F0502020204030204" pitchFamily="34" charset="0"/>
              </a:rPr>
              <a:t>Apspriest profesionālo pieredzi un zināšanas par sociālās nāves fenomenu mācību un apmācību kontekstā.</a:t>
            </a:r>
            <a:endParaRPr lang="en-GB" sz="1600" b="1" dirty="0">
              <a:latin typeface="Calibri" panose="020F0502020204030204" pitchFamily="34" charset="0"/>
              <a:cs typeface="Calibri" panose="020F0502020204030204" pitchFamily="34" charset="0"/>
            </a:endParaRPr>
          </a:p>
        </p:txBody>
      </p:sp>
      <p:pic>
        <p:nvPicPr>
          <p:cNvPr id="1032" name="Picture 8" descr="Psychologist - Free people icons">
            <a:extLst>
              <a:ext uri="{FF2B5EF4-FFF2-40B4-BE49-F238E27FC236}">
                <a16:creationId xmlns:a16="http://schemas.microsoft.com/office/drawing/2014/main" id="{54D78926-FFC4-9EB7-16D6-5FCB6696C1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6593" y="2932800"/>
            <a:ext cx="1510131" cy="15101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ducation - Free people icons">
            <a:extLst>
              <a:ext uri="{FF2B5EF4-FFF2-40B4-BE49-F238E27FC236}">
                <a16:creationId xmlns:a16="http://schemas.microsoft.com/office/drawing/2014/main" id="{1C0D5C8D-AFEE-40A2-BBEF-5C57980D49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8712" y="2955686"/>
            <a:ext cx="1398803" cy="139880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03;p2">
            <a:extLst>
              <a:ext uri="{FF2B5EF4-FFF2-40B4-BE49-F238E27FC236}">
                <a16:creationId xmlns:a16="http://schemas.microsoft.com/office/drawing/2014/main" id="{B469F7C4-DFDB-BBCE-288F-100AE33DA2A9}"/>
              </a:ext>
            </a:extLst>
          </p:cNvPr>
          <p:cNvSpPr txBox="1"/>
          <p:nvPr/>
        </p:nvSpPr>
        <p:spPr>
          <a:xfrm>
            <a:off x="7588256" y="4488647"/>
            <a:ext cx="3756674" cy="830956"/>
          </a:xfrm>
          <a:prstGeom prst="rect">
            <a:avLst/>
          </a:prstGeom>
          <a:noFill/>
          <a:ln>
            <a:noFill/>
          </a:ln>
        </p:spPr>
        <p:txBody>
          <a:bodyPr spcFirstLastPara="1" wrap="square" lIns="91425" tIns="45700" rIns="91425" bIns="45700" anchor="t" anchorCtr="0">
            <a:spAutoFit/>
          </a:bodyPr>
          <a:lstStyle/>
          <a:p>
            <a:pPr algn="ctr"/>
            <a:r>
              <a:rPr lang="lv-LV" sz="1600" b="1" dirty="0">
                <a:latin typeface="Calibri" panose="020F0502020204030204" pitchFamily="34" charset="0"/>
                <a:cs typeface="Calibri" panose="020F0502020204030204" pitchFamily="34" charset="0"/>
              </a:rPr>
              <a:t>Izprast MVU kopīgo pieredzi un iespējas sniegt priekšlikumus uzlabojumiem pārējiem dalībniekiem.</a:t>
            </a:r>
            <a:endParaRPr lang="en-GB" sz="1600" b="1" dirty="0">
              <a:latin typeface="Calibri" panose="020F0502020204030204" pitchFamily="34" charset="0"/>
              <a:cs typeface="Calibri" panose="020F0502020204030204" pitchFamily="34" charset="0"/>
            </a:endParaRPr>
          </a:p>
        </p:txBody>
      </p:sp>
      <p:pic>
        <p:nvPicPr>
          <p:cNvPr id="1036" name="Picture 12" descr="Bridges - Free monuments icons">
            <a:extLst>
              <a:ext uri="{FF2B5EF4-FFF2-40B4-BE49-F238E27FC236}">
                <a16:creationId xmlns:a16="http://schemas.microsoft.com/office/drawing/2014/main" id="{1B65783E-E361-ECA8-BC75-DF99B90D41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8205" y="2015816"/>
            <a:ext cx="2928859" cy="292885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727F85E4-D4CF-529E-9B70-1350441C2651}"/>
              </a:ext>
            </a:extLst>
          </p:cNvPr>
          <p:cNvCxnSpPr>
            <a:cxnSpLocks/>
          </p:cNvCxnSpPr>
          <p:nvPr/>
        </p:nvCxnSpPr>
        <p:spPr>
          <a:xfrm>
            <a:off x="5624893" y="4267034"/>
            <a:ext cx="0" cy="115228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A80723D-A4D0-090B-F807-30F7CE2F4B7A}"/>
              </a:ext>
            </a:extLst>
          </p:cNvPr>
          <p:cNvSpPr txBox="1"/>
          <p:nvPr/>
        </p:nvSpPr>
        <p:spPr>
          <a:xfrm>
            <a:off x="2885974" y="5488702"/>
            <a:ext cx="6138672" cy="830997"/>
          </a:xfrm>
          <a:prstGeom prst="rect">
            <a:avLst/>
          </a:prstGeom>
          <a:noFill/>
        </p:spPr>
        <p:txBody>
          <a:bodyPr wrap="square">
            <a:spAutoFit/>
          </a:bodyPr>
          <a:lstStyle/>
          <a:p>
            <a:pPr algn="ctr"/>
            <a:r>
              <a:rPr lang="lv-LV" sz="1600" b="1" dirty="0">
                <a:latin typeface="Calibri" panose="020F0502020204030204" pitchFamily="34" charset="0"/>
                <a:cs typeface="Calibri" panose="020F0502020204030204" pitchFamily="34" charset="0"/>
              </a:rPr>
              <a:t>Šī aktivitāte bija pirmais solis, lai savienotu uzņēmējdarbības un izglītības vidi, padziļinot izpratni par sociālo nāvi un mazinot tās izplatību.</a:t>
            </a:r>
            <a:endParaRPr lang="en-GB"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266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1015622"/>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4000" b="1" dirty="0">
                <a:latin typeface="Calibri" panose="020F0502020204030204" pitchFamily="34" charset="0"/>
                <a:cs typeface="Calibri" panose="020F0502020204030204" pitchFamily="34" charset="0"/>
              </a:rPr>
              <a:t>Mācību laboratorija</a:t>
            </a:r>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569485" y="6058487"/>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3049172" y="3508769"/>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7616" y="620133"/>
            <a:ext cx="12192000" cy="738623"/>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2800" b="1" dirty="0">
                <a:latin typeface="Calibri" panose="020F0502020204030204" pitchFamily="34" charset="0"/>
                <a:cs typeface="Calibri" panose="020F0502020204030204" pitchFamily="34" charset="0"/>
              </a:rPr>
              <a:t>Pasākuma darba kārtība</a:t>
            </a:r>
            <a:endParaRPr sz="2800" b="1" dirty="0">
              <a:latin typeface="Calibri" panose="020F0502020204030204" pitchFamily="34" charset="0"/>
              <a:cs typeface="Calibri" panose="020F0502020204030204" pitchFamily="34" charset="0"/>
            </a:endParaRPr>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sp>
        <p:nvSpPr>
          <p:cNvPr id="15" name="Google Shape;103;p2">
            <a:extLst>
              <a:ext uri="{FF2B5EF4-FFF2-40B4-BE49-F238E27FC236}">
                <a16:creationId xmlns:a16="http://schemas.microsoft.com/office/drawing/2014/main" id="{9B6041D8-9BC1-52CD-E5AF-3D6B7C44EDD9}"/>
              </a:ext>
            </a:extLst>
          </p:cNvPr>
          <p:cNvSpPr txBox="1"/>
          <p:nvPr/>
        </p:nvSpPr>
        <p:spPr>
          <a:xfrm>
            <a:off x="-236131" y="3056171"/>
            <a:ext cx="3756674" cy="369291"/>
          </a:xfrm>
          <a:prstGeom prst="rect">
            <a:avLst/>
          </a:prstGeom>
          <a:noFill/>
          <a:ln>
            <a:noFill/>
          </a:ln>
        </p:spPr>
        <p:txBody>
          <a:bodyPr spcFirstLastPara="1" wrap="square" lIns="91425" tIns="45700" rIns="91425" bIns="45700" anchor="t" anchorCtr="0">
            <a:spAutoFit/>
          </a:bodyPr>
          <a:lstStyle/>
          <a:p>
            <a:pPr lvl="0" algn="ctr"/>
            <a:r>
              <a:rPr lang="lv-LV" sz="1800" b="1" dirty="0">
                <a:latin typeface="Calibri" panose="020F0502020204030204" pitchFamily="34" charset="0"/>
                <a:cs typeface="Calibri" panose="020F0502020204030204" pitchFamily="34" charset="0"/>
              </a:rPr>
              <a:t>1 – Dalībnieku sagaidīšana</a:t>
            </a:r>
            <a:endParaRPr sz="1800" b="1" dirty="0">
              <a:latin typeface="Calibri" panose="020F0502020204030204" pitchFamily="34" charset="0"/>
              <a:cs typeface="Calibri" panose="020F0502020204030204" pitchFamily="34" charset="0"/>
            </a:endParaRPr>
          </a:p>
        </p:txBody>
      </p:sp>
      <p:pic>
        <p:nvPicPr>
          <p:cNvPr id="2054" name="Picture 6" descr="Free Welcome Icon - Free Download People Icons | IconScout">
            <a:extLst>
              <a:ext uri="{FF2B5EF4-FFF2-40B4-BE49-F238E27FC236}">
                <a16:creationId xmlns:a16="http://schemas.microsoft.com/office/drawing/2014/main" id="{CF36A728-7543-9F14-34F6-AA3BCAEAA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096" y="1419135"/>
            <a:ext cx="1719148" cy="17191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troduction Icons - Free SVG &amp; PNG Introduction Images - Noun Project">
            <a:extLst>
              <a:ext uri="{FF2B5EF4-FFF2-40B4-BE49-F238E27FC236}">
                <a16:creationId xmlns:a16="http://schemas.microsoft.com/office/drawing/2014/main" id="{A7FF9781-4FD0-9021-6A3E-8CD832109C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1576" y="3466159"/>
            <a:ext cx="1739198" cy="17391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3;p2">
            <a:extLst>
              <a:ext uri="{FF2B5EF4-FFF2-40B4-BE49-F238E27FC236}">
                <a16:creationId xmlns:a16="http://schemas.microsoft.com/office/drawing/2014/main" id="{F60454E6-2D4D-BE5E-FAFA-32715F27E448}"/>
              </a:ext>
            </a:extLst>
          </p:cNvPr>
          <p:cNvSpPr txBox="1"/>
          <p:nvPr/>
        </p:nvSpPr>
        <p:spPr>
          <a:xfrm>
            <a:off x="743617" y="5057831"/>
            <a:ext cx="3505620" cy="1200288"/>
          </a:xfrm>
          <a:prstGeom prst="rect">
            <a:avLst/>
          </a:prstGeom>
          <a:noFill/>
          <a:ln>
            <a:noFill/>
          </a:ln>
        </p:spPr>
        <p:txBody>
          <a:bodyPr spcFirstLastPara="1" wrap="square" lIns="91425" tIns="45700" rIns="91425" bIns="45700" anchor="t" anchorCtr="0">
            <a:spAutoFit/>
          </a:bodyPr>
          <a:lstStyle/>
          <a:p>
            <a:pPr lvl="0" algn="ctr"/>
            <a:r>
              <a:rPr lang="lv-LV" sz="2400" b="1" dirty="0">
                <a:latin typeface="Calibri" panose="020F0502020204030204" pitchFamily="34" charset="0"/>
                <a:cs typeface="Calibri" panose="020F0502020204030204" pitchFamily="34" charset="0"/>
              </a:rPr>
              <a:t>2 – Partneru iepazīstināšana ar dalībniekiem</a:t>
            </a:r>
            <a:endParaRPr sz="2400" b="1" dirty="0">
              <a:latin typeface="Calibri" panose="020F0502020204030204" pitchFamily="34" charset="0"/>
              <a:cs typeface="Calibri" panose="020F0502020204030204" pitchFamily="34" charset="0"/>
            </a:endParaRPr>
          </a:p>
        </p:txBody>
      </p:sp>
      <p:pic>
        <p:nvPicPr>
          <p:cNvPr id="2058" name="Picture 10" descr="Definition - Free education icons">
            <a:extLst>
              <a:ext uri="{FF2B5EF4-FFF2-40B4-BE49-F238E27FC236}">
                <a16:creationId xmlns:a16="http://schemas.microsoft.com/office/drawing/2014/main" id="{6DE4621E-FC0F-DAE5-0B19-1D08A8B9D6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562" y="2508693"/>
            <a:ext cx="2154479" cy="215447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03;p2">
            <a:extLst>
              <a:ext uri="{FF2B5EF4-FFF2-40B4-BE49-F238E27FC236}">
                <a16:creationId xmlns:a16="http://schemas.microsoft.com/office/drawing/2014/main" id="{0894D58E-5F73-BC8A-B3DF-EF58207A2051}"/>
              </a:ext>
            </a:extLst>
          </p:cNvPr>
          <p:cNvSpPr txBox="1"/>
          <p:nvPr/>
        </p:nvSpPr>
        <p:spPr>
          <a:xfrm>
            <a:off x="4249237" y="4349307"/>
            <a:ext cx="3014824" cy="1938952"/>
          </a:xfrm>
          <a:prstGeom prst="rect">
            <a:avLst/>
          </a:prstGeom>
          <a:noFill/>
          <a:ln>
            <a:noFill/>
          </a:ln>
        </p:spPr>
        <p:txBody>
          <a:bodyPr spcFirstLastPara="1" wrap="square" lIns="91425" tIns="45700" rIns="91425" bIns="45700" anchor="t" anchorCtr="0">
            <a:spAutoFit/>
          </a:bodyPr>
          <a:lstStyle/>
          <a:p>
            <a:pPr lvl="0" algn="ctr"/>
            <a:r>
              <a:rPr lang="lv-LV" sz="2000" b="1" dirty="0">
                <a:latin typeface="Calibri" panose="020F0502020204030204" pitchFamily="34" charset="0"/>
                <a:cs typeface="Calibri" panose="020F0502020204030204" pitchFamily="34" charset="0"/>
              </a:rPr>
              <a:t>3 – Partneru skatījums uz sociālās nāves definīciju un 4 – Dalībnieku skatījums uz sociālās nāves definīciju (ideju apmaiņa / prāta vētra)”</a:t>
            </a:r>
            <a:endParaRPr sz="2000" b="1" dirty="0">
              <a:latin typeface="Calibri" panose="020F0502020204030204" pitchFamily="34" charset="0"/>
              <a:cs typeface="Calibri" panose="020F0502020204030204" pitchFamily="34" charset="0"/>
            </a:endParaRPr>
          </a:p>
        </p:txBody>
      </p:sp>
      <p:pic>
        <p:nvPicPr>
          <p:cNvPr id="2060" name="Picture 12" descr="Presentation - Free people icons">
            <a:extLst>
              <a:ext uri="{FF2B5EF4-FFF2-40B4-BE49-F238E27FC236}">
                <a16:creationId xmlns:a16="http://schemas.microsoft.com/office/drawing/2014/main" id="{1FCC3373-2A8C-9426-F440-14819DD478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5837" y="1856084"/>
            <a:ext cx="1626991" cy="162699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3;p2">
            <a:extLst>
              <a:ext uri="{FF2B5EF4-FFF2-40B4-BE49-F238E27FC236}">
                <a16:creationId xmlns:a16="http://schemas.microsoft.com/office/drawing/2014/main" id="{91037B4A-5CD9-47DB-EF1D-1620631BD222}"/>
              </a:ext>
            </a:extLst>
          </p:cNvPr>
          <p:cNvSpPr txBox="1"/>
          <p:nvPr/>
        </p:nvSpPr>
        <p:spPr>
          <a:xfrm>
            <a:off x="7035562" y="3680176"/>
            <a:ext cx="3756674" cy="1323399"/>
          </a:xfrm>
          <a:prstGeom prst="rect">
            <a:avLst/>
          </a:prstGeom>
          <a:noFill/>
          <a:ln>
            <a:noFill/>
          </a:ln>
        </p:spPr>
        <p:txBody>
          <a:bodyPr spcFirstLastPara="1" wrap="square" lIns="91425" tIns="45700" rIns="91425" bIns="45700" anchor="t" anchorCtr="0">
            <a:spAutoFit/>
          </a:bodyPr>
          <a:lstStyle/>
          <a:p>
            <a:pPr lvl="0" algn="ctr"/>
            <a:r>
              <a:rPr lang="lv-LV" sz="1600" b="1" dirty="0">
                <a:latin typeface="Calibri" panose="020F0502020204030204" pitchFamily="34" charset="0"/>
                <a:cs typeface="Calibri" panose="020F0502020204030204" pitchFamily="34" charset="0"/>
              </a:rPr>
              <a:t>5 – Partneru prezentācijas par sociālo nāvi no trim </a:t>
            </a:r>
            <a:r>
              <a:rPr lang="lv-LV" sz="1600" b="1" dirty="0" err="1">
                <a:latin typeface="Calibri" panose="020F0502020204030204" pitchFamily="34" charset="0"/>
                <a:cs typeface="Calibri" panose="020F0502020204030204" pitchFamily="34" charset="0"/>
              </a:rPr>
              <a:t>skatpunktiem</a:t>
            </a:r>
            <a:r>
              <a:rPr lang="lv-LV" sz="1600" b="1" dirty="0">
                <a:latin typeface="Calibri" panose="020F0502020204030204" pitchFamily="34" charset="0"/>
                <a:cs typeface="Calibri" panose="020F0502020204030204" pitchFamily="34" charset="0"/>
              </a:rPr>
              <a:t>:</a:t>
            </a:r>
            <a:br>
              <a:rPr lang="lv-LV" sz="1600" b="1" dirty="0">
                <a:latin typeface="Calibri" panose="020F0502020204030204" pitchFamily="34" charset="0"/>
                <a:cs typeface="Calibri" panose="020F0502020204030204" pitchFamily="34" charset="0"/>
              </a:rPr>
            </a:br>
            <a:r>
              <a:rPr lang="lv-LV" sz="1600" b="1" dirty="0">
                <a:latin typeface="Calibri" panose="020F0502020204030204" pitchFamily="34" charset="0"/>
                <a:cs typeface="Calibri" panose="020F0502020204030204" pitchFamily="34" charset="0"/>
              </a:rPr>
              <a:t>Darba aizsardzība</a:t>
            </a:r>
            <a:br>
              <a:rPr lang="lv-LV" sz="1600" b="1" dirty="0">
                <a:latin typeface="Calibri" panose="020F0502020204030204" pitchFamily="34" charset="0"/>
                <a:cs typeface="Calibri" panose="020F0502020204030204" pitchFamily="34" charset="0"/>
              </a:rPr>
            </a:br>
            <a:r>
              <a:rPr lang="lv-LV" sz="1600" b="1" dirty="0">
                <a:latin typeface="Calibri" panose="020F0502020204030204" pitchFamily="34" charset="0"/>
                <a:cs typeface="Calibri" panose="020F0502020204030204" pitchFamily="34" charset="0"/>
              </a:rPr>
              <a:t>Pieaugušo izglītība</a:t>
            </a:r>
            <a:br>
              <a:rPr lang="lv-LV" sz="1600" b="1" dirty="0">
                <a:latin typeface="Calibri" panose="020F0502020204030204" pitchFamily="34" charset="0"/>
                <a:cs typeface="Calibri" panose="020F0502020204030204" pitchFamily="34" charset="0"/>
              </a:rPr>
            </a:br>
            <a:r>
              <a:rPr lang="lv-LV" sz="1600" b="1" dirty="0">
                <a:latin typeface="Calibri" panose="020F0502020204030204" pitchFamily="34" charset="0"/>
                <a:cs typeface="Calibri" panose="020F0502020204030204" pitchFamily="34" charset="0"/>
              </a:rPr>
              <a:t>Darbaspēks</a:t>
            </a:r>
            <a:endParaRPr sz="1600" b="1" dirty="0">
              <a:latin typeface="Calibri" panose="020F0502020204030204" pitchFamily="34" charset="0"/>
              <a:cs typeface="Calibri" panose="020F0502020204030204" pitchFamily="34" charset="0"/>
            </a:endParaRPr>
          </a:p>
        </p:txBody>
      </p:sp>
      <p:pic>
        <p:nvPicPr>
          <p:cNvPr id="2062" name="Picture 14" descr="Question and answer - Free communications icons">
            <a:extLst>
              <a:ext uri="{FF2B5EF4-FFF2-40B4-BE49-F238E27FC236}">
                <a16:creationId xmlns:a16="http://schemas.microsoft.com/office/drawing/2014/main" id="{BE953E16-ED5A-C86D-0F09-A0E724BF74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87847" y="2798200"/>
            <a:ext cx="1400229" cy="1400229"/>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03;p2">
            <a:extLst>
              <a:ext uri="{FF2B5EF4-FFF2-40B4-BE49-F238E27FC236}">
                <a16:creationId xmlns:a16="http://schemas.microsoft.com/office/drawing/2014/main" id="{102E2F4A-3E98-A78E-3402-4E6DC6FCFA0A}"/>
              </a:ext>
            </a:extLst>
          </p:cNvPr>
          <p:cNvSpPr txBox="1"/>
          <p:nvPr/>
        </p:nvSpPr>
        <p:spPr>
          <a:xfrm>
            <a:off x="10420544" y="4251355"/>
            <a:ext cx="1648408" cy="584735"/>
          </a:xfrm>
          <a:prstGeom prst="rect">
            <a:avLst/>
          </a:prstGeom>
          <a:noFill/>
          <a:ln>
            <a:noFill/>
          </a:ln>
        </p:spPr>
        <p:txBody>
          <a:bodyPr spcFirstLastPara="1" wrap="square" lIns="91425" tIns="45700" rIns="91425" bIns="45700" anchor="t" anchorCtr="0">
            <a:spAutoFit/>
          </a:bodyPr>
          <a:lstStyle/>
          <a:p>
            <a:pPr lvl="0" algn="ctr"/>
            <a:r>
              <a:rPr lang="lv-LV" sz="1600" b="1" dirty="0">
                <a:latin typeface="Calibri" panose="020F0502020204030204" pitchFamily="34" charset="0"/>
                <a:cs typeface="Calibri" panose="020F0502020204030204" pitchFamily="34" charset="0"/>
              </a:rPr>
              <a:t>6 – Jautājumu un atbilžu sesija</a:t>
            </a:r>
            <a:endParaRPr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154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1015622"/>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4000" b="1" dirty="0">
                <a:latin typeface="Calibri" panose="020F0502020204030204" pitchFamily="34" charset="0"/>
                <a:cs typeface="Calibri" panose="020F0502020204030204" pitchFamily="34" charset="0"/>
              </a:rPr>
              <a:t>Mācību laboratorija</a:t>
            </a:r>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3049172" y="3508769"/>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0" y="1031675"/>
            <a:ext cx="12192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lv-LV" sz="3600" b="1" dirty="0">
                <a:solidFill>
                  <a:schemeClr val="dk1"/>
                </a:solidFill>
                <a:latin typeface="Calibri"/>
                <a:cs typeface="Calibri"/>
                <a:sym typeface="Calibri"/>
              </a:rPr>
              <a:t>Attēli</a:t>
            </a:r>
            <a:endParaRPr dirty="0"/>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pic>
        <p:nvPicPr>
          <p:cNvPr id="3" name="Picture 2" descr="A person standing in front of a projector screen&#10;&#10;Description automatically generated">
            <a:extLst>
              <a:ext uri="{FF2B5EF4-FFF2-40B4-BE49-F238E27FC236}">
                <a16:creationId xmlns:a16="http://schemas.microsoft.com/office/drawing/2014/main" id="{5C7A78CE-EBC2-AF74-B078-B9E54E56232E}"/>
              </a:ext>
            </a:extLst>
          </p:cNvPr>
          <p:cNvPicPr>
            <a:picLocks noChangeAspect="1"/>
          </p:cNvPicPr>
          <p:nvPr/>
        </p:nvPicPr>
        <p:blipFill>
          <a:blip r:embed="rId5"/>
          <a:stretch>
            <a:fillRect/>
          </a:stretch>
        </p:blipFill>
        <p:spPr>
          <a:xfrm>
            <a:off x="4761196" y="2145063"/>
            <a:ext cx="2599557" cy="3466076"/>
          </a:xfrm>
          <a:prstGeom prst="rect">
            <a:avLst/>
          </a:prstGeom>
        </p:spPr>
      </p:pic>
      <p:pic>
        <p:nvPicPr>
          <p:cNvPr id="6" name="Picture 5" descr="A group of people sitting around a table&#10;&#10;Description automatically generated">
            <a:extLst>
              <a:ext uri="{FF2B5EF4-FFF2-40B4-BE49-F238E27FC236}">
                <a16:creationId xmlns:a16="http://schemas.microsoft.com/office/drawing/2014/main" id="{AA66E0B5-293B-E390-9BAA-EBD1C986F1D3}"/>
              </a:ext>
            </a:extLst>
          </p:cNvPr>
          <p:cNvPicPr>
            <a:picLocks noChangeAspect="1"/>
          </p:cNvPicPr>
          <p:nvPr/>
        </p:nvPicPr>
        <p:blipFill>
          <a:blip r:embed="rId6"/>
          <a:stretch>
            <a:fillRect/>
          </a:stretch>
        </p:blipFill>
        <p:spPr>
          <a:xfrm rot="19771401">
            <a:off x="635615" y="2692014"/>
            <a:ext cx="3470849" cy="2603137"/>
          </a:xfrm>
          <a:prstGeom prst="rect">
            <a:avLst/>
          </a:prstGeom>
        </p:spPr>
      </p:pic>
      <p:pic>
        <p:nvPicPr>
          <p:cNvPr id="12" name="Picture 11" descr="A screen shot of a computer&#10;&#10;Description automatically generated">
            <a:extLst>
              <a:ext uri="{FF2B5EF4-FFF2-40B4-BE49-F238E27FC236}">
                <a16:creationId xmlns:a16="http://schemas.microsoft.com/office/drawing/2014/main" id="{07E85A06-DB7D-B213-099B-82E136BCB8E0}"/>
              </a:ext>
            </a:extLst>
          </p:cNvPr>
          <p:cNvPicPr>
            <a:picLocks noChangeAspect="1"/>
          </p:cNvPicPr>
          <p:nvPr/>
        </p:nvPicPr>
        <p:blipFill>
          <a:blip r:embed="rId7"/>
          <a:stretch>
            <a:fillRect/>
          </a:stretch>
        </p:blipFill>
        <p:spPr>
          <a:xfrm rot="1994646">
            <a:off x="7910623" y="2657150"/>
            <a:ext cx="3563820" cy="2672865"/>
          </a:xfrm>
          <a:prstGeom prst="rect">
            <a:avLst/>
          </a:prstGeom>
        </p:spPr>
      </p:pic>
    </p:spTree>
    <p:extLst>
      <p:ext uri="{BB962C8B-B14F-4D97-AF65-F5344CB8AC3E}">
        <p14:creationId xmlns:p14="http://schemas.microsoft.com/office/powerpoint/2010/main" val="61134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1015622"/>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4000" b="1" dirty="0">
                <a:latin typeface="Calibri" panose="020F0502020204030204" pitchFamily="34" charset="0"/>
                <a:cs typeface="Calibri" panose="020F0502020204030204" pitchFamily="34" charset="0"/>
              </a:rPr>
              <a:t>Mācību laboratorija</a:t>
            </a:r>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1874627" y="3353299"/>
            <a:ext cx="4768948" cy="3046948"/>
          </a:xfrm>
          <a:prstGeom prst="rect">
            <a:avLst/>
          </a:prstGeom>
          <a:noFill/>
          <a:ln>
            <a:noFill/>
          </a:ln>
        </p:spPr>
        <p:txBody>
          <a:bodyPr spcFirstLastPara="1" wrap="square" lIns="91425" tIns="45700" rIns="91425" bIns="45700" anchor="t" anchorCtr="0">
            <a:spAutoFit/>
          </a:bodyPr>
          <a:lstStyle/>
          <a:p>
            <a:pPr lvl="0" algn="just"/>
            <a:r>
              <a:rPr lang="lv-LV" sz="1600" b="1" dirty="0">
                <a:latin typeface="Calibri" panose="020F0502020204030204" pitchFamily="34" charset="0"/>
                <a:cs typeface="Calibri" panose="020F0502020204030204" pitchFamily="34" charset="0"/>
              </a:rPr>
              <a:t>“Ir būtiski izglītot psihologus, MVU un pieaugušo izglītotājus par darba vietas atstumtības (zināmas kā sociālā nāve darbā) cēloņiem un ietekmi. Sociālā nāve darbā rodas, kad darbinieku ignorē viņa kolēģi. Šī parādība ietekmē gan individuālo, gan organizācijas līmeni. Individuālā līmenī tā izraisa depresiju un trauksmi, savukārt organizācijas līmenī – zemu iesaisti un zemu produktivitāti. Ir pienācis laiks rīkoties – paaugstināt informētību un izglītot darba spēku par sociālās nāves fenomenu, lai varētu izstrādāt efektīvas iejaukšanās metodes tās negatīvo seku novēršanai.”</a:t>
            </a:r>
            <a:endParaRPr sz="16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03" name="Google Shape;103;p2"/>
          <p:cNvSpPr txBox="1"/>
          <p:nvPr/>
        </p:nvSpPr>
        <p:spPr>
          <a:xfrm>
            <a:off x="0" y="686576"/>
            <a:ext cx="12192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lv-LV" sz="3600" b="1" dirty="0">
                <a:solidFill>
                  <a:schemeClr val="dk1"/>
                </a:solidFill>
                <a:latin typeface="Calibri"/>
                <a:cs typeface="Calibri"/>
                <a:sym typeface="Calibri"/>
              </a:rPr>
              <a:t>Atziņas</a:t>
            </a:r>
            <a:endParaRPr dirty="0"/>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pic>
        <p:nvPicPr>
          <p:cNvPr id="3074" name="Picture 2" descr="Citation Icons - Free SVG &amp; PNG Citation Images - Noun Project">
            <a:extLst>
              <a:ext uri="{FF2B5EF4-FFF2-40B4-BE49-F238E27FC236}">
                <a16:creationId xmlns:a16="http://schemas.microsoft.com/office/drawing/2014/main" id="{33C26DF6-C2C3-0218-6B50-581C9887C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484" y="1639098"/>
            <a:ext cx="1714201" cy="1714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itation Icons - Free SVG &amp; PNG Citation Images - Noun Project">
            <a:extLst>
              <a:ext uri="{FF2B5EF4-FFF2-40B4-BE49-F238E27FC236}">
                <a16:creationId xmlns:a16="http://schemas.microsoft.com/office/drawing/2014/main" id="{C423D788-AACF-2D88-4457-B12F300C67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4789" y="1564442"/>
            <a:ext cx="1714201" cy="1714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4C8623-B25F-451B-1CE0-672C98E91873}"/>
              </a:ext>
            </a:extLst>
          </p:cNvPr>
          <p:cNvSpPr txBox="1"/>
          <p:nvPr/>
        </p:nvSpPr>
        <p:spPr>
          <a:xfrm>
            <a:off x="6785384" y="3341616"/>
            <a:ext cx="4747211" cy="1569660"/>
          </a:xfrm>
          <a:prstGeom prst="rect">
            <a:avLst/>
          </a:prstGeom>
          <a:noFill/>
        </p:spPr>
        <p:txBody>
          <a:bodyPr wrap="square">
            <a:spAutoFit/>
          </a:bodyPr>
          <a:lstStyle/>
          <a:p>
            <a:pPr algn="just"/>
            <a:r>
              <a:rPr lang="lv-LV" sz="1600" b="1" dirty="0">
                <a:latin typeface="Calibri" panose="020F0502020204030204" pitchFamily="34" charset="0"/>
                <a:cs typeface="Calibri" panose="020F0502020204030204" pitchFamily="34" charset="0"/>
              </a:rPr>
              <a:t>“Sociālā nāve ir būtisks jēdziens, kam mums visiem jāpievērš uzmanība. No mana </a:t>
            </a:r>
            <a:r>
              <a:rPr lang="lv-LV" sz="1600" b="1" dirty="0" err="1">
                <a:latin typeface="Calibri" panose="020F0502020204030204" pitchFamily="34" charset="0"/>
                <a:cs typeface="Calibri" panose="020F0502020204030204" pitchFamily="34" charset="0"/>
              </a:rPr>
              <a:t>skatpunkta</a:t>
            </a:r>
            <a:r>
              <a:rPr lang="lv-LV" sz="1600" b="1" dirty="0">
                <a:latin typeface="Calibri" panose="020F0502020204030204" pitchFamily="34" charset="0"/>
                <a:cs typeface="Calibri" panose="020F0502020204030204" pitchFamily="34" charset="0"/>
              </a:rPr>
              <a:t> pastāv saikne starp sociālo nāvi un depresiju. Patiesībā šī saikne var būt abpusēja — sociālā nāve var izraisīt depresiju, un tajā pašā laikā depresija var novest pie sociālās nāves.”</a:t>
            </a:r>
            <a:endParaRPr lang="en-CY" sz="1600" b="1" dirty="0">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AD296ED9-CB8C-42FB-9C58-AA314E44BCB5}"/>
              </a:ext>
            </a:extLst>
          </p:cNvPr>
          <p:cNvCxnSpPr>
            <a:cxnSpLocks/>
          </p:cNvCxnSpPr>
          <p:nvPr/>
        </p:nvCxnSpPr>
        <p:spPr>
          <a:xfrm flipH="1">
            <a:off x="2631767" y="2767418"/>
            <a:ext cx="825433"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Google Shape;103;p2">
            <a:extLst>
              <a:ext uri="{FF2B5EF4-FFF2-40B4-BE49-F238E27FC236}">
                <a16:creationId xmlns:a16="http://schemas.microsoft.com/office/drawing/2014/main" id="{C13B7BE8-B4D9-6A6B-FD24-8F217D58CC99}"/>
              </a:ext>
            </a:extLst>
          </p:cNvPr>
          <p:cNvSpPr txBox="1"/>
          <p:nvPr/>
        </p:nvSpPr>
        <p:spPr>
          <a:xfrm>
            <a:off x="491699" y="2351940"/>
            <a:ext cx="2275870" cy="830956"/>
          </a:xfrm>
          <a:prstGeom prst="rect">
            <a:avLst/>
          </a:prstGeom>
          <a:noFill/>
          <a:ln>
            <a:noFill/>
          </a:ln>
        </p:spPr>
        <p:txBody>
          <a:bodyPr spcFirstLastPara="1" wrap="square" lIns="91425" tIns="45700" rIns="91425" bIns="45700" anchor="t" anchorCtr="0">
            <a:spAutoFit/>
          </a:bodyPr>
          <a:lstStyle/>
          <a:p>
            <a:pPr lvl="0" algn="ctr"/>
            <a:r>
              <a:rPr lang="lv-LV" sz="2400" b="1" dirty="0">
                <a:latin typeface="Calibri" panose="020F0502020204030204" pitchFamily="34" charset="0"/>
                <a:cs typeface="Calibri" panose="020F0502020204030204" pitchFamily="34" charset="0"/>
              </a:rPr>
              <a:t>Sociālais psihologs</a:t>
            </a:r>
            <a:endParaRPr sz="2400" b="1" dirty="0">
              <a:latin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54CCE7CD-3F86-DC8E-C2EE-F19D36FCD4E8}"/>
              </a:ext>
            </a:extLst>
          </p:cNvPr>
          <p:cNvCxnSpPr>
            <a:cxnSpLocks/>
          </p:cNvCxnSpPr>
          <p:nvPr/>
        </p:nvCxnSpPr>
        <p:spPr>
          <a:xfrm>
            <a:off x="8700649" y="2767418"/>
            <a:ext cx="91668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103;p2">
            <a:extLst>
              <a:ext uri="{FF2B5EF4-FFF2-40B4-BE49-F238E27FC236}">
                <a16:creationId xmlns:a16="http://schemas.microsoft.com/office/drawing/2014/main" id="{17A3AB08-1067-F323-149E-B414F329A1F1}"/>
              </a:ext>
            </a:extLst>
          </p:cNvPr>
          <p:cNvSpPr txBox="1"/>
          <p:nvPr/>
        </p:nvSpPr>
        <p:spPr>
          <a:xfrm>
            <a:off x="9600986" y="2545417"/>
            <a:ext cx="2275870" cy="707846"/>
          </a:xfrm>
          <a:prstGeom prst="rect">
            <a:avLst/>
          </a:prstGeom>
          <a:noFill/>
          <a:ln>
            <a:noFill/>
          </a:ln>
        </p:spPr>
        <p:txBody>
          <a:bodyPr spcFirstLastPara="1" wrap="square" lIns="91425" tIns="45700" rIns="91425" bIns="45700" anchor="t" anchorCtr="0">
            <a:spAutoFit/>
          </a:bodyPr>
          <a:lstStyle/>
          <a:p>
            <a:pPr lvl="0" algn="ctr"/>
            <a:r>
              <a:rPr lang="lv-LV" sz="2000" b="1" dirty="0">
                <a:latin typeface="Calibri" panose="020F0502020204030204" pitchFamily="34" charset="0"/>
                <a:cs typeface="Calibri" panose="020F0502020204030204" pitchFamily="34" charset="0"/>
              </a:rPr>
              <a:t>Pieaugušo izglītotājs</a:t>
            </a:r>
            <a:endParaRP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245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1015622"/>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4000" b="1" dirty="0">
                <a:latin typeface="Calibri" panose="020F0502020204030204" pitchFamily="34" charset="0"/>
                <a:cs typeface="Calibri" panose="020F0502020204030204" pitchFamily="34" charset="0"/>
              </a:rPr>
              <a:t>Mācību laboratorija</a:t>
            </a:r>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2" name="Google Shape;102;p2"/>
          <p:cNvSpPr txBox="1"/>
          <p:nvPr/>
        </p:nvSpPr>
        <p:spPr>
          <a:xfrm>
            <a:off x="1874627" y="3353299"/>
            <a:ext cx="4768948" cy="1815841"/>
          </a:xfrm>
          <a:prstGeom prst="rect">
            <a:avLst/>
          </a:prstGeom>
          <a:noFill/>
          <a:ln>
            <a:noFill/>
          </a:ln>
        </p:spPr>
        <p:txBody>
          <a:bodyPr spcFirstLastPara="1" wrap="square" lIns="91425" tIns="45700" rIns="91425" bIns="45700" anchor="t" anchorCtr="0">
            <a:spAutoFit/>
          </a:bodyPr>
          <a:lstStyle/>
          <a:p>
            <a:pPr lvl="0" algn="just"/>
            <a:r>
              <a:rPr lang="lv-LV" sz="1600" b="1" dirty="0">
                <a:latin typeface="Calibri" panose="020F0502020204030204" pitchFamily="34" charset="0"/>
                <a:cs typeface="Calibri" panose="020F0502020204030204" pitchFamily="34" charset="0"/>
              </a:rPr>
              <a:t>“Sociālā nāve var būt neapmierinātības mājas vidē sekas. Cilvēki, kuri izjūt neapmierinātību ģimenes vai mājas apstākļos, bieži cenšas kompensēt šo diskomfortu, dodot priekšroku darbam un pārmērīgi strādājot, lai izvairītos no nepatīkamām situācijām mājās. Rezultātā viņi kļūst sociāli ‘miruši’, jo darbs kļūst par viņu vienīgo dzīves centru.”</a:t>
            </a:r>
            <a:endParaRPr sz="16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03" name="Google Shape;103;p2"/>
          <p:cNvSpPr txBox="1"/>
          <p:nvPr/>
        </p:nvSpPr>
        <p:spPr>
          <a:xfrm>
            <a:off x="0" y="686576"/>
            <a:ext cx="12192000" cy="923289"/>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3600" b="1" dirty="0">
                <a:solidFill>
                  <a:schemeClr val="dk1"/>
                </a:solidFill>
                <a:latin typeface="Calibri"/>
                <a:cs typeface="Calibri"/>
                <a:sym typeface="Calibri"/>
              </a:rPr>
              <a:t>Atziņas</a:t>
            </a:r>
            <a:endParaRPr lang="lv-LV" sz="3600" dirty="0"/>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pic>
        <p:nvPicPr>
          <p:cNvPr id="3074" name="Picture 2" descr="Citation Icons - Free SVG &amp; PNG Citation Images - Noun Project">
            <a:extLst>
              <a:ext uri="{FF2B5EF4-FFF2-40B4-BE49-F238E27FC236}">
                <a16:creationId xmlns:a16="http://schemas.microsoft.com/office/drawing/2014/main" id="{33C26DF6-C2C3-0218-6B50-581C9887C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484" y="1639098"/>
            <a:ext cx="1714201" cy="1714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itation Icons - Free SVG &amp; PNG Citation Images - Noun Project">
            <a:extLst>
              <a:ext uri="{FF2B5EF4-FFF2-40B4-BE49-F238E27FC236}">
                <a16:creationId xmlns:a16="http://schemas.microsoft.com/office/drawing/2014/main" id="{C423D788-AACF-2D88-4457-B12F300C67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4789" y="1564442"/>
            <a:ext cx="1714201" cy="1714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4C8623-B25F-451B-1CE0-672C98E91873}"/>
              </a:ext>
            </a:extLst>
          </p:cNvPr>
          <p:cNvSpPr txBox="1"/>
          <p:nvPr/>
        </p:nvSpPr>
        <p:spPr>
          <a:xfrm>
            <a:off x="6773910" y="3373645"/>
            <a:ext cx="4747211" cy="1323439"/>
          </a:xfrm>
          <a:prstGeom prst="rect">
            <a:avLst/>
          </a:prstGeom>
          <a:noFill/>
        </p:spPr>
        <p:txBody>
          <a:bodyPr wrap="square">
            <a:spAutoFit/>
          </a:bodyPr>
          <a:lstStyle/>
          <a:p>
            <a:pPr algn="just"/>
            <a:r>
              <a:rPr lang="lv-LV" sz="1600" b="1" dirty="0">
                <a:latin typeface="Calibri" panose="020F0502020204030204" pitchFamily="34" charset="0"/>
                <a:cs typeface="Calibri" panose="020F0502020204030204" pitchFamily="34" charset="0"/>
              </a:rPr>
              <a:t>“Sociāli emocionālo risku novērtēšana darba vietā ir juridiska prasība, tomēr tādi psiholoģiskie stāvokļi kā sociālā nāve pašlaik netiek iekļauti darba vides riska novērtējumā, un tie būtu rūpīgi jāizvērtē turpmākajos pētījumos.”</a:t>
            </a:r>
            <a:endParaRPr lang="lv-LV" sz="1600" dirty="0">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AD296ED9-CB8C-42FB-9C58-AA314E44BCB5}"/>
              </a:ext>
            </a:extLst>
          </p:cNvPr>
          <p:cNvCxnSpPr>
            <a:cxnSpLocks/>
          </p:cNvCxnSpPr>
          <p:nvPr/>
        </p:nvCxnSpPr>
        <p:spPr>
          <a:xfrm flipH="1">
            <a:off x="2631767" y="2767418"/>
            <a:ext cx="825433"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Google Shape;103;p2">
            <a:extLst>
              <a:ext uri="{FF2B5EF4-FFF2-40B4-BE49-F238E27FC236}">
                <a16:creationId xmlns:a16="http://schemas.microsoft.com/office/drawing/2014/main" id="{C13B7BE8-B4D9-6A6B-FD24-8F217D58CC99}"/>
              </a:ext>
            </a:extLst>
          </p:cNvPr>
          <p:cNvSpPr txBox="1"/>
          <p:nvPr/>
        </p:nvSpPr>
        <p:spPr>
          <a:xfrm>
            <a:off x="515989" y="2487583"/>
            <a:ext cx="2275870" cy="461624"/>
          </a:xfrm>
          <a:prstGeom prst="rect">
            <a:avLst/>
          </a:prstGeom>
          <a:noFill/>
          <a:ln>
            <a:noFill/>
          </a:ln>
        </p:spPr>
        <p:txBody>
          <a:bodyPr spcFirstLastPara="1" wrap="square" lIns="91425" tIns="45700" rIns="91425" bIns="45700" anchor="t" anchorCtr="0">
            <a:spAutoFit/>
          </a:bodyPr>
          <a:lstStyle/>
          <a:p>
            <a:pPr lvl="0" algn="ctr"/>
            <a:r>
              <a:rPr lang="lv-LV" sz="2400" b="1" dirty="0">
                <a:latin typeface="Calibri" panose="020F0502020204030204" pitchFamily="34" charset="0"/>
                <a:cs typeface="Calibri" panose="020F0502020204030204" pitchFamily="34" charset="0"/>
              </a:rPr>
              <a:t>MVU vadītājs</a:t>
            </a:r>
            <a:endParaRPr sz="2400" b="1" dirty="0">
              <a:latin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54CCE7CD-3F86-DC8E-C2EE-F19D36FCD4E8}"/>
              </a:ext>
            </a:extLst>
          </p:cNvPr>
          <p:cNvCxnSpPr>
            <a:cxnSpLocks/>
          </p:cNvCxnSpPr>
          <p:nvPr/>
        </p:nvCxnSpPr>
        <p:spPr>
          <a:xfrm>
            <a:off x="8700649" y="2767418"/>
            <a:ext cx="91668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103;p2">
            <a:extLst>
              <a:ext uri="{FF2B5EF4-FFF2-40B4-BE49-F238E27FC236}">
                <a16:creationId xmlns:a16="http://schemas.microsoft.com/office/drawing/2014/main" id="{17A3AB08-1067-F323-149E-B414F329A1F1}"/>
              </a:ext>
            </a:extLst>
          </p:cNvPr>
          <p:cNvSpPr txBox="1"/>
          <p:nvPr/>
        </p:nvSpPr>
        <p:spPr>
          <a:xfrm>
            <a:off x="9569224" y="2189929"/>
            <a:ext cx="2275870" cy="707846"/>
          </a:xfrm>
          <a:prstGeom prst="rect">
            <a:avLst/>
          </a:prstGeom>
          <a:noFill/>
          <a:ln>
            <a:noFill/>
          </a:ln>
        </p:spPr>
        <p:txBody>
          <a:bodyPr spcFirstLastPara="1" wrap="square" lIns="91425" tIns="45700" rIns="91425" bIns="45700" anchor="t" anchorCtr="0">
            <a:spAutoFit/>
          </a:bodyPr>
          <a:lstStyle/>
          <a:p>
            <a:pPr lvl="0" algn="ctr"/>
            <a:r>
              <a:rPr lang="lv-LV" sz="2000" b="1" dirty="0">
                <a:latin typeface="Calibri" panose="020F0502020204030204" pitchFamily="34" charset="0"/>
                <a:cs typeface="Calibri" panose="020F0502020204030204" pitchFamily="34" charset="0"/>
              </a:rPr>
              <a:t>Darba aizsardzības speciālists</a:t>
            </a:r>
            <a:endParaRP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001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28856"/>
            <a:ext cx="12192000" cy="1015622"/>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4000" b="1" dirty="0">
                <a:latin typeface="Calibri" panose="020F0502020204030204" pitchFamily="34" charset="0"/>
                <a:cs typeface="Calibri" panose="020F0502020204030204" pitchFamily="34" charset="0"/>
              </a:rPr>
              <a:t>Mācību laboratorija</a:t>
            </a:r>
          </a:p>
        </p:txBody>
      </p:sp>
      <p:pic>
        <p:nvPicPr>
          <p:cNvPr id="99" name="Google Shape;99;p2" descr="Text&#10;&#10;Description automatically generated with medium confidence"/>
          <p:cNvPicPr preferRelativeResize="0"/>
          <p:nvPr/>
        </p:nvPicPr>
        <p:blipFill rotWithShape="1">
          <a:blip r:embed="rId3">
            <a:alphaModFix/>
          </a:blip>
          <a:srcRect/>
          <a:stretch/>
        </p:blipFill>
        <p:spPr>
          <a:xfrm>
            <a:off x="9692533" y="6032201"/>
            <a:ext cx="2499467" cy="524376"/>
          </a:xfrm>
          <a:prstGeom prst="rect">
            <a:avLst/>
          </a:prstGeom>
          <a:noFill/>
          <a:ln>
            <a:noFill/>
          </a:ln>
        </p:spPr>
      </p:pic>
      <p:sp>
        <p:nvSpPr>
          <p:cNvPr id="100" name="Google Shape;100;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 name="Google Shape;101;p2"/>
          <p:cNvSpPr txBox="1"/>
          <p:nvPr/>
        </p:nvSpPr>
        <p:spPr>
          <a:xfrm>
            <a:off x="3049172" y="3240817"/>
            <a:ext cx="60983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3" name="Google Shape;103;p2"/>
          <p:cNvSpPr txBox="1"/>
          <p:nvPr/>
        </p:nvSpPr>
        <p:spPr>
          <a:xfrm>
            <a:off x="0" y="877460"/>
            <a:ext cx="12192000" cy="738623"/>
          </a:xfrm>
          <a:prstGeom prst="rect">
            <a:avLst/>
          </a:prstGeom>
          <a:noFill/>
          <a:ln>
            <a:noFill/>
          </a:ln>
        </p:spPr>
        <p:txBody>
          <a:bodyPr spcFirstLastPara="1" wrap="square" lIns="91425" tIns="45700" rIns="91425" bIns="45700" anchor="t" anchorCtr="0">
            <a:spAutoFit/>
          </a:bodyPr>
          <a:lstStyle/>
          <a:p>
            <a:pPr lvl="0" algn="ctr">
              <a:lnSpc>
                <a:spcPct val="150000"/>
              </a:lnSpc>
            </a:pPr>
            <a:r>
              <a:rPr lang="lv-LV" sz="2800" b="1" dirty="0">
                <a:latin typeface="Calibri" panose="020F0502020204030204" pitchFamily="34" charset="0"/>
                <a:cs typeface="Calibri" panose="020F0502020204030204" pitchFamily="34" charset="0"/>
              </a:rPr>
              <a:t>Arī sniedza ieguldījumu…</a:t>
            </a:r>
            <a:endParaRPr sz="2800" b="1" dirty="0">
              <a:latin typeface="Calibri" panose="020F0502020204030204" pitchFamily="34" charset="0"/>
              <a:cs typeface="Calibri" panose="020F0502020204030204" pitchFamily="34" charset="0"/>
            </a:endParaRPr>
          </a:p>
        </p:txBody>
      </p:sp>
      <p:pic>
        <p:nvPicPr>
          <p:cNvPr id="105" name="Google Shape;105;p2"/>
          <p:cNvPicPr preferRelativeResize="0"/>
          <p:nvPr/>
        </p:nvPicPr>
        <p:blipFill>
          <a:blip r:embed="rId4">
            <a:alphaModFix/>
          </a:blip>
          <a:stretch>
            <a:fillRect/>
          </a:stretch>
        </p:blipFill>
        <p:spPr>
          <a:xfrm>
            <a:off x="215249" y="5419323"/>
            <a:ext cx="1438675" cy="1438675"/>
          </a:xfrm>
          <a:prstGeom prst="rect">
            <a:avLst/>
          </a:prstGeom>
          <a:noFill/>
          <a:ln>
            <a:noFill/>
          </a:ln>
        </p:spPr>
      </p:pic>
      <p:sp>
        <p:nvSpPr>
          <p:cNvPr id="3" name="Google Shape;103;p2">
            <a:extLst>
              <a:ext uri="{FF2B5EF4-FFF2-40B4-BE49-F238E27FC236}">
                <a16:creationId xmlns:a16="http://schemas.microsoft.com/office/drawing/2014/main" id="{A8490C7F-1C56-D0EA-7CFD-135C11FBF8F7}"/>
              </a:ext>
            </a:extLst>
          </p:cNvPr>
          <p:cNvSpPr txBox="1"/>
          <p:nvPr/>
        </p:nvSpPr>
        <p:spPr>
          <a:xfrm>
            <a:off x="527125" y="1800749"/>
            <a:ext cx="10768404" cy="3785611"/>
          </a:xfrm>
          <a:prstGeom prst="rect">
            <a:avLst/>
          </a:prstGeom>
          <a:noFill/>
          <a:ln>
            <a:noFill/>
          </a:ln>
        </p:spPr>
        <p:txBody>
          <a:bodyPr spcFirstLastPara="1" wrap="square" lIns="91425" tIns="45700" rIns="91425" bIns="45700" anchor="t" anchorCtr="0">
            <a:spAutoFit/>
          </a:bodyPr>
          <a:lstStyle/>
          <a:p>
            <a:pPr marL="285750" lvl="0" indent="-285750" algn="just">
              <a:lnSpc>
                <a:spcPct val="150000"/>
              </a:lnSpc>
              <a:buFont typeface="Arial" panose="020B0604020202020204" pitchFamily="34" charset="0"/>
              <a:buChar char="•"/>
            </a:pPr>
            <a:r>
              <a:rPr lang="lv-LV" sz="2000" dirty="0">
                <a:latin typeface="Calibri" panose="020F0502020204030204" pitchFamily="34" charset="0"/>
                <a:cs typeface="Calibri" panose="020F0502020204030204" pitchFamily="34" charset="0"/>
              </a:rPr>
              <a:t>Izstrādāta bāze turpmākajai aktivitātei: sākotnējais kartēšanas ziņojums (</a:t>
            </a:r>
            <a:r>
              <a:rPr lang="lv-LV" sz="2000" dirty="0" err="1">
                <a:latin typeface="Calibri" panose="020F0502020204030204" pitchFamily="34" charset="0"/>
                <a:cs typeface="Calibri" panose="020F0502020204030204" pitchFamily="34" charset="0"/>
              </a:rPr>
              <a:t>Baseline</a:t>
            </a:r>
            <a:r>
              <a:rPr lang="lv-LV" sz="2000" dirty="0">
                <a:latin typeface="Calibri" panose="020F0502020204030204" pitchFamily="34" charset="0"/>
                <a:cs typeface="Calibri" panose="020F0502020204030204" pitchFamily="34" charset="0"/>
              </a:rPr>
              <a:t> </a:t>
            </a:r>
            <a:r>
              <a:rPr lang="lv-LV" sz="2000" dirty="0" err="1">
                <a:latin typeface="Calibri" panose="020F0502020204030204" pitchFamily="34" charset="0"/>
                <a:cs typeface="Calibri" panose="020F0502020204030204" pitchFamily="34" charset="0"/>
              </a:rPr>
              <a:t>Mapping</a:t>
            </a:r>
            <a:r>
              <a:rPr lang="lv-LV" sz="2000" dirty="0">
                <a:latin typeface="Calibri" panose="020F0502020204030204" pitchFamily="34" charset="0"/>
                <a:cs typeface="Calibri" panose="020F0502020204030204" pitchFamily="34" charset="0"/>
              </a:rPr>
              <a:t> </a:t>
            </a:r>
            <a:r>
              <a:rPr lang="lv-LV" sz="2000" dirty="0" err="1">
                <a:latin typeface="Calibri" panose="020F0502020204030204" pitchFamily="34" charset="0"/>
                <a:cs typeface="Calibri" panose="020F0502020204030204" pitchFamily="34" charset="0"/>
              </a:rPr>
              <a:t>Report</a:t>
            </a:r>
            <a:r>
              <a:rPr lang="lv-LV" sz="2000" dirty="0">
                <a:latin typeface="Calibri" panose="020F0502020204030204" pitchFamily="34" charset="0"/>
                <a:cs typeface="Calibri" panose="020F0502020204030204" pitchFamily="34" charset="0"/>
              </a:rPr>
              <a:t>).</a:t>
            </a:r>
          </a:p>
          <a:p>
            <a:pPr marL="285750" lvl="0" indent="-285750" algn="just">
              <a:lnSpc>
                <a:spcPct val="150000"/>
              </a:lnSpc>
              <a:buFont typeface="Arial" panose="020B0604020202020204" pitchFamily="34" charset="0"/>
              <a:buChar char="•"/>
            </a:pPr>
            <a:r>
              <a:rPr lang="lv-LV" sz="2000" dirty="0">
                <a:latin typeface="Calibri" panose="020F0502020204030204" pitchFamily="34" charset="0"/>
                <a:cs typeface="Calibri" panose="020F0502020204030204" pitchFamily="34" charset="0"/>
              </a:rPr>
              <a:t>Tika sniegts ieskats izaicinājumos, ar kuriem saskaras MVU, psihologi un izglītotāji sociālās nāves jomā.</a:t>
            </a:r>
          </a:p>
          <a:p>
            <a:pPr marL="285750" lvl="0" indent="-285750" algn="just">
              <a:lnSpc>
                <a:spcPct val="150000"/>
              </a:lnSpc>
              <a:buFont typeface="Arial" panose="020B0604020202020204" pitchFamily="34" charset="0"/>
              <a:buChar char="•"/>
            </a:pPr>
            <a:r>
              <a:rPr lang="lv-LV" sz="2000" dirty="0">
                <a:latin typeface="Calibri" panose="020F0502020204030204" pitchFamily="34" charset="0"/>
                <a:cs typeface="Calibri" panose="020F0502020204030204" pitchFamily="34" charset="0"/>
              </a:rPr>
              <a:t>Tas palīdzēja mums sagatavot struktūru sākotnējās aptaujas jautājumiem, kas ļautu plašāk noteikt mērķa grupu vajadzības un problēmas sociālās nāves tematiskajā fokusā. </a:t>
            </a:r>
          </a:p>
          <a:p>
            <a:pPr marL="285750" lvl="0" indent="-285750" algn="just">
              <a:lnSpc>
                <a:spcPct val="150000"/>
              </a:lnSpc>
              <a:buFont typeface="Arial" panose="020B0604020202020204" pitchFamily="34" charset="0"/>
              <a:buChar char="•"/>
            </a:pPr>
            <a:r>
              <a:rPr lang="lv-LV" sz="2000" dirty="0">
                <a:latin typeface="Calibri" panose="020F0502020204030204" pitchFamily="34" charset="0"/>
                <a:cs typeface="Calibri" panose="020F0502020204030204" pitchFamily="34" charset="0"/>
              </a:rPr>
              <a:t>Kopsavilkumā: mācību laboratorija bija būtisks sākuma solis, kas mūs virzīja un ļāva identificēt mērķa grupu izaicinājumus, lai saprastu sākotnējo situāciju šajā kontekstā (piemēram, mērķa grupu esošās zināšanas, izpratne par nepieciešamību un vēlmi strādāt sociālās nāves novēršanas jomā).”</a:t>
            </a:r>
            <a:endParaRP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985710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647</Words>
  <Application>Microsoft Office PowerPoint</Application>
  <PresentationFormat>Platekrāna</PresentationFormat>
  <Paragraphs>79</Paragraphs>
  <Slides>10</Slides>
  <Notes>10</Notes>
  <HiddenSlides>0</HiddenSlides>
  <MMClips>0</MMClips>
  <ScaleCrop>false</ScaleCrop>
  <HeadingPairs>
    <vt:vector size="6" baseType="variant">
      <vt:variant>
        <vt:lpstr>Lietotie fonti</vt:lpstr>
      </vt:variant>
      <vt:variant>
        <vt:i4>2</vt:i4>
      </vt:variant>
      <vt:variant>
        <vt:lpstr>Dizains</vt:lpstr>
      </vt:variant>
      <vt:variant>
        <vt:i4>1</vt:i4>
      </vt:variant>
      <vt:variant>
        <vt:lpstr>Slaidu virsraksti</vt:lpstr>
      </vt:variant>
      <vt:variant>
        <vt:i4>10</vt:i4>
      </vt:variant>
    </vt:vector>
  </HeadingPairs>
  <TitlesOfParts>
    <vt:vector size="13" baseType="lpstr">
      <vt:lpstr>Calibri</vt:lpstr>
      <vt:lpstr>Arial</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Begum Cacmak</dc:creator>
  <cp:lastModifiedBy>SIA eva93</cp:lastModifiedBy>
  <cp:revision>30</cp:revision>
  <dcterms:created xsi:type="dcterms:W3CDTF">2023-05-05T07:36:22Z</dcterms:created>
  <dcterms:modified xsi:type="dcterms:W3CDTF">2025-11-05T10:05:05Z</dcterms:modified>
</cp:coreProperties>
</file>