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60" r:id="rId4"/>
    <p:sldId id="261" r:id="rId5"/>
    <p:sldId id="262" r:id="rId6"/>
    <p:sldId id="263" r:id="rId7"/>
    <p:sldId id="264" r:id="rId8"/>
    <p:sldId id="265" r:id="rId9"/>
    <p:sldId id="266" r:id="rId10"/>
    <p:sldId id="267"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GgKUnBKi6OtkQqf1k0440fCZc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7"/>
    <p:restoredTop sz="83489"/>
  </p:normalViewPr>
  <p:slideViewPr>
    <p:cSldViewPr snapToGrid="0">
      <p:cViewPr varScale="1">
        <p:scale>
          <a:sx n="133" d="100"/>
          <a:sy n="133" d="100"/>
        </p:scale>
        <p:origin x="876"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microsoft.com/office/2016/11/relationships/changesInfo" Target="changesInfos/changesInfo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ana Simonič" userId="0ce2348fdbb2cfff" providerId="LiveId" clId="{FC69998D-CD9E-4E3B-B7B0-88AC9B20C63D}"/>
    <pc:docChg chg="undo custSel modSld">
      <pc:chgData name="Marijana Simonič" userId="0ce2348fdbb2cfff" providerId="LiveId" clId="{FC69998D-CD9E-4E3B-B7B0-88AC9B20C63D}" dt="2025-10-31T10:49:58.125" v="119" actId="122"/>
      <pc:docMkLst>
        <pc:docMk/>
      </pc:docMkLst>
      <pc:sldChg chg="modSp mod">
        <pc:chgData name="Marijana Simonič" userId="0ce2348fdbb2cfff" providerId="LiveId" clId="{FC69998D-CD9E-4E3B-B7B0-88AC9B20C63D}" dt="2025-10-31T10:49:58.125" v="119" actId="122"/>
        <pc:sldMkLst>
          <pc:docMk/>
          <pc:sldMk cId="0" sldId="256"/>
        </pc:sldMkLst>
        <pc:spChg chg="mod">
          <ac:chgData name="Marijana Simonič" userId="0ce2348fdbb2cfff" providerId="LiveId" clId="{FC69998D-CD9E-4E3B-B7B0-88AC9B20C63D}" dt="2025-10-31T10:33:36.049" v="2" actId="1076"/>
          <ac:spMkLst>
            <pc:docMk/>
            <pc:sldMk cId="0" sldId="256"/>
            <ac:spMk id="84" creationId="{00000000-0000-0000-0000-000000000000}"/>
          </ac:spMkLst>
        </pc:spChg>
        <pc:spChg chg="mod">
          <ac:chgData name="Marijana Simonič" userId="0ce2348fdbb2cfff" providerId="LiveId" clId="{FC69998D-CD9E-4E3B-B7B0-88AC9B20C63D}" dt="2025-10-31T10:49:58.125" v="119" actId="122"/>
          <ac:spMkLst>
            <pc:docMk/>
            <pc:sldMk cId="0" sldId="256"/>
            <ac:spMk id="90" creationId="{00000000-0000-0000-0000-000000000000}"/>
          </ac:spMkLst>
        </pc:spChg>
      </pc:sldChg>
      <pc:sldChg chg="modSp mod">
        <pc:chgData name="Marijana Simonič" userId="0ce2348fdbb2cfff" providerId="LiveId" clId="{FC69998D-CD9E-4E3B-B7B0-88AC9B20C63D}" dt="2025-10-31T10:35:37.907" v="14" actId="1076"/>
        <pc:sldMkLst>
          <pc:docMk/>
          <pc:sldMk cId="0" sldId="257"/>
        </pc:sldMkLst>
        <pc:spChg chg="mod">
          <ac:chgData name="Marijana Simonič" userId="0ce2348fdbb2cfff" providerId="LiveId" clId="{FC69998D-CD9E-4E3B-B7B0-88AC9B20C63D}" dt="2025-10-31T10:34:46.861" v="9"/>
          <ac:spMkLst>
            <pc:docMk/>
            <pc:sldMk cId="0" sldId="257"/>
            <ac:spMk id="2" creationId="{EA3184BB-C4F2-0F30-CB99-340BB2CE5ACF}"/>
          </ac:spMkLst>
        </pc:spChg>
        <pc:spChg chg="mod">
          <ac:chgData name="Marijana Simonič" userId="0ce2348fdbb2cfff" providerId="LiveId" clId="{FC69998D-CD9E-4E3B-B7B0-88AC9B20C63D}" dt="2025-10-31T10:35:04.039" v="11" actId="122"/>
          <ac:spMkLst>
            <pc:docMk/>
            <pc:sldMk cId="0" sldId="257"/>
            <ac:spMk id="3" creationId="{1D30AA3A-D14A-BB89-FE9A-BBC230ADA974}"/>
          </ac:spMkLst>
        </pc:spChg>
        <pc:spChg chg="mod">
          <ac:chgData name="Marijana Simonič" userId="0ce2348fdbb2cfff" providerId="LiveId" clId="{FC69998D-CD9E-4E3B-B7B0-88AC9B20C63D}" dt="2025-10-31T10:35:23.890" v="13" actId="122"/>
          <ac:spMkLst>
            <pc:docMk/>
            <pc:sldMk cId="0" sldId="257"/>
            <ac:spMk id="4" creationId="{348B8BAD-9C3F-DBE6-FC59-7CF13090C351}"/>
          </ac:spMkLst>
        </pc:spChg>
        <pc:spChg chg="mod">
          <ac:chgData name="Marijana Simonič" userId="0ce2348fdbb2cfff" providerId="LiveId" clId="{FC69998D-CD9E-4E3B-B7B0-88AC9B20C63D}" dt="2025-10-31T10:35:37.907" v="14" actId="1076"/>
          <ac:spMkLst>
            <pc:docMk/>
            <pc:sldMk cId="0" sldId="257"/>
            <ac:spMk id="98" creationId="{00000000-0000-0000-0000-000000000000}"/>
          </ac:spMkLst>
        </pc:spChg>
        <pc:spChg chg="mod">
          <ac:chgData name="Marijana Simonič" userId="0ce2348fdbb2cfff" providerId="LiveId" clId="{FC69998D-CD9E-4E3B-B7B0-88AC9B20C63D}" dt="2025-10-31T10:34:11.779" v="4" actId="122"/>
          <ac:spMkLst>
            <pc:docMk/>
            <pc:sldMk cId="0" sldId="257"/>
            <ac:spMk id="103" creationId="{00000000-0000-0000-0000-000000000000}"/>
          </ac:spMkLst>
        </pc:spChg>
      </pc:sldChg>
      <pc:sldChg chg="modSp mod">
        <pc:chgData name="Marijana Simonič" userId="0ce2348fdbb2cfff" providerId="LiveId" clId="{FC69998D-CD9E-4E3B-B7B0-88AC9B20C63D}" dt="2025-10-31T10:38:06.191" v="39" actId="20577"/>
        <pc:sldMkLst>
          <pc:docMk/>
          <pc:sldMk cId="2619910583" sldId="260"/>
        </pc:sldMkLst>
        <pc:spChg chg="mod">
          <ac:chgData name="Marijana Simonič" userId="0ce2348fdbb2cfff" providerId="LiveId" clId="{FC69998D-CD9E-4E3B-B7B0-88AC9B20C63D}" dt="2025-10-31T10:38:06.191" v="39" actId="20577"/>
          <ac:spMkLst>
            <pc:docMk/>
            <pc:sldMk cId="2619910583" sldId="260"/>
            <ac:spMk id="8" creationId="{F19D05B6-80E5-B7C4-E1C8-2959DDA99210}"/>
          </ac:spMkLst>
        </pc:spChg>
        <pc:spChg chg="mod">
          <ac:chgData name="Marijana Simonič" userId="0ce2348fdbb2cfff" providerId="LiveId" clId="{FC69998D-CD9E-4E3B-B7B0-88AC9B20C63D}" dt="2025-10-31T10:37:23.702" v="28" actId="122"/>
          <ac:spMkLst>
            <pc:docMk/>
            <pc:sldMk cId="2619910583" sldId="260"/>
            <ac:spMk id="15" creationId="{9B6041D8-9BC1-52CD-E5AF-3D6B7C44EDD9}"/>
          </ac:spMkLst>
        </pc:spChg>
        <pc:spChg chg="mod">
          <ac:chgData name="Marijana Simonič" userId="0ce2348fdbb2cfff" providerId="LiveId" clId="{FC69998D-CD9E-4E3B-B7B0-88AC9B20C63D}" dt="2025-10-31T10:38:00.282" v="32" actId="20577"/>
          <ac:spMkLst>
            <pc:docMk/>
            <pc:sldMk cId="2619910583" sldId="260"/>
            <ac:spMk id="17" creationId="{0A561010-762C-3E40-6C7F-2197789DDD32}"/>
          </ac:spMkLst>
        </pc:spChg>
        <pc:spChg chg="mod">
          <ac:chgData name="Marijana Simonič" userId="0ce2348fdbb2cfff" providerId="LiveId" clId="{FC69998D-CD9E-4E3B-B7B0-88AC9B20C63D}" dt="2025-10-31T10:37:43.751" v="30" actId="20577"/>
          <ac:spMkLst>
            <pc:docMk/>
            <pc:sldMk cId="2619910583" sldId="260"/>
            <ac:spMk id="18" creationId="{399DBEE5-45FD-2EF0-1944-AE766F47ECBB}"/>
          </ac:spMkLst>
        </pc:spChg>
        <pc:spChg chg="mod">
          <ac:chgData name="Marijana Simonič" userId="0ce2348fdbb2cfff" providerId="LiveId" clId="{FC69998D-CD9E-4E3B-B7B0-88AC9B20C63D}" dt="2025-10-31T10:35:47.292" v="15"/>
          <ac:spMkLst>
            <pc:docMk/>
            <pc:sldMk cId="2619910583" sldId="260"/>
            <ac:spMk id="98" creationId="{00000000-0000-0000-0000-000000000000}"/>
          </ac:spMkLst>
        </pc:spChg>
        <pc:spChg chg="mod">
          <ac:chgData name="Marijana Simonič" userId="0ce2348fdbb2cfff" providerId="LiveId" clId="{FC69998D-CD9E-4E3B-B7B0-88AC9B20C63D}" dt="2025-10-31T10:37:04.844" v="26" actId="20577"/>
          <ac:spMkLst>
            <pc:docMk/>
            <pc:sldMk cId="2619910583" sldId="260"/>
            <ac:spMk id="103" creationId="{00000000-0000-0000-0000-000000000000}"/>
          </ac:spMkLst>
        </pc:spChg>
      </pc:sldChg>
      <pc:sldChg chg="modSp mod">
        <pc:chgData name="Marijana Simonič" userId="0ce2348fdbb2cfff" providerId="LiveId" clId="{FC69998D-CD9E-4E3B-B7B0-88AC9B20C63D}" dt="2025-10-31T10:40:27.016" v="61" actId="1076"/>
        <pc:sldMkLst>
          <pc:docMk/>
          <pc:sldMk cId="3032669323" sldId="261"/>
        </pc:sldMkLst>
        <pc:spChg chg="mod">
          <ac:chgData name="Marijana Simonič" userId="0ce2348fdbb2cfff" providerId="LiveId" clId="{FC69998D-CD9E-4E3B-B7B0-88AC9B20C63D}" dt="2025-10-31T10:39:02.121" v="46" actId="120"/>
          <ac:spMkLst>
            <pc:docMk/>
            <pc:sldMk cId="3032669323" sldId="261"/>
            <ac:spMk id="2" creationId="{F598CB99-7DE6-C069-0A44-9E07E6F1A0B9}"/>
          </ac:spMkLst>
        </pc:spChg>
        <pc:spChg chg="mod">
          <ac:chgData name="Marijana Simonič" userId="0ce2348fdbb2cfff" providerId="LiveId" clId="{FC69998D-CD9E-4E3B-B7B0-88AC9B20C63D}" dt="2025-10-31T10:39:29.941" v="47"/>
          <ac:spMkLst>
            <pc:docMk/>
            <pc:sldMk cId="3032669323" sldId="261"/>
            <ac:spMk id="3" creationId="{BE24AB64-6172-2322-4C37-2805A5F34516}"/>
          </ac:spMkLst>
        </pc:spChg>
        <pc:spChg chg="mod">
          <ac:chgData name="Marijana Simonič" userId="0ce2348fdbb2cfff" providerId="LiveId" clId="{FC69998D-CD9E-4E3B-B7B0-88AC9B20C63D}" dt="2025-10-31T10:40:27.016" v="61" actId="1076"/>
          <ac:spMkLst>
            <pc:docMk/>
            <pc:sldMk cId="3032669323" sldId="261"/>
            <ac:spMk id="4" creationId="{B469F7C4-DFDB-BBCE-288F-100AE33DA2A9}"/>
          </ac:spMkLst>
        </pc:spChg>
        <pc:spChg chg="mod">
          <ac:chgData name="Marijana Simonič" userId="0ce2348fdbb2cfff" providerId="LiveId" clId="{FC69998D-CD9E-4E3B-B7B0-88AC9B20C63D}" dt="2025-10-31T10:40:16.701" v="60" actId="20577"/>
          <ac:spMkLst>
            <pc:docMk/>
            <pc:sldMk cId="3032669323" sldId="261"/>
            <ac:spMk id="16" creationId="{5A80723D-A4D0-090B-F807-30F7CE2F4B7A}"/>
          </ac:spMkLst>
        </pc:spChg>
        <pc:spChg chg="mod">
          <ac:chgData name="Marijana Simonič" userId="0ce2348fdbb2cfff" providerId="LiveId" clId="{FC69998D-CD9E-4E3B-B7B0-88AC9B20C63D}" dt="2025-10-31T10:35:52.643" v="16"/>
          <ac:spMkLst>
            <pc:docMk/>
            <pc:sldMk cId="3032669323" sldId="261"/>
            <ac:spMk id="98" creationId="{00000000-0000-0000-0000-000000000000}"/>
          </ac:spMkLst>
        </pc:spChg>
        <pc:spChg chg="mod">
          <ac:chgData name="Marijana Simonič" userId="0ce2348fdbb2cfff" providerId="LiveId" clId="{FC69998D-CD9E-4E3B-B7B0-88AC9B20C63D}" dt="2025-10-31T10:38:30.802" v="42" actId="122"/>
          <ac:spMkLst>
            <pc:docMk/>
            <pc:sldMk cId="3032669323" sldId="261"/>
            <ac:spMk id="103" creationId="{00000000-0000-0000-0000-000000000000}"/>
          </ac:spMkLst>
        </pc:spChg>
      </pc:sldChg>
      <pc:sldChg chg="modSp mod modAnim">
        <pc:chgData name="Marijana Simonič" userId="0ce2348fdbb2cfff" providerId="LiveId" clId="{FC69998D-CD9E-4E3B-B7B0-88AC9B20C63D}" dt="2025-10-31T10:43:24.032" v="81"/>
        <pc:sldMkLst>
          <pc:docMk/>
          <pc:sldMk cId="951543420" sldId="262"/>
        </pc:sldMkLst>
        <pc:spChg chg="mod">
          <ac:chgData name="Marijana Simonič" userId="0ce2348fdbb2cfff" providerId="LiveId" clId="{FC69998D-CD9E-4E3B-B7B0-88AC9B20C63D}" dt="2025-10-31T10:41:56.613" v="73" actId="20577"/>
          <ac:spMkLst>
            <pc:docMk/>
            <pc:sldMk cId="951543420" sldId="262"/>
            <ac:spMk id="2" creationId="{F60454E6-2D4D-BE5E-FAFA-32715F27E448}"/>
          </ac:spMkLst>
        </pc:spChg>
        <pc:spChg chg="mod">
          <ac:chgData name="Marijana Simonič" userId="0ce2348fdbb2cfff" providerId="LiveId" clId="{FC69998D-CD9E-4E3B-B7B0-88AC9B20C63D}" dt="2025-10-31T10:42:36.605" v="77" actId="14100"/>
          <ac:spMkLst>
            <pc:docMk/>
            <pc:sldMk cId="951543420" sldId="262"/>
            <ac:spMk id="3" creationId="{0894D58E-5F73-BC8A-B3DF-EF58207A2051}"/>
          </ac:spMkLst>
        </pc:spChg>
        <pc:spChg chg="mod">
          <ac:chgData name="Marijana Simonič" userId="0ce2348fdbb2cfff" providerId="LiveId" clId="{FC69998D-CD9E-4E3B-B7B0-88AC9B20C63D}" dt="2025-10-31T10:43:02.040" v="80" actId="122"/>
          <ac:spMkLst>
            <pc:docMk/>
            <pc:sldMk cId="951543420" sldId="262"/>
            <ac:spMk id="6" creationId="{91037B4A-5CD9-47DB-EF1D-1620631BD222}"/>
          </ac:spMkLst>
        </pc:spChg>
        <pc:spChg chg="mod">
          <ac:chgData name="Marijana Simonič" userId="0ce2348fdbb2cfff" providerId="LiveId" clId="{FC69998D-CD9E-4E3B-B7B0-88AC9B20C63D}" dt="2025-10-31T10:43:24.032" v="81"/>
          <ac:spMkLst>
            <pc:docMk/>
            <pc:sldMk cId="951543420" sldId="262"/>
            <ac:spMk id="10" creationId="{102E2F4A-3E98-A78E-3402-4E6DC6FCFA0A}"/>
          </ac:spMkLst>
        </pc:spChg>
        <pc:spChg chg="mod">
          <ac:chgData name="Marijana Simonič" userId="0ce2348fdbb2cfff" providerId="LiveId" clId="{FC69998D-CD9E-4E3B-B7B0-88AC9B20C63D}" dt="2025-10-31T10:41:33.471" v="69" actId="1076"/>
          <ac:spMkLst>
            <pc:docMk/>
            <pc:sldMk cId="951543420" sldId="262"/>
            <ac:spMk id="15" creationId="{9B6041D8-9BC1-52CD-E5AF-3D6B7C44EDD9}"/>
          </ac:spMkLst>
        </pc:spChg>
        <pc:spChg chg="mod">
          <ac:chgData name="Marijana Simonič" userId="0ce2348fdbb2cfff" providerId="LiveId" clId="{FC69998D-CD9E-4E3B-B7B0-88AC9B20C63D}" dt="2025-10-31T10:35:58.630" v="17"/>
          <ac:spMkLst>
            <pc:docMk/>
            <pc:sldMk cId="951543420" sldId="262"/>
            <ac:spMk id="98" creationId="{00000000-0000-0000-0000-000000000000}"/>
          </ac:spMkLst>
        </pc:spChg>
        <pc:spChg chg="mod">
          <ac:chgData name="Marijana Simonič" userId="0ce2348fdbb2cfff" providerId="LiveId" clId="{FC69998D-CD9E-4E3B-B7B0-88AC9B20C63D}" dt="2025-10-31T10:40:49.456" v="63" actId="122"/>
          <ac:spMkLst>
            <pc:docMk/>
            <pc:sldMk cId="951543420" sldId="262"/>
            <ac:spMk id="103" creationId="{00000000-0000-0000-0000-000000000000}"/>
          </ac:spMkLst>
        </pc:spChg>
        <pc:picChg chg="mod">
          <ac:chgData name="Marijana Simonič" userId="0ce2348fdbb2cfff" providerId="LiveId" clId="{FC69998D-CD9E-4E3B-B7B0-88AC9B20C63D}" dt="2025-10-31T10:40:55.310" v="64" actId="1076"/>
          <ac:picMkLst>
            <pc:docMk/>
            <pc:sldMk cId="951543420" sldId="262"/>
            <ac:picMk id="2056" creationId="{A7FF9781-4FD0-9021-6A3E-8CD832109CF4}"/>
          </ac:picMkLst>
        </pc:picChg>
      </pc:sldChg>
      <pc:sldChg chg="modSp mod">
        <pc:chgData name="Marijana Simonič" userId="0ce2348fdbb2cfff" providerId="LiveId" clId="{FC69998D-CD9E-4E3B-B7B0-88AC9B20C63D}" dt="2025-10-31T10:43:34.574" v="86" actId="20577"/>
        <pc:sldMkLst>
          <pc:docMk/>
          <pc:sldMk cId="611343008" sldId="263"/>
        </pc:sldMkLst>
        <pc:spChg chg="mod">
          <ac:chgData name="Marijana Simonič" userId="0ce2348fdbb2cfff" providerId="LiveId" clId="{FC69998D-CD9E-4E3B-B7B0-88AC9B20C63D}" dt="2025-10-31T10:36:03.972" v="18"/>
          <ac:spMkLst>
            <pc:docMk/>
            <pc:sldMk cId="611343008" sldId="263"/>
            <ac:spMk id="98" creationId="{00000000-0000-0000-0000-000000000000}"/>
          </ac:spMkLst>
        </pc:spChg>
        <pc:spChg chg="mod">
          <ac:chgData name="Marijana Simonič" userId="0ce2348fdbb2cfff" providerId="LiveId" clId="{FC69998D-CD9E-4E3B-B7B0-88AC9B20C63D}" dt="2025-10-31T10:43:34.574" v="86" actId="20577"/>
          <ac:spMkLst>
            <pc:docMk/>
            <pc:sldMk cId="611343008" sldId="263"/>
            <ac:spMk id="103" creationId="{00000000-0000-0000-0000-000000000000}"/>
          </ac:spMkLst>
        </pc:spChg>
      </pc:sldChg>
      <pc:sldChg chg="modSp mod">
        <pc:chgData name="Marijana Simonič" userId="0ce2348fdbb2cfff" providerId="LiveId" clId="{FC69998D-CD9E-4E3B-B7B0-88AC9B20C63D}" dt="2025-10-31T10:45:29.501" v="98" actId="20577"/>
        <pc:sldMkLst>
          <pc:docMk/>
          <pc:sldMk cId="892450380" sldId="264"/>
        </pc:sldMkLst>
        <pc:spChg chg="mod">
          <ac:chgData name="Marijana Simonič" userId="0ce2348fdbb2cfff" providerId="LiveId" clId="{FC69998D-CD9E-4E3B-B7B0-88AC9B20C63D}" dt="2025-10-31T10:44:58.177" v="93"/>
          <ac:spMkLst>
            <pc:docMk/>
            <pc:sldMk cId="892450380" sldId="264"/>
            <ac:spMk id="5" creationId="{0C4C8623-B25F-451B-1CE0-672C98E91873}"/>
          </ac:spMkLst>
        </pc:spChg>
        <pc:spChg chg="mod">
          <ac:chgData name="Marijana Simonič" userId="0ce2348fdbb2cfff" providerId="LiveId" clId="{FC69998D-CD9E-4E3B-B7B0-88AC9B20C63D}" dt="2025-10-31T10:43:54.690" v="88"/>
          <ac:spMkLst>
            <pc:docMk/>
            <pc:sldMk cId="892450380" sldId="264"/>
            <ac:spMk id="9" creationId="{C13B7BE8-B4D9-6A6B-FD24-8F217D58CC99}"/>
          </ac:spMkLst>
        </pc:spChg>
        <pc:spChg chg="mod">
          <ac:chgData name="Marijana Simonič" userId="0ce2348fdbb2cfff" providerId="LiveId" clId="{FC69998D-CD9E-4E3B-B7B0-88AC9B20C63D}" dt="2025-10-31T10:44:14.056" v="89"/>
          <ac:spMkLst>
            <pc:docMk/>
            <pc:sldMk cId="892450380" sldId="264"/>
            <ac:spMk id="13" creationId="{17A3AB08-1067-F323-149E-B414F329A1F1}"/>
          </ac:spMkLst>
        </pc:spChg>
        <pc:spChg chg="mod">
          <ac:chgData name="Marijana Simonič" userId="0ce2348fdbb2cfff" providerId="LiveId" clId="{FC69998D-CD9E-4E3B-B7B0-88AC9B20C63D}" dt="2025-10-31T10:36:10.679" v="19"/>
          <ac:spMkLst>
            <pc:docMk/>
            <pc:sldMk cId="892450380" sldId="264"/>
            <ac:spMk id="98" creationId="{00000000-0000-0000-0000-000000000000}"/>
          </ac:spMkLst>
        </pc:spChg>
        <pc:spChg chg="mod">
          <ac:chgData name="Marijana Simonič" userId="0ce2348fdbb2cfff" providerId="LiveId" clId="{FC69998D-CD9E-4E3B-B7B0-88AC9B20C63D}" dt="2025-10-31T10:44:41.965" v="92" actId="20577"/>
          <ac:spMkLst>
            <pc:docMk/>
            <pc:sldMk cId="892450380" sldId="264"/>
            <ac:spMk id="102" creationId="{00000000-0000-0000-0000-000000000000}"/>
          </ac:spMkLst>
        </pc:spChg>
        <pc:spChg chg="mod">
          <ac:chgData name="Marijana Simonič" userId="0ce2348fdbb2cfff" providerId="LiveId" clId="{FC69998D-CD9E-4E3B-B7B0-88AC9B20C63D}" dt="2025-10-31T10:45:29.501" v="98" actId="20577"/>
          <ac:spMkLst>
            <pc:docMk/>
            <pc:sldMk cId="892450380" sldId="264"/>
            <ac:spMk id="103" creationId="{00000000-0000-0000-0000-000000000000}"/>
          </ac:spMkLst>
        </pc:spChg>
      </pc:sldChg>
      <pc:sldChg chg="modSp mod">
        <pc:chgData name="Marijana Simonič" userId="0ce2348fdbb2cfff" providerId="LiveId" clId="{FC69998D-CD9E-4E3B-B7B0-88AC9B20C63D}" dt="2025-10-31T10:46:46.402" v="103"/>
        <pc:sldMkLst>
          <pc:docMk/>
          <pc:sldMk cId="2680010634" sldId="265"/>
        </pc:sldMkLst>
        <pc:spChg chg="mod">
          <ac:chgData name="Marijana Simonič" userId="0ce2348fdbb2cfff" providerId="LiveId" clId="{FC69998D-CD9E-4E3B-B7B0-88AC9B20C63D}" dt="2025-10-31T10:46:46.402" v="103"/>
          <ac:spMkLst>
            <pc:docMk/>
            <pc:sldMk cId="2680010634" sldId="265"/>
            <ac:spMk id="5" creationId="{0C4C8623-B25F-451B-1CE0-672C98E91873}"/>
          </ac:spMkLst>
        </pc:spChg>
        <pc:spChg chg="mod">
          <ac:chgData name="Marijana Simonič" userId="0ce2348fdbb2cfff" providerId="LiveId" clId="{FC69998D-CD9E-4E3B-B7B0-88AC9B20C63D}" dt="2025-10-31T10:45:53.169" v="100"/>
          <ac:spMkLst>
            <pc:docMk/>
            <pc:sldMk cId="2680010634" sldId="265"/>
            <ac:spMk id="9" creationId="{C13B7BE8-B4D9-6A6B-FD24-8F217D58CC99}"/>
          </ac:spMkLst>
        </pc:spChg>
        <pc:spChg chg="mod">
          <ac:chgData name="Marijana Simonič" userId="0ce2348fdbb2cfff" providerId="LiveId" clId="{FC69998D-CD9E-4E3B-B7B0-88AC9B20C63D}" dt="2025-10-31T10:46:11.817" v="101"/>
          <ac:spMkLst>
            <pc:docMk/>
            <pc:sldMk cId="2680010634" sldId="265"/>
            <ac:spMk id="13" creationId="{17A3AB08-1067-F323-149E-B414F329A1F1}"/>
          </ac:spMkLst>
        </pc:spChg>
        <pc:spChg chg="mod">
          <ac:chgData name="Marijana Simonič" userId="0ce2348fdbb2cfff" providerId="LiveId" clId="{FC69998D-CD9E-4E3B-B7B0-88AC9B20C63D}" dt="2025-10-31T10:36:15.762" v="20"/>
          <ac:spMkLst>
            <pc:docMk/>
            <pc:sldMk cId="2680010634" sldId="265"/>
            <ac:spMk id="98" creationId="{00000000-0000-0000-0000-000000000000}"/>
          </ac:spMkLst>
        </pc:spChg>
        <pc:spChg chg="mod">
          <ac:chgData name="Marijana Simonič" userId="0ce2348fdbb2cfff" providerId="LiveId" clId="{FC69998D-CD9E-4E3B-B7B0-88AC9B20C63D}" dt="2025-10-31T10:46:31.348" v="102"/>
          <ac:spMkLst>
            <pc:docMk/>
            <pc:sldMk cId="2680010634" sldId="265"/>
            <ac:spMk id="102" creationId="{00000000-0000-0000-0000-000000000000}"/>
          </ac:spMkLst>
        </pc:spChg>
        <pc:spChg chg="mod">
          <ac:chgData name="Marijana Simonič" userId="0ce2348fdbb2cfff" providerId="LiveId" clId="{FC69998D-CD9E-4E3B-B7B0-88AC9B20C63D}" dt="2025-10-31T10:45:37.667" v="99" actId="20577"/>
          <ac:spMkLst>
            <pc:docMk/>
            <pc:sldMk cId="2680010634" sldId="265"/>
            <ac:spMk id="103" creationId="{00000000-0000-0000-0000-000000000000}"/>
          </ac:spMkLst>
        </pc:spChg>
      </pc:sldChg>
      <pc:sldChg chg="modSp mod">
        <pc:chgData name="Marijana Simonič" userId="0ce2348fdbb2cfff" providerId="LiveId" clId="{FC69998D-CD9E-4E3B-B7B0-88AC9B20C63D}" dt="2025-10-31T10:48:04.288" v="114" actId="20577"/>
        <pc:sldMkLst>
          <pc:docMk/>
          <pc:sldMk cId="3909857105" sldId="266"/>
        </pc:sldMkLst>
        <pc:spChg chg="mod">
          <ac:chgData name="Marijana Simonič" userId="0ce2348fdbb2cfff" providerId="LiveId" clId="{FC69998D-CD9E-4E3B-B7B0-88AC9B20C63D}" dt="2025-10-31T10:48:04.288" v="114" actId="20577"/>
          <ac:spMkLst>
            <pc:docMk/>
            <pc:sldMk cId="3909857105" sldId="266"/>
            <ac:spMk id="3" creationId="{A8490C7F-1C56-D0EA-7CFD-135C11FBF8F7}"/>
          </ac:spMkLst>
        </pc:spChg>
        <pc:spChg chg="mod">
          <ac:chgData name="Marijana Simonič" userId="0ce2348fdbb2cfff" providerId="LiveId" clId="{FC69998D-CD9E-4E3B-B7B0-88AC9B20C63D}" dt="2025-10-31T10:36:20.906" v="21"/>
          <ac:spMkLst>
            <pc:docMk/>
            <pc:sldMk cId="3909857105" sldId="266"/>
            <ac:spMk id="98" creationId="{00000000-0000-0000-0000-000000000000}"/>
          </ac:spMkLst>
        </pc:spChg>
        <pc:spChg chg="mod">
          <ac:chgData name="Marijana Simonič" userId="0ce2348fdbb2cfff" providerId="LiveId" clId="{FC69998D-CD9E-4E3B-B7B0-88AC9B20C63D}" dt="2025-10-31T10:47:14.866" v="105" actId="6549"/>
          <ac:spMkLst>
            <pc:docMk/>
            <pc:sldMk cId="3909857105" sldId="266"/>
            <ac:spMk id="103" creationId="{00000000-0000-0000-0000-000000000000}"/>
          </ac:spMkLst>
        </pc:spChg>
      </pc:sldChg>
      <pc:sldChg chg="modSp mod">
        <pc:chgData name="Marijana Simonič" userId="0ce2348fdbb2cfff" providerId="LiveId" clId="{FC69998D-CD9E-4E3B-B7B0-88AC9B20C63D}" dt="2025-10-31T10:49:14.681" v="116" actId="122"/>
        <pc:sldMkLst>
          <pc:docMk/>
          <pc:sldMk cId="398287431" sldId="267"/>
        </pc:sldMkLst>
        <pc:spChg chg="mod">
          <ac:chgData name="Marijana Simonič" userId="0ce2348fdbb2cfff" providerId="LiveId" clId="{FC69998D-CD9E-4E3B-B7B0-88AC9B20C63D}" dt="2025-10-31T10:36:25.602" v="22"/>
          <ac:spMkLst>
            <pc:docMk/>
            <pc:sldMk cId="398287431" sldId="267"/>
            <ac:spMk id="98" creationId="{00000000-0000-0000-0000-000000000000}"/>
          </ac:spMkLst>
        </pc:spChg>
        <pc:spChg chg="mod">
          <ac:chgData name="Marijana Simonič" userId="0ce2348fdbb2cfff" providerId="LiveId" clId="{FC69998D-CD9E-4E3B-B7B0-88AC9B20C63D}" dt="2025-10-31T10:49:14.681" v="116" actId="122"/>
          <ac:spMkLst>
            <pc:docMk/>
            <pc:sldMk cId="398287431" sldId="267"/>
            <ac:spMk id="10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72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Introductory Speech: </a:t>
            </a:r>
            <a:r>
              <a:rPr lang="en-US" b="0" dirty="0"/>
              <a:t>In this presentation, we aim to provide you some information about the first activity of this project. It is highly important to mention about this activity given that it initiated all of upcoming works in relation to social death phenomenon. First of all, I want to provide general information about it.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Instructions: </a:t>
            </a:r>
            <a:r>
              <a:rPr lang="en-US" b="0" dirty="0"/>
              <a:t>Here, after introductory speech, start with the date, duration, involved participants and location of the event. Highlight that although it was a face-to-face, it involved participants from online platforms as well. </a:t>
            </a:r>
            <a:endParaRPr b="0"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latin typeface="Calibri" panose="020F0502020204030204" pitchFamily="34" charset="0"/>
                <a:cs typeface="Calibri" panose="020F0502020204030204" pitchFamily="34" charset="0"/>
              </a:rPr>
              <a:t>Instructions: </a:t>
            </a:r>
            <a:r>
              <a:rPr lang="en-US" b="0" dirty="0">
                <a:latin typeface="Calibri" panose="020F0502020204030204" pitchFamily="34" charset="0"/>
                <a:cs typeface="Calibri" panose="020F0502020204030204" pitchFamily="34" charset="0"/>
              </a:rPr>
              <a:t>Here highlight that the</a:t>
            </a:r>
            <a:r>
              <a:rPr lang="en-US" b="1" dirty="0">
                <a:latin typeface="Calibri" panose="020F0502020204030204" pitchFamily="34" charset="0"/>
                <a:cs typeface="Calibri" panose="020F0502020204030204" pitchFamily="34" charset="0"/>
              </a:rPr>
              <a:t> </a:t>
            </a:r>
            <a:r>
              <a:rPr lang="en-GB" sz="1800" dirty="0">
                <a:effectLst/>
                <a:latin typeface="Calibri" panose="020F0502020204030204" pitchFamily="34" charset="0"/>
                <a:cs typeface="Calibri" panose="020F0502020204030204" pitchFamily="34" charset="0"/>
              </a:rPr>
              <a:t>Learning Lab relied on the "Each one teaches one" principle, allowed participants to use peer learning practices to share their existing skills, knowledge and expertise on inclusive learning and working environments. </a:t>
            </a:r>
            <a:endParaRPr lang="en-GB"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b="1"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4330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Instructions: </a:t>
            </a:r>
            <a:r>
              <a:rPr lang="en-US" b="0" dirty="0"/>
              <a:t>Here, make sure to highlight contribution to participants from each group , </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e.g., SMEs exposed the professional learning/teaching experiences of adult educators and improved their knowledge on social death phenomena due to psychologists definitions regarding social death, its symptoms, etc. </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SMEs also shared their expertise with the educators and psychologists, highlighted the lack of awareness regarding the issue within the workplace, and provided knowledge about the potential improvements they can do regarding the social death phenomenon in the workplace. </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Then tell that this activity acted as a bridge to connect workplace and educational world to understand the concept of social death and strive the reduce its occurrence. </a:t>
            </a:r>
          </a:p>
          <a:p>
            <a:pPr marL="0" lvl="0" indent="0" algn="l" rtl="0">
              <a:spcBef>
                <a:spcPts val="0"/>
              </a:spcBef>
              <a:spcAft>
                <a:spcPts val="0"/>
              </a:spcAft>
              <a:buNone/>
            </a:pPr>
            <a:endParaRPr b="0"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85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Instructions: </a:t>
            </a:r>
            <a:r>
              <a:rPr lang="en-US" b="0" dirty="0"/>
              <a:t>This is simply the agenda we used during the learning lab. Introduce this to the participants </a:t>
            </a:r>
            <a:endParaRPr b="1"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555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Instructions: </a:t>
            </a:r>
            <a:r>
              <a:rPr lang="en-US" b="0" dirty="0"/>
              <a:t>These are the photos from the event. </a:t>
            </a:r>
            <a:endParaRPr b="1"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092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Instructions: </a:t>
            </a:r>
            <a:r>
              <a:rPr lang="en-US" b="0" dirty="0"/>
              <a:t>Here, you need to highlight that we have citations from our participants that provided us great insights for the upcoming activities. Read citations from social psychologist and adult educator. </a:t>
            </a:r>
            <a:endParaRPr b="1"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796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Instructions: </a:t>
            </a:r>
            <a:r>
              <a:rPr lang="en-US" b="0" dirty="0"/>
              <a:t>Read citations from SME manager and </a:t>
            </a:r>
            <a:r>
              <a:rPr lang="en-US" b="0" dirty="0" err="1"/>
              <a:t>Labour</a:t>
            </a:r>
            <a:r>
              <a:rPr lang="en-US" b="0" dirty="0"/>
              <a:t> Protection Specialist as well…</a:t>
            </a: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641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Instructions</a:t>
            </a:r>
            <a:r>
              <a:rPr lang="en-US" b="0" dirty="0"/>
              <a:t>: </a:t>
            </a:r>
            <a:r>
              <a:rPr lang="en-GB" b="0" dirty="0"/>
              <a:t>The Learning Lab </a:t>
            </a:r>
            <a:r>
              <a:rPr lang="en-GB" dirty="0"/>
              <a:t>helped us develop </a:t>
            </a:r>
            <a:r>
              <a:rPr lang="en-GB" b="0" dirty="0"/>
              <a:t>the Baseline Mapping Report</a:t>
            </a:r>
            <a:r>
              <a:rPr lang="en-GB" dirty="0"/>
              <a:t>, which aimed to determine the baseline level of knowledge among educators, learners, SME managers, and employed individuals regarding to the social death phenomenon. It </a:t>
            </a:r>
            <a:r>
              <a:rPr lang="en-GB" b="0" dirty="0"/>
              <a:t>enabled us to create </a:t>
            </a:r>
            <a:r>
              <a:rPr lang="en-GB" dirty="0"/>
              <a:t>a clear framework for the survey items by identifying existing challenges early on and using those insights to guide survey design. This approach further </a:t>
            </a:r>
            <a:r>
              <a:rPr lang="en-GB" b="0" dirty="0"/>
              <a:t>allowed us to reach a larger and more diverse set of target groups as it guided the survey development process throughout the item drafting phase. </a:t>
            </a:r>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b="1"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79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4D4">
            <a:alpha val="45882"/>
          </a:srgbClr>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96982" y="1679841"/>
            <a:ext cx="12192000" cy="1246455"/>
          </a:xfrm>
          <a:prstGeom prst="rect">
            <a:avLst/>
          </a:prstGeom>
          <a:noFill/>
          <a:ln>
            <a:noFill/>
          </a:ln>
        </p:spPr>
        <p:txBody>
          <a:bodyPr spcFirstLastPara="1" wrap="square" lIns="91425" tIns="45700" rIns="91425" bIns="45700" anchor="t" anchorCtr="0">
            <a:spAutoFit/>
          </a:bodyPr>
          <a:lstStyle/>
          <a:p>
            <a:pPr algn="ctr">
              <a:lnSpc>
                <a:spcPct val="150000"/>
              </a:lnSpc>
            </a:pPr>
            <a:r>
              <a:rPr lang="en-GB" sz="3600" b="1" i="0" u="none" strike="noStrike" cap="none" dirty="0">
                <a:solidFill>
                  <a:schemeClr val="dk1"/>
                </a:solidFill>
                <a:latin typeface="Calibri"/>
                <a:ea typeface="Calibri"/>
                <a:cs typeface="Calibri"/>
                <a:sym typeface="Calibri"/>
              </a:rPr>
              <a:t>CARE: </a:t>
            </a:r>
            <a:r>
              <a:rPr lang="pl-PL" sz="3600" b="1" dirty="0"/>
              <a:t>Pobuda za ozaveščanje o socialni smrti</a:t>
            </a:r>
            <a:endParaRPr lang="pl-PL" sz="3600" dirty="0"/>
          </a:p>
          <a:p>
            <a:pPr marL="0" marR="0" lvl="0" indent="0" algn="ctr" rtl="0">
              <a:lnSpc>
                <a:spcPct val="150000"/>
              </a:lnSpc>
              <a:spcBef>
                <a:spcPts val="0"/>
              </a:spcBef>
              <a:spcAft>
                <a:spcPts val="0"/>
              </a:spcAft>
              <a:buNone/>
            </a:pPr>
            <a:endParaRPr dirty="0"/>
          </a:p>
        </p:txBody>
      </p:sp>
      <p:pic>
        <p:nvPicPr>
          <p:cNvPr id="85" name="Google Shape;85;p1" descr="Text&#10;&#10;Description automatically generated with medium confidence"/>
          <p:cNvPicPr preferRelativeResize="0"/>
          <p:nvPr/>
        </p:nvPicPr>
        <p:blipFill rotWithShape="1">
          <a:blip r:embed="rId3">
            <a:alphaModFix/>
          </a:blip>
          <a:srcRect/>
          <a:stretch/>
        </p:blipFill>
        <p:spPr>
          <a:xfrm>
            <a:off x="8359089" y="124342"/>
            <a:ext cx="3832911" cy="804126"/>
          </a:xfrm>
          <a:prstGeom prst="rect">
            <a:avLst/>
          </a:prstGeom>
          <a:noFill/>
          <a:ln>
            <a:noFill/>
          </a:ln>
        </p:spPr>
      </p:pic>
      <p:sp>
        <p:nvSpPr>
          <p:cNvPr id="86" name="Google Shape;86;p1"/>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87" name="Google Shape;87;p1"/>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88" name="Google Shape;88;p1"/>
          <p:cNvSpPr txBox="1"/>
          <p:nvPr/>
        </p:nvSpPr>
        <p:spPr>
          <a:xfrm>
            <a:off x="3049172" y="3457598"/>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89" name="Google Shape;89;p1"/>
          <p:cNvPicPr preferRelativeResize="0"/>
          <p:nvPr/>
        </p:nvPicPr>
        <p:blipFill rotWithShape="1">
          <a:blip r:embed="rId4">
            <a:alphaModFix/>
          </a:blip>
          <a:srcRect/>
          <a:stretch/>
        </p:blipFill>
        <p:spPr>
          <a:xfrm>
            <a:off x="10242145" y="4585855"/>
            <a:ext cx="1852873" cy="1045458"/>
          </a:xfrm>
          <a:prstGeom prst="rect">
            <a:avLst/>
          </a:prstGeom>
          <a:noFill/>
          <a:ln>
            <a:noFill/>
          </a:ln>
        </p:spPr>
      </p:pic>
      <p:sp>
        <p:nvSpPr>
          <p:cNvPr id="90" name="Google Shape;90;p1"/>
          <p:cNvSpPr txBox="1"/>
          <p:nvPr/>
        </p:nvSpPr>
        <p:spPr>
          <a:xfrm>
            <a:off x="3543216" y="5958425"/>
            <a:ext cx="5604300" cy="584735"/>
          </a:xfrm>
          <a:prstGeom prst="rect">
            <a:avLst/>
          </a:prstGeom>
          <a:noFill/>
          <a:ln>
            <a:noFill/>
          </a:ln>
        </p:spPr>
        <p:txBody>
          <a:bodyPr spcFirstLastPara="1" wrap="square" lIns="91425" tIns="45700" rIns="91425" bIns="45700" anchor="t" anchorCtr="0">
            <a:spAutoFit/>
          </a:bodyPr>
          <a:lstStyle/>
          <a:p>
            <a:pPr algn="ctr"/>
            <a:r>
              <a:rPr lang="sl-SI" sz="800" dirty="0"/>
              <a:t>Financirano s strani Evropske unije. Izražena stališča in mnenja so izključno stališča in mnenja avtorja(-</a:t>
            </a:r>
            <a:r>
              <a:rPr lang="sl-SI" sz="800" dirty="0" err="1"/>
              <a:t>ev</a:t>
            </a:r>
            <a:r>
              <a:rPr lang="sl-SI" sz="800" dirty="0"/>
              <a:t>) in ne odražajo nujno stališč in mnenj Evropske unije ali Državne agencije za razvoj izobraževanja Republike Latvije (VIAA). Niti Evropska unija niti organ, ki dodeljuje sredstva, VIAA, ne odgovarjata za njih. Številka projekta: 2023-2-LV01-KA210-ADU-000176412</a:t>
            </a:r>
          </a:p>
        </p:txBody>
      </p:sp>
      <p:pic>
        <p:nvPicPr>
          <p:cNvPr id="91" name="Google Shape;91;p1"/>
          <p:cNvPicPr preferRelativeResize="0"/>
          <p:nvPr/>
        </p:nvPicPr>
        <p:blipFill>
          <a:blip r:embed="rId5">
            <a:alphaModFix/>
          </a:blip>
          <a:stretch>
            <a:fillRect/>
          </a:stretch>
        </p:blipFill>
        <p:spPr>
          <a:xfrm>
            <a:off x="4801400" y="2611775"/>
            <a:ext cx="1974075" cy="1974075"/>
          </a:xfrm>
          <a:prstGeom prst="rect">
            <a:avLst/>
          </a:prstGeom>
          <a:noFill/>
          <a:ln>
            <a:noFill/>
          </a:ln>
        </p:spPr>
      </p:pic>
      <p:pic>
        <p:nvPicPr>
          <p:cNvPr id="92" name="Google Shape;92;p1"/>
          <p:cNvPicPr preferRelativeResize="0"/>
          <p:nvPr/>
        </p:nvPicPr>
        <p:blipFill>
          <a:blip r:embed="rId6">
            <a:alphaModFix/>
          </a:blip>
          <a:stretch>
            <a:fillRect/>
          </a:stretch>
        </p:blipFill>
        <p:spPr>
          <a:xfrm>
            <a:off x="4977413" y="5018449"/>
            <a:ext cx="2174817" cy="435387"/>
          </a:xfrm>
          <a:prstGeom prst="rect">
            <a:avLst/>
          </a:prstGeom>
          <a:noFill/>
          <a:ln>
            <a:noFill/>
          </a:ln>
        </p:spPr>
      </p:pic>
      <p:pic>
        <p:nvPicPr>
          <p:cNvPr id="93" name="Google Shape;93;p1"/>
          <p:cNvPicPr preferRelativeResize="0"/>
          <p:nvPr/>
        </p:nvPicPr>
        <p:blipFill rotWithShape="1">
          <a:blip r:embed="rId7">
            <a:alphaModFix/>
          </a:blip>
          <a:srcRect t="26274" b="36749"/>
          <a:stretch/>
        </p:blipFill>
        <p:spPr>
          <a:xfrm>
            <a:off x="-178450" y="4472413"/>
            <a:ext cx="3441200" cy="12723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707846"/>
          </a:xfrm>
          <a:prstGeom prst="rect">
            <a:avLst/>
          </a:prstGeom>
          <a:noFill/>
          <a:ln>
            <a:noFill/>
          </a:ln>
        </p:spPr>
        <p:txBody>
          <a:bodyPr spcFirstLastPara="1" wrap="square" lIns="91425" tIns="45700" rIns="91425" bIns="45700" anchor="t" anchorCtr="0">
            <a:spAutoFit/>
          </a:bodyPr>
          <a:lstStyle/>
          <a:p>
            <a:pPr algn="ctr"/>
            <a:r>
              <a:rPr lang="sl-SI" sz="4000" b="1" dirty="0"/>
              <a:t>Učni laboratorij</a:t>
            </a:r>
            <a:endParaRPr lang="sl-SI" sz="4000" dirty="0"/>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692533" y="6032201"/>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3" name="Google Shape;103;p2"/>
          <p:cNvSpPr txBox="1"/>
          <p:nvPr/>
        </p:nvSpPr>
        <p:spPr>
          <a:xfrm>
            <a:off x="0" y="1800759"/>
            <a:ext cx="12192000" cy="1323399"/>
          </a:xfrm>
          <a:prstGeom prst="rect">
            <a:avLst/>
          </a:prstGeom>
          <a:noFill/>
          <a:ln>
            <a:noFill/>
          </a:ln>
        </p:spPr>
        <p:txBody>
          <a:bodyPr spcFirstLastPara="1" wrap="square" lIns="91425" tIns="45700" rIns="91425" bIns="45700" anchor="t" anchorCtr="0">
            <a:spAutoFit/>
          </a:bodyPr>
          <a:lstStyle/>
          <a:p>
            <a:pPr algn="ctr"/>
            <a:r>
              <a:rPr lang="sl-SI" sz="4000" b="1" dirty="0"/>
              <a:t>Hvala za pozornost</a:t>
            </a:r>
            <a:endParaRPr lang="sl-SI" sz="4000" dirty="0"/>
          </a:p>
          <a:p>
            <a:pPr algn="ctr"/>
            <a:r>
              <a:rPr lang="sl-SI" sz="4000" b="1" dirty="0"/>
              <a:t>Imate kakšna vprašanja?</a:t>
            </a:r>
            <a:endParaRPr lang="sl-SI" sz="4000" dirty="0"/>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spTree>
    <p:extLst>
      <p:ext uri="{BB962C8B-B14F-4D97-AF65-F5344CB8AC3E}">
        <p14:creationId xmlns:p14="http://schemas.microsoft.com/office/powerpoint/2010/main" val="39828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129600" y="32602"/>
            <a:ext cx="12192000" cy="707846"/>
          </a:xfrm>
          <a:prstGeom prst="rect">
            <a:avLst/>
          </a:prstGeom>
          <a:noFill/>
          <a:ln>
            <a:noFill/>
          </a:ln>
        </p:spPr>
        <p:txBody>
          <a:bodyPr spcFirstLastPara="1" wrap="square" lIns="91425" tIns="45700" rIns="91425" bIns="45700" anchor="t" anchorCtr="0">
            <a:spAutoFit/>
          </a:bodyPr>
          <a:lstStyle/>
          <a:p>
            <a:pPr algn="ctr"/>
            <a:r>
              <a:rPr lang="sl-SI" sz="4000" b="1" dirty="0"/>
              <a:t>Učni laboratorij</a:t>
            </a:r>
            <a:endParaRPr lang="sl-SI" sz="4000" dirty="0"/>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692533" y="6032201"/>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2" name="Google Shape;102;p2"/>
          <p:cNvSpPr txBox="1"/>
          <p:nvPr/>
        </p:nvSpPr>
        <p:spPr>
          <a:xfrm>
            <a:off x="3049172" y="3508769"/>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3" name="Google Shape;103;p2"/>
          <p:cNvSpPr txBox="1"/>
          <p:nvPr/>
        </p:nvSpPr>
        <p:spPr>
          <a:xfrm>
            <a:off x="0" y="778597"/>
            <a:ext cx="12192000" cy="646290"/>
          </a:xfrm>
          <a:prstGeom prst="rect">
            <a:avLst/>
          </a:prstGeom>
          <a:noFill/>
          <a:ln>
            <a:noFill/>
          </a:ln>
        </p:spPr>
        <p:txBody>
          <a:bodyPr spcFirstLastPara="1" wrap="square" lIns="91425" tIns="45700" rIns="91425" bIns="45700" anchor="t" anchorCtr="0">
            <a:spAutoFit/>
          </a:bodyPr>
          <a:lstStyle/>
          <a:p>
            <a:pPr algn="ctr"/>
            <a:r>
              <a:rPr lang="sl-SI" sz="3600" b="1" dirty="0"/>
              <a:t>Kdaj, kje, kdo?</a:t>
            </a:r>
            <a:endParaRPr lang="sl-SI" sz="3600" dirty="0"/>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pic>
        <p:nvPicPr>
          <p:cNvPr id="1026" name="Picture 2" descr="Calendar April 24 Icon SVG Vector &amp; PNG Free Download | UXWing">
            <a:extLst>
              <a:ext uri="{FF2B5EF4-FFF2-40B4-BE49-F238E27FC236}">
                <a16:creationId xmlns:a16="http://schemas.microsoft.com/office/drawing/2014/main" id="{B6F868D4-8E17-935C-6D82-9B6A82B1B3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985" y="1899687"/>
            <a:ext cx="2028499" cy="20284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cation pin - Free Maps and Flags icons">
            <a:extLst>
              <a:ext uri="{FF2B5EF4-FFF2-40B4-BE49-F238E27FC236}">
                <a16:creationId xmlns:a16="http://schemas.microsoft.com/office/drawing/2014/main" id="{C1EF9E44-FB1E-AE05-CD48-B40E20DA92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1460" y="1769768"/>
            <a:ext cx="2205736" cy="220573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16;p3">
            <a:extLst>
              <a:ext uri="{FF2B5EF4-FFF2-40B4-BE49-F238E27FC236}">
                <a16:creationId xmlns:a16="http://schemas.microsoft.com/office/drawing/2014/main" id="{EA3184BB-C4F2-0F30-CB99-340BB2CE5ACF}"/>
              </a:ext>
            </a:extLst>
          </p:cNvPr>
          <p:cNvSpPr txBox="1"/>
          <p:nvPr/>
        </p:nvSpPr>
        <p:spPr>
          <a:xfrm>
            <a:off x="653674" y="3878101"/>
            <a:ext cx="3621024" cy="954067"/>
          </a:xfrm>
          <a:prstGeom prst="rect">
            <a:avLst/>
          </a:prstGeom>
          <a:noFill/>
          <a:ln>
            <a:noFill/>
          </a:ln>
        </p:spPr>
        <p:txBody>
          <a:bodyPr spcFirstLastPara="1" wrap="square" lIns="91425" tIns="45700" rIns="91425" bIns="45700" anchor="t" anchorCtr="0">
            <a:spAutoFit/>
          </a:bodyPr>
          <a:lstStyle/>
          <a:p>
            <a:r>
              <a:rPr lang="sl-SI" sz="2800" b="1" dirty="0"/>
              <a:t>Enodnevna aktivnost</a:t>
            </a:r>
            <a:endParaRPr lang="sl-SI" sz="2800" dirty="0"/>
          </a:p>
        </p:txBody>
      </p:sp>
      <p:sp>
        <p:nvSpPr>
          <p:cNvPr id="3" name="Google Shape;116;p3">
            <a:extLst>
              <a:ext uri="{FF2B5EF4-FFF2-40B4-BE49-F238E27FC236}">
                <a16:creationId xmlns:a16="http://schemas.microsoft.com/office/drawing/2014/main" id="{1D30AA3A-D14A-BB89-FE9A-BBC230ADA974}"/>
              </a:ext>
            </a:extLst>
          </p:cNvPr>
          <p:cNvSpPr txBox="1"/>
          <p:nvPr/>
        </p:nvSpPr>
        <p:spPr>
          <a:xfrm>
            <a:off x="8321844" y="3814213"/>
            <a:ext cx="3621024" cy="954067"/>
          </a:xfrm>
          <a:prstGeom prst="rect">
            <a:avLst/>
          </a:prstGeom>
          <a:noFill/>
          <a:ln>
            <a:noFill/>
          </a:ln>
        </p:spPr>
        <p:txBody>
          <a:bodyPr spcFirstLastPara="1" wrap="square" lIns="91425" tIns="45700" rIns="91425" bIns="45700" anchor="t" anchorCtr="0">
            <a:spAutoFit/>
          </a:bodyPr>
          <a:lstStyle/>
          <a:p>
            <a:pPr algn="ctr"/>
            <a:r>
              <a:rPr lang="sl-SI" sz="2800" b="1" dirty="0" err="1"/>
              <a:t>Nicosia</a:t>
            </a:r>
            <a:r>
              <a:rPr lang="sl-SI" sz="2800" b="1" dirty="0"/>
              <a:t>, pisarna OMNIA</a:t>
            </a:r>
            <a:endParaRPr lang="sl-SI" sz="2800" dirty="0"/>
          </a:p>
        </p:txBody>
      </p:sp>
      <p:pic>
        <p:nvPicPr>
          <p:cNvPr id="1030" name="Picture 6" descr="Attendees - Free user icons">
            <a:extLst>
              <a:ext uri="{FF2B5EF4-FFF2-40B4-BE49-F238E27FC236}">
                <a16:creationId xmlns:a16="http://schemas.microsoft.com/office/drawing/2014/main" id="{14A71A2C-EB74-A0E8-3DC8-2946E0863B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2584" y="2364954"/>
            <a:ext cx="2483104" cy="2483104"/>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16;p3">
            <a:extLst>
              <a:ext uri="{FF2B5EF4-FFF2-40B4-BE49-F238E27FC236}">
                <a16:creationId xmlns:a16="http://schemas.microsoft.com/office/drawing/2014/main" id="{348B8BAD-9C3F-DBE6-FC59-7CF13090C351}"/>
              </a:ext>
            </a:extLst>
          </p:cNvPr>
          <p:cNvSpPr txBox="1"/>
          <p:nvPr/>
        </p:nvSpPr>
        <p:spPr>
          <a:xfrm>
            <a:off x="2983417" y="4779551"/>
            <a:ext cx="6709116" cy="1384954"/>
          </a:xfrm>
          <a:prstGeom prst="rect">
            <a:avLst/>
          </a:prstGeom>
          <a:noFill/>
          <a:ln>
            <a:noFill/>
          </a:ln>
        </p:spPr>
        <p:txBody>
          <a:bodyPr spcFirstLastPara="1" wrap="square" lIns="91425" tIns="45700" rIns="91425" bIns="45700" anchor="t" anchorCtr="0">
            <a:spAutoFit/>
          </a:bodyPr>
          <a:lstStyle/>
          <a:p>
            <a:pPr algn="ctr"/>
            <a:r>
              <a:rPr lang="sl-SI" sz="2800" b="1" dirty="0"/>
              <a:t>Člani konzorcija, izobraževalci odraslih, predstavniki MSP, psihologi (skupaj 16 udeležencev)</a:t>
            </a:r>
            <a:endParaRPr lang="sl-SI"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707846"/>
          </a:xfrm>
          <a:prstGeom prst="rect">
            <a:avLst/>
          </a:prstGeom>
          <a:noFill/>
          <a:ln>
            <a:noFill/>
          </a:ln>
        </p:spPr>
        <p:txBody>
          <a:bodyPr spcFirstLastPara="1" wrap="square" lIns="91425" tIns="45700" rIns="91425" bIns="45700" anchor="t" anchorCtr="0">
            <a:spAutoFit/>
          </a:bodyPr>
          <a:lstStyle/>
          <a:p>
            <a:pPr algn="ctr"/>
            <a:r>
              <a:rPr lang="sl-SI" sz="4000" b="1" dirty="0"/>
              <a:t>Učni laboratorij</a:t>
            </a:r>
            <a:endParaRPr lang="sl-SI" sz="4000" dirty="0"/>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692533" y="6032201"/>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2" name="Google Shape;102;p2"/>
          <p:cNvSpPr txBox="1"/>
          <p:nvPr/>
        </p:nvSpPr>
        <p:spPr>
          <a:xfrm>
            <a:off x="3049172" y="3508769"/>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3" name="Google Shape;103;p2"/>
          <p:cNvSpPr txBox="1"/>
          <p:nvPr/>
        </p:nvSpPr>
        <p:spPr>
          <a:xfrm>
            <a:off x="0" y="1028201"/>
            <a:ext cx="12192000" cy="646290"/>
          </a:xfrm>
          <a:prstGeom prst="rect">
            <a:avLst/>
          </a:prstGeom>
          <a:noFill/>
          <a:ln>
            <a:noFill/>
          </a:ln>
        </p:spPr>
        <p:txBody>
          <a:bodyPr spcFirstLastPara="1" wrap="square" lIns="91425" tIns="45700" rIns="91425" bIns="45700" anchor="t" anchorCtr="0">
            <a:spAutoFit/>
          </a:bodyPr>
          <a:lstStyle/>
          <a:p>
            <a:pPr algn="ctr"/>
            <a:r>
              <a:rPr lang="sl-SI" sz="3600" b="1" dirty="0"/>
              <a:t>Zanašali smo se na načelo »vsak uči vsakogar«.</a:t>
            </a:r>
            <a:endParaRPr lang="sl-SI" sz="3600" dirty="0"/>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pic>
        <p:nvPicPr>
          <p:cNvPr id="3074" name="Picture 2" descr="Experience-Sharing Icons - Free SVG &amp; PNG Experience-Sharing Images - Noun  Project">
            <a:extLst>
              <a:ext uri="{FF2B5EF4-FFF2-40B4-BE49-F238E27FC236}">
                <a16:creationId xmlns:a16="http://schemas.microsoft.com/office/drawing/2014/main" id="{49CCB623-EA6D-9842-F9B1-5238326CBF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0" y="1954517"/>
            <a:ext cx="2540000" cy="2540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69536EBF-C18C-553B-1913-1B4F44855A60}"/>
              </a:ext>
            </a:extLst>
          </p:cNvPr>
          <p:cNvCxnSpPr>
            <a:cxnSpLocks/>
          </p:cNvCxnSpPr>
          <p:nvPr/>
        </p:nvCxnSpPr>
        <p:spPr>
          <a:xfrm flipH="1">
            <a:off x="3718130" y="3993582"/>
            <a:ext cx="921439"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6A88A2E-DC84-11B8-C06F-0F7E4164CD34}"/>
              </a:ext>
            </a:extLst>
          </p:cNvPr>
          <p:cNvCxnSpPr>
            <a:cxnSpLocks/>
          </p:cNvCxnSpPr>
          <p:nvPr/>
        </p:nvCxnSpPr>
        <p:spPr>
          <a:xfrm>
            <a:off x="4430077" y="4535258"/>
            <a:ext cx="0" cy="88406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D7369A6-94FE-BFD1-224F-7D6FC3E5C208}"/>
              </a:ext>
            </a:extLst>
          </p:cNvPr>
          <p:cNvCxnSpPr>
            <a:cxnSpLocks/>
          </p:cNvCxnSpPr>
          <p:nvPr/>
        </p:nvCxnSpPr>
        <p:spPr>
          <a:xfrm>
            <a:off x="7582151" y="3993582"/>
            <a:ext cx="1159513"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Google Shape;103;p2">
            <a:extLst>
              <a:ext uri="{FF2B5EF4-FFF2-40B4-BE49-F238E27FC236}">
                <a16:creationId xmlns:a16="http://schemas.microsoft.com/office/drawing/2014/main" id="{9B6041D8-9BC1-52CD-E5AF-3D6B7C44EDD9}"/>
              </a:ext>
            </a:extLst>
          </p:cNvPr>
          <p:cNvSpPr txBox="1"/>
          <p:nvPr/>
        </p:nvSpPr>
        <p:spPr>
          <a:xfrm>
            <a:off x="180912" y="3531938"/>
            <a:ext cx="3756674" cy="1200288"/>
          </a:xfrm>
          <a:prstGeom prst="rect">
            <a:avLst/>
          </a:prstGeom>
          <a:noFill/>
          <a:ln>
            <a:noFill/>
          </a:ln>
        </p:spPr>
        <p:txBody>
          <a:bodyPr spcFirstLastPara="1" wrap="square" lIns="91425" tIns="45700" rIns="91425" bIns="45700" anchor="t" anchorCtr="0">
            <a:spAutoFit/>
          </a:bodyPr>
          <a:lstStyle/>
          <a:p>
            <a:pPr algn="ctr"/>
            <a:r>
              <a:rPr lang="sl-SI" sz="3600" b="1" dirty="0"/>
              <a:t>Obstoječe veščine</a:t>
            </a:r>
            <a:endParaRPr lang="sl-SI" sz="3600" dirty="0"/>
          </a:p>
        </p:txBody>
      </p:sp>
      <p:sp>
        <p:nvSpPr>
          <p:cNvPr id="17" name="Google Shape;103;p2">
            <a:extLst>
              <a:ext uri="{FF2B5EF4-FFF2-40B4-BE49-F238E27FC236}">
                <a16:creationId xmlns:a16="http://schemas.microsoft.com/office/drawing/2014/main" id="{0A561010-762C-3E40-6C7F-2197789DDD32}"/>
              </a:ext>
            </a:extLst>
          </p:cNvPr>
          <p:cNvSpPr txBox="1"/>
          <p:nvPr/>
        </p:nvSpPr>
        <p:spPr>
          <a:xfrm>
            <a:off x="2761232" y="5318725"/>
            <a:ext cx="3756674" cy="923289"/>
          </a:xfrm>
          <a:prstGeom prst="rect">
            <a:avLst/>
          </a:prstGeom>
          <a:noFill/>
          <a:ln>
            <a:noFill/>
          </a:ln>
        </p:spPr>
        <p:txBody>
          <a:bodyPr spcFirstLastPara="1" wrap="square" lIns="91425" tIns="45700" rIns="91425" bIns="45700" anchor="t" anchorCtr="0">
            <a:spAutoFit/>
          </a:bodyPr>
          <a:lstStyle/>
          <a:p>
            <a:pPr algn="ctr">
              <a:lnSpc>
                <a:spcPct val="150000"/>
              </a:lnSpc>
            </a:pPr>
            <a:r>
              <a:rPr lang="sl-SI" sz="3600" b="1" dirty="0"/>
              <a:t>Znanje</a:t>
            </a:r>
            <a:r>
              <a:rPr lang="en-GB" sz="3600" b="1" dirty="0">
                <a:solidFill>
                  <a:schemeClr val="dk1"/>
                </a:solidFill>
                <a:latin typeface="Calibri"/>
                <a:cs typeface="Calibri"/>
                <a:sym typeface="Calibri"/>
              </a:rPr>
              <a:t> </a:t>
            </a:r>
            <a:endParaRPr dirty="0"/>
          </a:p>
        </p:txBody>
      </p:sp>
      <p:sp>
        <p:nvSpPr>
          <p:cNvPr id="18" name="Google Shape;103;p2">
            <a:extLst>
              <a:ext uri="{FF2B5EF4-FFF2-40B4-BE49-F238E27FC236}">
                <a16:creationId xmlns:a16="http://schemas.microsoft.com/office/drawing/2014/main" id="{399DBEE5-45FD-2EF0-1944-AE766F47ECBB}"/>
              </a:ext>
            </a:extLst>
          </p:cNvPr>
          <p:cNvSpPr txBox="1"/>
          <p:nvPr/>
        </p:nvSpPr>
        <p:spPr>
          <a:xfrm>
            <a:off x="8157593" y="3475326"/>
            <a:ext cx="3756674" cy="1754286"/>
          </a:xfrm>
          <a:prstGeom prst="rect">
            <a:avLst/>
          </a:prstGeom>
          <a:noFill/>
          <a:ln>
            <a:noFill/>
          </a:ln>
        </p:spPr>
        <p:txBody>
          <a:bodyPr spcFirstLastPara="1" wrap="square" lIns="91425" tIns="45700" rIns="91425" bIns="45700" anchor="t" anchorCtr="0">
            <a:spAutoFit/>
          </a:bodyPr>
          <a:lstStyle/>
          <a:p>
            <a:pPr algn="ctr">
              <a:lnSpc>
                <a:spcPct val="150000"/>
              </a:lnSpc>
            </a:pPr>
            <a:r>
              <a:rPr lang="sl-SI" sz="3600" b="1" dirty="0"/>
              <a:t>Strokovno znanje</a:t>
            </a:r>
            <a:r>
              <a:rPr lang="en-GB" sz="3600" b="1" dirty="0">
                <a:solidFill>
                  <a:schemeClr val="dk1"/>
                </a:solidFill>
                <a:latin typeface="Calibri"/>
                <a:cs typeface="Calibri"/>
                <a:sym typeface="Calibri"/>
              </a:rPr>
              <a:t> </a:t>
            </a:r>
            <a:endParaRPr dirty="0"/>
          </a:p>
        </p:txBody>
      </p:sp>
      <p:cxnSp>
        <p:nvCxnSpPr>
          <p:cNvPr id="5" name="Straight Arrow Connector 4">
            <a:extLst>
              <a:ext uri="{FF2B5EF4-FFF2-40B4-BE49-F238E27FC236}">
                <a16:creationId xmlns:a16="http://schemas.microsoft.com/office/drawing/2014/main" id="{51C78F14-8F1E-941D-F8A2-433C8AE221C8}"/>
              </a:ext>
            </a:extLst>
          </p:cNvPr>
          <p:cNvCxnSpPr>
            <a:cxnSpLocks/>
          </p:cNvCxnSpPr>
          <p:nvPr/>
        </p:nvCxnSpPr>
        <p:spPr>
          <a:xfrm>
            <a:off x="7879337" y="4552643"/>
            <a:ext cx="0" cy="84929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Google Shape;103;p2">
            <a:extLst>
              <a:ext uri="{FF2B5EF4-FFF2-40B4-BE49-F238E27FC236}">
                <a16:creationId xmlns:a16="http://schemas.microsoft.com/office/drawing/2014/main" id="{F19D05B6-80E5-B7C4-E1C8-2959DDA99210}"/>
              </a:ext>
            </a:extLst>
          </p:cNvPr>
          <p:cNvSpPr txBox="1"/>
          <p:nvPr/>
        </p:nvSpPr>
        <p:spPr>
          <a:xfrm>
            <a:off x="5935859" y="5401937"/>
            <a:ext cx="375667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sl-SI" sz="3600" b="1" dirty="0">
                <a:solidFill>
                  <a:schemeClr val="dk1"/>
                </a:solidFill>
                <a:latin typeface="Calibri"/>
                <a:cs typeface="Calibri"/>
                <a:sym typeface="Calibri"/>
              </a:rPr>
              <a:t>Potrebe</a:t>
            </a:r>
            <a:endParaRPr dirty="0"/>
          </a:p>
        </p:txBody>
      </p:sp>
    </p:spTree>
    <p:extLst>
      <p:ext uri="{BB962C8B-B14F-4D97-AF65-F5344CB8AC3E}">
        <p14:creationId xmlns:p14="http://schemas.microsoft.com/office/powerpoint/2010/main" val="261991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707846"/>
          </a:xfrm>
          <a:prstGeom prst="rect">
            <a:avLst/>
          </a:prstGeom>
          <a:noFill/>
          <a:ln>
            <a:noFill/>
          </a:ln>
        </p:spPr>
        <p:txBody>
          <a:bodyPr spcFirstLastPara="1" wrap="square" lIns="91425" tIns="45700" rIns="91425" bIns="45700" anchor="t" anchorCtr="0">
            <a:spAutoFit/>
          </a:bodyPr>
          <a:lstStyle/>
          <a:p>
            <a:pPr algn="ctr"/>
            <a:r>
              <a:rPr lang="sl-SI" sz="4000" b="1" dirty="0"/>
              <a:t>Učni laboratorij</a:t>
            </a:r>
            <a:endParaRPr lang="sl-SI" sz="4000" dirty="0"/>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692533" y="6032201"/>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2" name="Google Shape;102;p2"/>
          <p:cNvSpPr txBox="1"/>
          <p:nvPr/>
        </p:nvSpPr>
        <p:spPr>
          <a:xfrm>
            <a:off x="3049172" y="3508769"/>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3" name="Google Shape;103;p2"/>
          <p:cNvSpPr txBox="1"/>
          <p:nvPr/>
        </p:nvSpPr>
        <p:spPr>
          <a:xfrm>
            <a:off x="-140690" y="662324"/>
            <a:ext cx="12192000" cy="646290"/>
          </a:xfrm>
          <a:prstGeom prst="rect">
            <a:avLst/>
          </a:prstGeom>
          <a:noFill/>
          <a:ln>
            <a:noFill/>
          </a:ln>
        </p:spPr>
        <p:txBody>
          <a:bodyPr spcFirstLastPara="1" wrap="square" lIns="91425" tIns="45700" rIns="91425" bIns="45700" anchor="t" anchorCtr="0">
            <a:spAutoFit/>
          </a:bodyPr>
          <a:lstStyle/>
          <a:p>
            <a:pPr algn="ctr"/>
            <a:r>
              <a:rPr lang="sl-SI" sz="3600" b="1" dirty="0"/>
              <a:t>Kakšni so bili cilji?</a:t>
            </a:r>
            <a:endParaRPr lang="sl-SI" sz="3600" dirty="0"/>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sp>
        <p:nvSpPr>
          <p:cNvPr id="2" name="Google Shape;103;p2">
            <a:extLst>
              <a:ext uri="{FF2B5EF4-FFF2-40B4-BE49-F238E27FC236}">
                <a16:creationId xmlns:a16="http://schemas.microsoft.com/office/drawing/2014/main" id="{F598CB99-7DE6-C069-0A44-9E07E6F1A0B9}"/>
              </a:ext>
            </a:extLst>
          </p:cNvPr>
          <p:cNvSpPr txBox="1"/>
          <p:nvPr/>
        </p:nvSpPr>
        <p:spPr>
          <a:xfrm>
            <a:off x="0" y="1519799"/>
            <a:ext cx="12192000" cy="2031285"/>
          </a:xfrm>
          <a:prstGeom prst="rect">
            <a:avLst/>
          </a:prstGeom>
          <a:noFill/>
          <a:ln>
            <a:noFill/>
          </a:ln>
        </p:spPr>
        <p:txBody>
          <a:bodyPr spcFirstLastPara="1" wrap="square" lIns="91425" tIns="45700" rIns="91425" bIns="45700" anchor="t" anchorCtr="0">
            <a:spAutoFit/>
          </a:bodyPr>
          <a:lstStyle/>
          <a:p>
            <a:r>
              <a:rPr lang="sl-SI" sz="2400" dirty="0"/>
              <a:t>•</a:t>
            </a:r>
            <a:r>
              <a:rPr lang="sl-SI" sz="2400" b="1" dirty="0"/>
              <a:t>Povečati razumevanje zainteresiranih strani o socialni smrti in njenih škodljivih učinkih.</a:t>
            </a:r>
            <a:endParaRPr lang="sl-SI" sz="2400" dirty="0"/>
          </a:p>
          <a:p>
            <a:r>
              <a:rPr lang="sl-SI" sz="2400" dirty="0"/>
              <a:t>•</a:t>
            </a:r>
            <a:r>
              <a:rPr lang="sl-SI" sz="2400" b="1" dirty="0"/>
              <a:t>Razumevanje pojava socialne smrti iz več disciplin:</a:t>
            </a:r>
            <a:endParaRPr lang="sl-SI" sz="2400" dirty="0"/>
          </a:p>
          <a:p>
            <a:pPr marR="0" lvl="0" algn="ctr" rtl="0">
              <a:lnSpc>
                <a:spcPct val="150000"/>
              </a:lnSpc>
              <a:spcBef>
                <a:spcPts val="0"/>
              </a:spcBef>
              <a:spcAft>
                <a:spcPts val="0"/>
              </a:spcAft>
            </a:pPr>
            <a:endParaRPr lang="en-GB" sz="3600" b="1" dirty="0">
              <a:latin typeface="Calibri" panose="020F0502020204030204" pitchFamily="34" charset="0"/>
              <a:cs typeface="Calibri" panose="020F0502020204030204" pitchFamily="34" charset="0"/>
            </a:endParaRPr>
          </a:p>
        </p:txBody>
      </p:sp>
      <p:pic>
        <p:nvPicPr>
          <p:cNvPr id="1028" name="Picture 4" descr="Sme - Free business icons">
            <a:extLst>
              <a:ext uri="{FF2B5EF4-FFF2-40B4-BE49-F238E27FC236}">
                <a16:creationId xmlns:a16="http://schemas.microsoft.com/office/drawing/2014/main" id="{1E175C83-0A38-6CBF-15FD-123756424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5876" y="2890180"/>
            <a:ext cx="1559259" cy="1559259"/>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03;p2">
            <a:extLst>
              <a:ext uri="{FF2B5EF4-FFF2-40B4-BE49-F238E27FC236}">
                <a16:creationId xmlns:a16="http://schemas.microsoft.com/office/drawing/2014/main" id="{BE24AB64-6172-2322-4C37-2805A5F34516}"/>
              </a:ext>
            </a:extLst>
          </p:cNvPr>
          <p:cNvSpPr txBox="1"/>
          <p:nvPr/>
        </p:nvSpPr>
        <p:spPr>
          <a:xfrm>
            <a:off x="807281" y="4590347"/>
            <a:ext cx="3756674" cy="1877397"/>
          </a:xfrm>
          <a:prstGeom prst="rect">
            <a:avLst/>
          </a:prstGeom>
          <a:noFill/>
          <a:ln>
            <a:noFill/>
          </a:ln>
        </p:spPr>
        <p:txBody>
          <a:bodyPr spcFirstLastPara="1" wrap="square" lIns="91425" tIns="45700" rIns="91425" bIns="45700" anchor="t" anchorCtr="0">
            <a:spAutoFit/>
          </a:bodyPr>
          <a:lstStyle/>
          <a:p>
            <a:pPr algn="ctr"/>
            <a:r>
              <a:rPr lang="sl-SI" sz="1800" b="1" dirty="0"/>
              <a:t>Razkritje: izkušnje s strokovnim usposabljanjem in znanje o pojavu socialne smrti.</a:t>
            </a:r>
            <a:endParaRPr lang="sl-SI" sz="1800" dirty="0"/>
          </a:p>
          <a:p>
            <a:pPr algn="ctr"/>
            <a:br>
              <a:rPr lang="en-GB" sz="1800" dirty="0">
                <a:effectLst/>
                <a:latin typeface="Calibri" panose="020F0502020204030204" pitchFamily="34" charset="0"/>
                <a:cs typeface="Calibri" panose="020F0502020204030204" pitchFamily="34" charset="0"/>
              </a:rPr>
            </a:br>
            <a:endParaRPr lang="en-GB" sz="4400" dirty="0">
              <a:latin typeface="Calibri" panose="020F0502020204030204" pitchFamily="34" charset="0"/>
              <a:cs typeface="Calibri" panose="020F0502020204030204" pitchFamily="34" charset="0"/>
            </a:endParaRPr>
          </a:p>
        </p:txBody>
      </p:sp>
      <p:pic>
        <p:nvPicPr>
          <p:cNvPr id="1032" name="Picture 8" descr="Psychologist - Free people icons">
            <a:extLst>
              <a:ext uri="{FF2B5EF4-FFF2-40B4-BE49-F238E27FC236}">
                <a16:creationId xmlns:a16="http://schemas.microsoft.com/office/drawing/2014/main" id="{54D78926-FFC4-9EB7-16D6-5FCB6696C1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6593" y="2932800"/>
            <a:ext cx="1510131" cy="15101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ducation - Free people icons">
            <a:extLst>
              <a:ext uri="{FF2B5EF4-FFF2-40B4-BE49-F238E27FC236}">
                <a16:creationId xmlns:a16="http://schemas.microsoft.com/office/drawing/2014/main" id="{1C0D5C8D-AFEE-40A2-BBEF-5C57980D49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8712" y="2955686"/>
            <a:ext cx="1398803" cy="1398803"/>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03;p2">
            <a:extLst>
              <a:ext uri="{FF2B5EF4-FFF2-40B4-BE49-F238E27FC236}">
                <a16:creationId xmlns:a16="http://schemas.microsoft.com/office/drawing/2014/main" id="{B469F7C4-DFDB-BBCE-288F-100AE33DA2A9}"/>
              </a:ext>
            </a:extLst>
          </p:cNvPr>
          <p:cNvSpPr txBox="1"/>
          <p:nvPr/>
        </p:nvSpPr>
        <p:spPr>
          <a:xfrm>
            <a:off x="7814196" y="4455569"/>
            <a:ext cx="3756674" cy="2800726"/>
          </a:xfrm>
          <a:prstGeom prst="rect">
            <a:avLst/>
          </a:prstGeom>
          <a:noFill/>
          <a:ln>
            <a:noFill/>
          </a:ln>
        </p:spPr>
        <p:txBody>
          <a:bodyPr spcFirstLastPara="1" wrap="square" lIns="91425" tIns="45700" rIns="91425" bIns="45700" anchor="t" anchorCtr="0">
            <a:spAutoFit/>
          </a:bodyPr>
          <a:lstStyle/>
          <a:p>
            <a:pPr algn="ctr"/>
            <a:r>
              <a:rPr lang="sl-SI" sz="1800" b="1" dirty="0"/>
              <a:t>Razumevanje: skupno strokovno znanje in stališče malih in srednjih podjetij, da se predlagajo izboljšave ostalim udeležencem.</a:t>
            </a:r>
            <a:endParaRPr lang="sl-SI" sz="1800" dirty="0"/>
          </a:p>
          <a:p>
            <a:pPr algn="ctr"/>
            <a:br>
              <a:rPr lang="en-GB" sz="1800" dirty="0">
                <a:effectLst/>
                <a:latin typeface="Calibri" panose="020F0502020204030204" pitchFamily="34" charset="0"/>
                <a:cs typeface="Calibri" panose="020F0502020204030204" pitchFamily="34" charset="0"/>
              </a:rPr>
            </a:br>
            <a:endParaRPr lang="en-GB" sz="2400" dirty="0">
              <a:latin typeface="Calibri" panose="020F0502020204030204" pitchFamily="34" charset="0"/>
              <a:cs typeface="Calibri" panose="020F0502020204030204" pitchFamily="34" charset="0"/>
            </a:endParaRPr>
          </a:p>
          <a:p>
            <a:pPr algn="ctr"/>
            <a:endParaRPr lang="en-GB" sz="4400" dirty="0">
              <a:latin typeface="Calibri" panose="020F0502020204030204" pitchFamily="34" charset="0"/>
              <a:cs typeface="Calibri" panose="020F0502020204030204" pitchFamily="34" charset="0"/>
            </a:endParaRPr>
          </a:p>
        </p:txBody>
      </p:sp>
      <p:pic>
        <p:nvPicPr>
          <p:cNvPr id="1036" name="Picture 12" descr="Bridges - Free monuments icons">
            <a:extLst>
              <a:ext uri="{FF2B5EF4-FFF2-40B4-BE49-F238E27FC236}">
                <a16:creationId xmlns:a16="http://schemas.microsoft.com/office/drawing/2014/main" id="{1B65783E-E361-ECA8-BC75-DF99B90D41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8205" y="2015816"/>
            <a:ext cx="2928859" cy="292885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727F85E4-D4CF-529E-9B70-1350441C2651}"/>
              </a:ext>
            </a:extLst>
          </p:cNvPr>
          <p:cNvCxnSpPr>
            <a:cxnSpLocks/>
          </p:cNvCxnSpPr>
          <p:nvPr/>
        </p:nvCxnSpPr>
        <p:spPr>
          <a:xfrm>
            <a:off x="5624893" y="4267034"/>
            <a:ext cx="0" cy="115228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A80723D-A4D0-090B-F807-30F7CE2F4B7A}"/>
              </a:ext>
            </a:extLst>
          </p:cNvPr>
          <p:cNvSpPr txBox="1"/>
          <p:nvPr/>
        </p:nvSpPr>
        <p:spPr>
          <a:xfrm>
            <a:off x="2885974" y="5488702"/>
            <a:ext cx="6138672" cy="1631216"/>
          </a:xfrm>
          <a:prstGeom prst="rect">
            <a:avLst/>
          </a:prstGeom>
          <a:noFill/>
        </p:spPr>
        <p:txBody>
          <a:bodyPr wrap="square">
            <a:spAutoFit/>
          </a:bodyPr>
          <a:lstStyle/>
          <a:p>
            <a:pPr algn="ctr"/>
            <a:r>
              <a:rPr lang="sl-SI" sz="1800" b="1" dirty="0"/>
              <a:t>Ta aktivnost je bila prvi korak k povezovanju podjetniškega in izobraževalnega sveta, da bi poglobili razumevanje socialne smrti in zmanjšali njeno pojavljanje.</a:t>
            </a:r>
            <a:endParaRPr lang="sl-SI" sz="1800" dirty="0"/>
          </a:p>
          <a:p>
            <a:pPr algn="ctr"/>
            <a:br>
              <a:rPr lang="en-GB" sz="1400" dirty="0">
                <a:effectLst/>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266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707846"/>
          </a:xfrm>
          <a:prstGeom prst="rect">
            <a:avLst/>
          </a:prstGeom>
          <a:noFill/>
          <a:ln>
            <a:noFill/>
          </a:ln>
        </p:spPr>
        <p:txBody>
          <a:bodyPr spcFirstLastPara="1" wrap="square" lIns="91425" tIns="45700" rIns="91425" bIns="45700" anchor="t" anchorCtr="0">
            <a:spAutoFit/>
          </a:bodyPr>
          <a:lstStyle/>
          <a:p>
            <a:pPr algn="ctr"/>
            <a:r>
              <a:rPr lang="sl-SI" sz="4000" b="1" dirty="0"/>
              <a:t>Učni laboratorij</a:t>
            </a:r>
            <a:endParaRPr lang="sl-SI" sz="4000" dirty="0"/>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569485" y="6058487"/>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2" name="Google Shape;102;p2"/>
          <p:cNvSpPr txBox="1"/>
          <p:nvPr/>
        </p:nvSpPr>
        <p:spPr>
          <a:xfrm>
            <a:off x="3049172" y="3508769"/>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3" name="Google Shape;103;p2"/>
          <p:cNvSpPr txBox="1"/>
          <p:nvPr/>
        </p:nvSpPr>
        <p:spPr>
          <a:xfrm>
            <a:off x="-7616" y="620133"/>
            <a:ext cx="12192000" cy="646290"/>
          </a:xfrm>
          <a:prstGeom prst="rect">
            <a:avLst/>
          </a:prstGeom>
          <a:noFill/>
          <a:ln>
            <a:noFill/>
          </a:ln>
        </p:spPr>
        <p:txBody>
          <a:bodyPr spcFirstLastPara="1" wrap="square" lIns="91425" tIns="45700" rIns="91425" bIns="45700" anchor="t" anchorCtr="0">
            <a:spAutoFit/>
          </a:bodyPr>
          <a:lstStyle/>
          <a:p>
            <a:pPr algn="ctr"/>
            <a:r>
              <a:rPr lang="sl-SI" sz="3600" b="1" dirty="0"/>
              <a:t>Dnevni red dogodka</a:t>
            </a:r>
            <a:endParaRPr lang="sl-SI" sz="3600" dirty="0"/>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sp>
        <p:nvSpPr>
          <p:cNvPr id="15" name="Google Shape;103;p2">
            <a:extLst>
              <a:ext uri="{FF2B5EF4-FFF2-40B4-BE49-F238E27FC236}">
                <a16:creationId xmlns:a16="http://schemas.microsoft.com/office/drawing/2014/main" id="{9B6041D8-9BC1-52CD-E5AF-3D6B7C44EDD9}"/>
              </a:ext>
            </a:extLst>
          </p:cNvPr>
          <p:cNvSpPr txBox="1"/>
          <p:nvPr/>
        </p:nvSpPr>
        <p:spPr>
          <a:xfrm>
            <a:off x="-409217" y="2961696"/>
            <a:ext cx="3442442" cy="830956"/>
          </a:xfrm>
          <a:prstGeom prst="rect">
            <a:avLst/>
          </a:prstGeom>
          <a:noFill/>
          <a:ln>
            <a:noFill/>
          </a:ln>
        </p:spPr>
        <p:txBody>
          <a:bodyPr spcFirstLastPara="1" wrap="square" lIns="91425" tIns="45700" rIns="91425" bIns="45700" anchor="t" anchorCtr="0">
            <a:spAutoFit/>
          </a:bodyPr>
          <a:lstStyle/>
          <a:p>
            <a:pPr algn="ctr"/>
            <a:r>
              <a:rPr lang="sl-SI" sz="2400" b="1" dirty="0"/>
              <a:t>1-Pozdrav udeležencev</a:t>
            </a:r>
            <a:endParaRPr lang="sl-SI" sz="2400" dirty="0"/>
          </a:p>
        </p:txBody>
      </p:sp>
      <p:pic>
        <p:nvPicPr>
          <p:cNvPr id="2054" name="Picture 6" descr="Free Welcome Icon - Free Download People Icons | IconScout">
            <a:extLst>
              <a:ext uri="{FF2B5EF4-FFF2-40B4-BE49-F238E27FC236}">
                <a16:creationId xmlns:a16="http://schemas.microsoft.com/office/drawing/2014/main" id="{CF36A728-7543-9F14-34F6-AA3BCAEAA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096" y="1419135"/>
            <a:ext cx="1719148" cy="17191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troduction Icons - Free SVG &amp; PNG Introduction Images - Noun Project">
            <a:extLst>
              <a:ext uri="{FF2B5EF4-FFF2-40B4-BE49-F238E27FC236}">
                <a16:creationId xmlns:a16="http://schemas.microsoft.com/office/drawing/2014/main" id="{A7FF9781-4FD0-9021-6A3E-8CD832109C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9764" y="3479708"/>
            <a:ext cx="1739198" cy="173919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3;p2">
            <a:extLst>
              <a:ext uri="{FF2B5EF4-FFF2-40B4-BE49-F238E27FC236}">
                <a16:creationId xmlns:a16="http://schemas.microsoft.com/office/drawing/2014/main" id="{F60454E6-2D4D-BE5E-FAFA-32715F27E448}"/>
              </a:ext>
            </a:extLst>
          </p:cNvPr>
          <p:cNvSpPr txBox="1"/>
          <p:nvPr/>
        </p:nvSpPr>
        <p:spPr>
          <a:xfrm>
            <a:off x="743617" y="5057831"/>
            <a:ext cx="3756674" cy="830956"/>
          </a:xfrm>
          <a:prstGeom prst="rect">
            <a:avLst/>
          </a:prstGeom>
          <a:noFill/>
          <a:ln>
            <a:noFill/>
          </a:ln>
        </p:spPr>
        <p:txBody>
          <a:bodyPr spcFirstLastPara="1" wrap="square" lIns="91425" tIns="45700" rIns="91425" bIns="45700" anchor="t" anchorCtr="0">
            <a:spAutoFit/>
          </a:bodyPr>
          <a:lstStyle/>
          <a:p>
            <a:r>
              <a:rPr lang="sl-SI" sz="2400" b="1" dirty="0"/>
              <a:t>2- Predstavitev partnerjev udeležencem</a:t>
            </a:r>
            <a:endParaRPr lang="sl-SI" sz="2400" dirty="0"/>
          </a:p>
        </p:txBody>
      </p:sp>
      <p:pic>
        <p:nvPicPr>
          <p:cNvPr id="2058" name="Picture 10" descr="Definition - Free education icons">
            <a:extLst>
              <a:ext uri="{FF2B5EF4-FFF2-40B4-BE49-F238E27FC236}">
                <a16:creationId xmlns:a16="http://schemas.microsoft.com/office/drawing/2014/main" id="{6DE4621E-FC0F-DAE5-0B19-1D08A8B9D6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5562" y="2508693"/>
            <a:ext cx="2154479" cy="2154479"/>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03;p2">
            <a:extLst>
              <a:ext uri="{FF2B5EF4-FFF2-40B4-BE49-F238E27FC236}">
                <a16:creationId xmlns:a16="http://schemas.microsoft.com/office/drawing/2014/main" id="{0894D58E-5F73-BC8A-B3DF-EF58207A2051}"/>
              </a:ext>
            </a:extLst>
          </p:cNvPr>
          <p:cNvSpPr txBox="1"/>
          <p:nvPr/>
        </p:nvSpPr>
        <p:spPr>
          <a:xfrm>
            <a:off x="4249237" y="4262400"/>
            <a:ext cx="3008363" cy="2764523"/>
          </a:xfrm>
          <a:prstGeom prst="rect">
            <a:avLst/>
          </a:prstGeom>
          <a:noFill/>
          <a:ln>
            <a:noFill/>
          </a:ln>
        </p:spPr>
        <p:txBody>
          <a:bodyPr spcFirstLastPara="1" wrap="square" lIns="91425" tIns="45700" rIns="91425" bIns="45700" anchor="t" anchorCtr="0">
            <a:spAutoFit/>
          </a:bodyPr>
          <a:lstStyle/>
          <a:p>
            <a:r>
              <a:rPr lang="sl-SI" sz="2400" b="1" dirty="0"/>
              <a:t>3-Opredelitev socialne smrti s strani partnerjev in 4-Opredelitev socialne smrti s strani udeležencev (</a:t>
            </a:r>
            <a:r>
              <a:rPr lang="sl-SI" sz="2400" b="1" dirty="0" err="1"/>
              <a:t>brainstorming</a:t>
            </a:r>
            <a:r>
              <a:rPr lang="sl-SI" sz="2400" b="1" dirty="0"/>
              <a:t>)</a:t>
            </a:r>
            <a:endParaRPr lang="sl-SI" sz="2400" dirty="0"/>
          </a:p>
        </p:txBody>
      </p:sp>
      <p:pic>
        <p:nvPicPr>
          <p:cNvPr id="2060" name="Picture 12" descr="Presentation - Free people icons">
            <a:extLst>
              <a:ext uri="{FF2B5EF4-FFF2-40B4-BE49-F238E27FC236}">
                <a16:creationId xmlns:a16="http://schemas.microsoft.com/office/drawing/2014/main" id="{1FCC3373-2A8C-9426-F440-14819DD478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5837" y="1856084"/>
            <a:ext cx="1626991" cy="162699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3;p2">
            <a:extLst>
              <a:ext uri="{FF2B5EF4-FFF2-40B4-BE49-F238E27FC236}">
                <a16:creationId xmlns:a16="http://schemas.microsoft.com/office/drawing/2014/main" id="{91037B4A-5CD9-47DB-EF1D-1620631BD222}"/>
              </a:ext>
            </a:extLst>
          </p:cNvPr>
          <p:cNvSpPr txBox="1"/>
          <p:nvPr/>
        </p:nvSpPr>
        <p:spPr>
          <a:xfrm>
            <a:off x="7155328" y="3509030"/>
            <a:ext cx="3756674" cy="2308284"/>
          </a:xfrm>
          <a:prstGeom prst="rect">
            <a:avLst/>
          </a:prstGeom>
          <a:noFill/>
          <a:ln>
            <a:noFill/>
          </a:ln>
        </p:spPr>
        <p:txBody>
          <a:bodyPr spcFirstLastPara="1" wrap="square" lIns="91425" tIns="45700" rIns="91425" bIns="45700" anchor="t" anchorCtr="0">
            <a:spAutoFit/>
          </a:bodyPr>
          <a:lstStyle/>
          <a:p>
            <a:pPr algn="ctr"/>
            <a:r>
              <a:rPr lang="sl-SI" sz="2400" b="1" dirty="0"/>
              <a:t>4-Predstavitve partnerjev o socialni smrti iz treh perspektiv:</a:t>
            </a:r>
            <a:endParaRPr lang="sl-SI" sz="2400" dirty="0"/>
          </a:p>
          <a:p>
            <a:pPr algn="ctr"/>
            <a:r>
              <a:rPr lang="sl-SI" sz="2400" dirty="0"/>
              <a:t>•</a:t>
            </a:r>
            <a:r>
              <a:rPr lang="sl-SI" sz="2400" b="1" dirty="0"/>
              <a:t>Varnost pri delu</a:t>
            </a:r>
            <a:endParaRPr lang="sl-SI" sz="2400" dirty="0"/>
          </a:p>
          <a:p>
            <a:pPr algn="ctr"/>
            <a:r>
              <a:rPr lang="sl-SI" sz="2400" dirty="0"/>
              <a:t>•</a:t>
            </a:r>
            <a:r>
              <a:rPr lang="sl-SI" sz="2400" b="1" dirty="0"/>
              <a:t>Izobraževanje odraslih</a:t>
            </a:r>
            <a:endParaRPr lang="sl-SI" sz="2400" dirty="0"/>
          </a:p>
          <a:p>
            <a:pPr algn="ctr"/>
            <a:r>
              <a:rPr lang="sl-SI" sz="2400" dirty="0"/>
              <a:t>•</a:t>
            </a:r>
            <a:r>
              <a:rPr lang="sl-SI" sz="2400" b="1" dirty="0"/>
              <a:t>Delovna sila</a:t>
            </a:r>
            <a:endParaRPr lang="sl-SI" sz="2400" dirty="0"/>
          </a:p>
        </p:txBody>
      </p:sp>
      <p:pic>
        <p:nvPicPr>
          <p:cNvPr id="2062" name="Picture 14" descr="Question and answer - Free communications icons">
            <a:extLst>
              <a:ext uri="{FF2B5EF4-FFF2-40B4-BE49-F238E27FC236}">
                <a16:creationId xmlns:a16="http://schemas.microsoft.com/office/drawing/2014/main" id="{BE953E16-ED5A-C86D-0F09-A0E724BF74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87847" y="2798200"/>
            <a:ext cx="1400229" cy="1400229"/>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03;p2">
            <a:extLst>
              <a:ext uri="{FF2B5EF4-FFF2-40B4-BE49-F238E27FC236}">
                <a16:creationId xmlns:a16="http://schemas.microsoft.com/office/drawing/2014/main" id="{102E2F4A-3E98-A78E-3402-4E6DC6FCFA0A}"/>
              </a:ext>
            </a:extLst>
          </p:cNvPr>
          <p:cNvSpPr txBox="1"/>
          <p:nvPr/>
        </p:nvSpPr>
        <p:spPr>
          <a:xfrm>
            <a:off x="10514443" y="3989923"/>
            <a:ext cx="1648408" cy="1938952"/>
          </a:xfrm>
          <a:prstGeom prst="rect">
            <a:avLst/>
          </a:prstGeom>
          <a:noFill/>
          <a:ln>
            <a:noFill/>
          </a:ln>
        </p:spPr>
        <p:txBody>
          <a:bodyPr spcFirstLastPara="1" wrap="square" lIns="91425" tIns="45700" rIns="91425" bIns="45700" anchor="t" anchorCtr="0">
            <a:spAutoFit/>
          </a:bodyPr>
          <a:lstStyle/>
          <a:p>
            <a:pPr algn="ctr"/>
            <a:r>
              <a:rPr lang="en-US" sz="2400" b="1" dirty="0">
                <a:latin typeface="Calibri" panose="020F0502020204030204" pitchFamily="34" charset="0"/>
                <a:cs typeface="Calibri" panose="020F0502020204030204" pitchFamily="34" charset="0"/>
              </a:rPr>
              <a:t>5- </a:t>
            </a:r>
            <a:r>
              <a:rPr lang="sl-SI" sz="2400" b="1" dirty="0"/>
              <a:t>Vprašanja in odgovori</a:t>
            </a:r>
            <a:endParaRPr lang="sl-SI" sz="2400" dirty="0"/>
          </a:p>
          <a:p>
            <a:pPr marL="0" marR="0" lvl="0" indent="0" algn="ctr" rtl="0">
              <a:spcBef>
                <a:spcPts val="0"/>
              </a:spcBef>
              <a:spcAft>
                <a:spcPts val="0"/>
              </a:spcAft>
              <a:buNone/>
            </a:pPr>
            <a:endParaRPr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154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707846"/>
          </a:xfrm>
          <a:prstGeom prst="rect">
            <a:avLst/>
          </a:prstGeom>
          <a:noFill/>
          <a:ln>
            <a:noFill/>
          </a:ln>
        </p:spPr>
        <p:txBody>
          <a:bodyPr spcFirstLastPara="1" wrap="square" lIns="91425" tIns="45700" rIns="91425" bIns="45700" anchor="t" anchorCtr="0">
            <a:spAutoFit/>
          </a:bodyPr>
          <a:lstStyle/>
          <a:p>
            <a:pPr algn="ctr"/>
            <a:r>
              <a:rPr lang="sl-SI" sz="4000" b="1" dirty="0"/>
              <a:t>Učni laboratorij</a:t>
            </a:r>
            <a:endParaRPr lang="sl-SI" sz="4000" dirty="0"/>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692533" y="6032201"/>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2" name="Google Shape;102;p2"/>
          <p:cNvSpPr txBox="1"/>
          <p:nvPr/>
        </p:nvSpPr>
        <p:spPr>
          <a:xfrm>
            <a:off x="3049172" y="3508769"/>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3" name="Google Shape;103;p2"/>
          <p:cNvSpPr txBox="1"/>
          <p:nvPr/>
        </p:nvSpPr>
        <p:spPr>
          <a:xfrm>
            <a:off x="0" y="1031675"/>
            <a:ext cx="12192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sl-SI" sz="3600" b="1" dirty="0">
                <a:solidFill>
                  <a:schemeClr val="dk1"/>
                </a:solidFill>
                <a:latin typeface="Calibri"/>
                <a:cs typeface="Calibri"/>
                <a:sym typeface="Calibri"/>
              </a:rPr>
              <a:t>Slike</a:t>
            </a:r>
            <a:endParaRPr dirty="0"/>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pic>
        <p:nvPicPr>
          <p:cNvPr id="3" name="Picture 2" descr="A person standing in front of a projector screen&#10;&#10;Description automatically generated">
            <a:extLst>
              <a:ext uri="{FF2B5EF4-FFF2-40B4-BE49-F238E27FC236}">
                <a16:creationId xmlns:a16="http://schemas.microsoft.com/office/drawing/2014/main" id="{5C7A78CE-EBC2-AF74-B078-B9E54E56232E}"/>
              </a:ext>
            </a:extLst>
          </p:cNvPr>
          <p:cNvPicPr>
            <a:picLocks noChangeAspect="1"/>
          </p:cNvPicPr>
          <p:nvPr/>
        </p:nvPicPr>
        <p:blipFill>
          <a:blip r:embed="rId5"/>
          <a:stretch>
            <a:fillRect/>
          </a:stretch>
        </p:blipFill>
        <p:spPr>
          <a:xfrm>
            <a:off x="4761196" y="2145063"/>
            <a:ext cx="2599557" cy="3466076"/>
          </a:xfrm>
          <a:prstGeom prst="rect">
            <a:avLst/>
          </a:prstGeom>
        </p:spPr>
      </p:pic>
      <p:pic>
        <p:nvPicPr>
          <p:cNvPr id="6" name="Picture 5" descr="A group of people sitting around a table&#10;&#10;Description automatically generated">
            <a:extLst>
              <a:ext uri="{FF2B5EF4-FFF2-40B4-BE49-F238E27FC236}">
                <a16:creationId xmlns:a16="http://schemas.microsoft.com/office/drawing/2014/main" id="{AA66E0B5-293B-E390-9BAA-EBD1C986F1D3}"/>
              </a:ext>
            </a:extLst>
          </p:cNvPr>
          <p:cNvPicPr>
            <a:picLocks noChangeAspect="1"/>
          </p:cNvPicPr>
          <p:nvPr/>
        </p:nvPicPr>
        <p:blipFill>
          <a:blip r:embed="rId6"/>
          <a:stretch>
            <a:fillRect/>
          </a:stretch>
        </p:blipFill>
        <p:spPr>
          <a:xfrm rot="19771401">
            <a:off x="635615" y="2692014"/>
            <a:ext cx="3470849" cy="2603137"/>
          </a:xfrm>
          <a:prstGeom prst="rect">
            <a:avLst/>
          </a:prstGeom>
        </p:spPr>
      </p:pic>
      <p:pic>
        <p:nvPicPr>
          <p:cNvPr id="12" name="Picture 11" descr="A screen shot of a computer&#10;&#10;Description automatically generated">
            <a:extLst>
              <a:ext uri="{FF2B5EF4-FFF2-40B4-BE49-F238E27FC236}">
                <a16:creationId xmlns:a16="http://schemas.microsoft.com/office/drawing/2014/main" id="{07E85A06-DB7D-B213-099B-82E136BCB8E0}"/>
              </a:ext>
            </a:extLst>
          </p:cNvPr>
          <p:cNvPicPr>
            <a:picLocks noChangeAspect="1"/>
          </p:cNvPicPr>
          <p:nvPr/>
        </p:nvPicPr>
        <p:blipFill>
          <a:blip r:embed="rId7"/>
          <a:stretch>
            <a:fillRect/>
          </a:stretch>
        </p:blipFill>
        <p:spPr>
          <a:xfrm rot="1994646">
            <a:off x="7910623" y="2657150"/>
            <a:ext cx="3563820" cy="2672865"/>
          </a:xfrm>
          <a:prstGeom prst="rect">
            <a:avLst/>
          </a:prstGeom>
        </p:spPr>
      </p:pic>
    </p:spTree>
    <p:extLst>
      <p:ext uri="{BB962C8B-B14F-4D97-AF65-F5344CB8AC3E}">
        <p14:creationId xmlns:p14="http://schemas.microsoft.com/office/powerpoint/2010/main" val="61134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707846"/>
          </a:xfrm>
          <a:prstGeom prst="rect">
            <a:avLst/>
          </a:prstGeom>
          <a:noFill/>
          <a:ln>
            <a:noFill/>
          </a:ln>
        </p:spPr>
        <p:txBody>
          <a:bodyPr spcFirstLastPara="1" wrap="square" lIns="91425" tIns="45700" rIns="91425" bIns="45700" anchor="t" anchorCtr="0">
            <a:spAutoFit/>
          </a:bodyPr>
          <a:lstStyle/>
          <a:p>
            <a:pPr algn="ctr"/>
            <a:r>
              <a:rPr lang="sl-SI" sz="4000" b="1" dirty="0"/>
              <a:t>Učni laboratorij</a:t>
            </a:r>
            <a:endParaRPr lang="sl-SI" sz="4000" dirty="0"/>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692533" y="6032201"/>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2" name="Google Shape;102;p2"/>
          <p:cNvSpPr txBox="1"/>
          <p:nvPr/>
        </p:nvSpPr>
        <p:spPr>
          <a:xfrm>
            <a:off x="1874627" y="3240817"/>
            <a:ext cx="5116692" cy="3785611"/>
          </a:xfrm>
          <a:prstGeom prst="rect">
            <a:avLst/>
          </a:prstGeom>
          <a:noFill/>
          <a:ln>
            <a:noFill/>
          </a:ln>
        </p:spPr>
        <p:txBody>
          <a:bodyPr spcFirstLastPara="1" wrap="square" lIns="91425" tIns="45700" rIns="91425" bIns="45700" anchor="t" anchorCtr="0">
            <a:spAutoFit/>
          </a:bodyPr>
          <a:lstStyle/>
          <a:p>
            <a:r>
              <a:rPr lang="sl-SI" sz="1600" b="1" dirty="0"/>
              <a:t>Ključnega pomena je izobraževanje psihologov, malih in srednjih podjetij ter izobraževalcev odraslih o predhodnikih in vplivu izključevanja na delovnem mestu (znanega kot socialna smrt na delovnem mestu). Socialna smrt na delovnem mestu se pojavi, ko sodelavci ignorirajo zaposlenega. Socialna smrt lahko vpliva na posameznika in organizacijo. Na posamezniku povzroča depresijo in </a:t>
            </a:r>
            <a:r>
              <a:rPr lang="sl-SI" sz="1600" b="1" dirty="0" err="1"/>
              <a:t>anksioznost</a:t>
            </a:r>
            <a:r>
              <a:rPr lang="sl-SI" sz="1600" b="1" dirty="0"/>
              <a:t>, na organizaciji pa nizko raven </a:t>
            </a:r>
            <a:r>
              <a:rPr lang="sl-SI" sz="1600" b="1" dirty="0" err="1"/>
              <a:t>vlogovnega</a:t>
            </a:r>
            <a:r>
              <a:rPr lang="sl-SI" sz="1600" b="1" dirty="0"/>
              <a:t> vedenja in nizko produktivnost. Čas je, da ukrepamo, ozavestimo in izobražujemo delovno silo o pojavu socialne smrti, da bomo lahko vzpostavili metode posredovanja za preprečevanje njenih negativnih posledic.</a:t>
            </a:r>
            <a:endParaRPr lang="sl-SI" sz="1600" dirty="0"/>
          </a:p>
          <a:p>
            <a:pPr marL="0" marR="0" lvl="0" indent="0" algn="l" rtl="0">
              <a:spcBef>
                <a:spcPts val="0"/>
              </a:spcBef>
              <a:spcAft>
                <a:spcPts val="0"/>
              </a:spcAft>
              <a:buNone/>
            </a:pPr>
            <a:endParaRPr sz="1600" b="1" dirty="0">
              <a:solidFill>
                <a:schemeClr val="dk1"/>
              </a:solidFill>
              <a:latin typeface="Calibri"/>
              <a:ea typeface="Calibri"/>
              <a:cs typeface="Calibri"/>
              <a:sym typeface="Calibri"/>
            </a:endParaRPr>
          </a:p>
        </p:txBody>
      </p:sp>
      <p:sp>
        <p:nvSpPr>
          <p:cNvPr id="103" name="Google Shape;103;p2"/>
          <p:cNvSpPr txBox="1"/>
          <p:nvPr/>
        </p:nvSpPr>
        <p:spPr>
          <a:xfrm>
            <a:off x="0" y="686576"/>
            <a:ext cx="12192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3600" b="1" dirty="0">
                <a:solidFill>
                  <a:schemeClr val="dk1"/>
                </a:solidFill>
                <a:latin typeface="Calibri"/>
                <a:cs typeface="Calibri"/>
                <a:sym typeface="Calibri"/>
              </a:rPr>
              <a:t>Citat</a:t>
            </a:r>
            <a:r>
              <a:rPr lang="sl-SI" sz="3600" b="1" dirty="0">
                <a:solidFill>
                  <a:schemeClr val="dk1"/>
                </a:solidFill>
                <a:latin typeface="Calibri"/>
                <a:cs typeface="Calibri"/>
                <a:sym typeface="Calibri"/>
              </a:rPr>
              <a:t>i</a:t>
            </a:r>
            <a:endParaRPr dirty="0"/>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pic>
        <p:nvPicPr>
          <p:cNvPr id="3074" name="Picture 2" descr="Citation Icons - Free SVG &amp; PNG Citation Images - Noun Project">
            <a:extLst>
              <a:ext uri="{FF2B5EF4-FFF2-40B4-BE49-F238E27FC236}">
                <a16:creationId xmlns:a16="http://schemas.microsoft.com/office/drawing/2014/main" id="{33C26DF6-C2C3-0218-6B50-581C9887C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484" y="1639098"/>
            <a:ext cx="1714201" cy="17142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itation Icons - Free SVG &amp; PNG Citation Images - Noun Project">
            <a:extLst>
              <a:ext uri="{FF2B5EF4-FFF2-40B4-BE49-F238E27FC236}">
                <a16:creationId xmlns:a16="http://schemas.microsoft.com/office/drawing/2014/main" id="{C423D788-AACF-2D88-4457-B12F300C67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4789" y="1564442"/>
            <a:ext cx="1714201" cy="1714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4C8623-B25F-451B-1CE0-672C98E91873}"/>
              </a:ext>
            </a:extLst>
          </p:cNvPr>
          <p:cNvSpPr txBox="1"/>
          <p:nvPr/>
        </p:nvSpPr>
        <p:spPr>
          <a:xfrm>
            <a:off x="6785384" y="3341616"/>
            <a:ext cx="4747211" cy="1569660"/>
          </a:xfrm>
          <a:prstGeom prst="rect">
            <a:avLst/>
          </a:prstGeom>
          <a:noFill/>
        </p:spPr>
        <p:txBody>
          <a:bodyPr wrap="square">
            <a:spAutoFit/>
          </a:bodyPr>
          <a:lstStyle/>
          <a:p>
            <a:r>
              <a:rPr lang="sl-SI" sz="1600" b="1" dirty="0"/>
              <a:t>Socialna smrt je ključni pojem, na katerega se moramo vsi osredotočiti. Po mojem mnenju obstaja povezava med socialno smrtjo in depresijo. Ta povezava je lahko celo vzajemna, tako da socialna smrt vodi do depresije, hkrati pa depresija vodi do socialne smrti.</a:t>
            </a:r>
            <a:endParaRPr lang="sl-SI" sz="1600" dirty="0"/>
          </a:p>
        </p:txBody>
      </p:sp>
      <p:cxnSp>
        <p:nvCxnSpPr>
          <p:cNvPr id="7" name="Straight Arrow Connector 6">
            <a:extLst>
              <a:ext uri="{FF2B5EF4-FFF2-40B4-BE49-F238E27FC236}">
                <a16:creationId xmlns:a16="http://schemas.microsoft.com/office/drawing/2014/main" id="{AD296ED9-CB8C-42FB-9C58-AA314E44BCB5}"/>
              </a:ext>
            </a:extLst>
          </p:cNvPr>
          <p:cNvCxnSpPr>
            <a:cxnSpLocks/>
          </p:cNvCxnSpPr>
          <p:nvPr/>
        </p:nvCxnSpPr>
        <p:spPr>
          <a:xfrm flipH="1">
            <a:off x="2631767" y="2767418"/>
            <a:ext cx="825433"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Google Shape;103;p2">
            <a:extLst>
              <a:ext uri="{FF2B5EF4-FFF2-40B4-BE49-F238E27FC236}">
                <a16:creationId xmlns:a16="http://schemas.microsoft.com/office/drawing/2014/main" id="{C13B7BE8-B4D9-6A6B-FD24-8F217D58CC99}"/>
              </a:ext>
            </a:extLst>
          </p:cNvPr>
          <p:cNvSpPr txBox="1"/>
          <p:nvPr/>
        </p:nvSpPr>
        <p:spPr>
          <a:xfrm>
            <a:off x="547616" y="2273794"/>
            <a:ext cx="2275870" cy="830956"/>
          </a:xfrm>
          <a:prstGeom prst="rect">
            <a:avLst/>
          </a:prstGeom>
          <a:noFill/>
          <a:ln>
            <a:noFill/>
          </a:ln>
        </p:spPr>
        <p:txBody>
          <a:bodyPr spcFirstLastPara="1" wrap="square" lIns="91425" tIns="45700" rIns="91425" bIns="45700" anchor="t" anchorCtr="0">
            <a:spAutoFit/>
          </a:bodyPr>
          <a:lstStyle/>
          <a:p>
            <a:r>
              <a:rPr lang="sl-SI" sz="2400" b="1" dirty="0"/>
              <a:t>Socialni psiholog</a:t>
            </a:r>
            <a:endParaRPr lang="sl-SI" sz="2400" dirty="0"/>
          </a:p>
        </p:txBody>
      </p:sp>
      <p:cxnSp>
        <p:nvCxnSpPr>
          <p:cNvPr id="10" name="Straight Arrow Connector 9">
            <a:extLst>
              <a:ext uri="{FF2B5EF4-FFF2-40B4-BE49-F238E27FC236}">
                <a16:creationId xmlns:a16="http://schemas.microsoft.com/office/drawing/2014/main" id="{54CCE7CD-3F86-DC8E-C2EE-F19D36FCD4E8}"/>
              </a:ext>
            </a:extLst>
          </p:cNvPr>
          <p:cNvCxnSpPr>
            <a:cxnSpLocks/>
          </p:cNvCxnSpPr>
          <p:nvPr/>
        </p:nvCxnSpPr>
        <p:spPr>
          <a:xfrm>
            <a:off x="8700649" y="2767418"/>
            <a:ext cx="91668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Google Shape;103;p2">
            <a:extLst>
              <a:ext uri="{FF2B5EF4-FFF2-40B4-BE49-F238E27FC236}">
                <a16:creationId xmlns:a16="http://schemas.microsoft.com/office/drawing/2014/main" id="{17A3AB08-1067-F323-149E-B414F329A1F1}"/>
              </a:ext>
            </a:extLst>
          </p:cNvPr>
          <p:cNvSpPr txBox="1"/>
          <p:nvPr/>
        </p:nvSpPr>
        <p:spPr>
          <a:xfrm>
            <a:off x="9600986" y="2545417"/>
            <a:ext cx="2275870" cy="830956"/>
          </a:xfrm>
          <a:prstGeom prst="rect">
            <a:avLst/>
          </a:prstGeom>
          <a:noFill/>
          <a:ln>
            <a:noFill/>
          </a:ln>
        </p:spPr>
        <p:txBody>
          <a:bodyPr spcFirstLastPara="1" wrap="square" lIns="91425" tIns="45700" rIns="91425" bIns="45700" anchor="t" anchorCtr="0">
            <a:spAutoFit/>
          </a:bodyPr>
          <a:lstStyle/>
          <a:p>
            <a:r>
              <a:rPr lang="sl-SI" sz="2400" b="1" dirty="0"/>
              <a:t>Izobraževalec odraslih</a:t>
            </a:r>
            <a:endParaRPr lang="sl-SI" sz="2400" dirty="0"/>
          </a:p>
        </p:txBody>
      </p:sp>
    </p:spTree>
    <p:extLst>
      <p:ext uri="{BB962C8B-B14F-4D97-AF65-F5344CB8AC3E}">
        <p14:creationId xmlns:p14="http://schemas.microsoft.com/office/powerpoint/2010/main" val="892450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707846"/>
          </a:xfrm>
          <a:prstGeom prst="rect">
            <a:avLst/>
          </a:prstGeom>
          <a:noFill/>
          <a:ln>
            <a:noFill/>
          </a:ln>
        </p:spPr>
        <p:txBody>
          <a:bodyPr spcFirstLastPara="1" wrap="square" lIns="91425" tIns="45700" rIns="91425" bIns="45700" anchor="t" anchorCtr="0">
            <a:spAutoFit/>
          </a:bodyPr>
          <a:lstStyle/>
          <a:p>
            <a:pPr algn="ctr"/>
            <a:r>
              <a:rPr lang="sl-SI" sz="4000" b="1" dirty="0"/>
              <a:t>Učni laboratorij</a:t>
            </a:r>
            <a:endParaRPr lang="sl-SI" sz="4000" dirty="0"/>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692533" y="6032201"/>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2" name="Google Shape;102;p2"/>
          <p:cNvSpPr txBox="1"/>
          <p:nvPr/>
        </p:nvSpPr>
        <p:spPr>
          <a:xfrm>
            <a:off x="1874627" y="3353299"/>
            <a:ext cx="4768948" cy="2062063"/>
          </a:xfrm>
          <a:prstGeom prst="rect">
            <a:avLst/>
          </a:prstGeom>
          <a:noFill/>
          <a:ln>
            <a:noFill/>
          </a:ln>
        </p:spPr>
        <p:txBody>
          <a:bodyPr spcFirstLastPara="1" wrap="square" lIns="91425" tIns="45700" rIns="91425" bIns="45700" anchor="t" anchorCtr="0">
            <a:spAutoFit/>
          </a:bodyPr>
          <a:lstStyle/>
          <a:p>
            <a:r>
              <a:rPr lang="sl-SI" sz="1600" b="1" dirty="0"/>
              <a:t>Socialna smrt je lahko posledica nezadovoljstva v domačem okolju. Posamezniki, ki so nezadovoljni doma, lahko poskušajo to neprijetno občutje kompenzirati tako, da dajejo prednost delu in se prekomerno trudijo, da bi se izognili takšnim situacijam doma. Na koncu postanejo socialno mrtvi, saj postane delo njihova edina skrb.</a:t>
            </a:r>
            <a:endParaRPr lang="sl-SI" sz="1600" dirty="0"/>
          </a:p>
        </p:txBody>
      </p:sp>
      <p:sp>
        <p:nvSpPr>
          <p:cNvPr id="103" name="Google Shape;103;p2"/>
          <p:cNvSpPr txBox="1"/>
          <p:nvPr/>
        </p:nvSpPr>
        <p:spPr>
          <a:xfrm>
            <a:off x="0" y="686576"/>
            <a:ext cx="12192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3600" b="1" dirty="0" err="1">
                <a:solidFill>
                  <a:schemeClr val="dk1"/>
                </a:solidFill>
                <a:latin typeface="Calibri"/>
                <a:cs typeface="Calibri"/>
                <a:sym typeface="Calibri"/>
              </a:rPr>
              <a:t>Citati</a:t>
            </a:r>
            <a:endParaRPr dirty="0"/>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pic>
        <p:nvPicPr>
          <p:cNvPr id="3074" name="Picture 2" descr="Citation Icons - Free SVG &amp; PNG Citation Images - Noun Project">
            <a:extLst>
              <a:ext uri="{FF2B5EF4-FFF2-40B4-BE49-F238E27FC236}">
                <a16:creationId xmlns:a16="http://schemas.microsoft.com/office/drawing/2014/main" id="{33C26DF6-C2C3-0218-6B50-581C9887C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484" y="1639098"/>
            <a:ext cx="1714201" cy="17142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itation Icons - Free SVG &amp; PNG Citation Images - Noun Project">
            <a:extLst>
              <a:ext uri="{FF2B5EF4-FFF2-40B4-BE49-F238E27FC236}">
                <a16:creationId xmlns:a16="http://schemas.microsoft.com/office/drawing/2014/main" id="{C423D788-AACF-2D88-4457-B12F300C67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4789" y="1564442"/>
            <a:ext cx="1714201" cy="1714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4C8623-B25F-451B-1CE0-672C98E91873}"/>
              </a:ext>
            </a:extLst>
          </p:cNvPr>
          <p:cNvSpPr txBox="1"/>
          <p:nvPr/>
        </p:nvSpPr>
        <p:spPr>
          <a:xfrm>
            <a:off x="6773910" y="3373645"/>
            <a:ext cx="4747211" cy="1569660"/>
          </a:xfrm>
          <a:prstGeom prst="rect">
            <a:avLst/>
          </a:prstGeom>
          <a:noFill/>
        </p:spPr>
        <p:txBody>
          <a:bodyPr wrap="square">
            <a:spAutoFit/>
          </a:bodyPr>
          <a:lstStyle/>
          <a:p>
            <a:r>
              <a:rPr lang="sl-SI" sz="1600" b="1" dirty="0"/>
              <a:t>Ocena socialno-čustvenih tveganj na delovnem mestu je zakonska zahteva, vendar duševna stanja, kot je socialna smrt, niso del ocene tveganj na delovnem mestu in jih je treba skrbno upoštevati pri nadaljnjih raziskavah.</a:t>
            </a:r>
            <a:endParaRPr lang="sl-SI" sz="1600" dirty="0"/>
          </a:p>
        </p:txBody>
      </p:sp>
      <p:cxnSp>
        <p:nvCxnSpPr>
          <p:cNvPr id="7" name="Straight Arrow Connector 6">
            <a:extLst>
              <a:ext uri="{FF2B5EF4-FFF2-40B4-BE49-F238E27FC236}">
                <a16:creationId xmlns:a16="http://schemas.microsoft.com/office/drawing/2014/main" id="{AD296ED9-CB8C-42FB-9C58-AA314E44BCB5}"/>
              </a:ext>
            </a:extLst>
          </p:cNvPr>
          <p:cNvCxnSpPr>
            <a:cxnSpLocks/>
          </p:cNvCxnSpPr>
          <p:nvPr/>
        </p:nvCxnSpPr>
        <p:spPr>
          <a:xfrm flipH="1">
            <a:off x="2631767" y="2767418"/>
            <a:ext cx="825433"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Google Shape;103;p2">
            <a:extLst>
              <a:ext uri="{FF2B5EF4-FFF2-40B4-BE49-F238E27FC236}">
                <a16:creationId xmlns:a16="http://schemas.microsoft.com/office/drawing/2014/main" id="{C13B7BE8-B4D9-6A6B-FD24-8F217D58CC99}"/>
              </a:ext>
            </a:extLst>
          </p:cNvPr>
          <p:cNvSpPr txBox="1"/>
          <p:nvPr/>
        </p:nvSpPr>
        <p:spPr>
          <a:xfrm>
            <a:off x="515989" y="2487583"/>
            <a:ext cx="2275870" cy="830956"/>
          </a:xfrm>
          <a:prstGeom prst="rect">
            <a:avLst/>
          </a:prstGeom>
          <a:noFill/>
          <a:ln>
            <a:noFill/>
          </a:ln>
        </p:spPr>
        <p:txBody>
          <a:bodyPr spcFirstLastPara="1" wrap="square" lIns="91425" tIns="45700" rIns="91425" bIns="45700" anchor="t" anchorCtr="0">
            <a:spAutoFit/>
          </a:bodyPr>
          <a:lstStyle/>
          <a:p>
            <a:r>
              <a:rPr lang="sl-SI" sz="2400" b="1" dirty="0"/>
              <a:t>Mali in srednji podjetnik</a:t>
            </a:r>
            <a:endParaRPr lang="sl-SI" sz="2400" dirty="0"/>
          </a:p>
        </p:txBody>
      </p:sp>
      <p:cxnSp>
        <p:nvCxnSpPr>
          <p:cNvPr id="10" name="Straight Arrow Connector 9">
            <a:extLst>
              <a:ext uri="{FF2B5EF4-FFF2-40B4-BE49-F238E27FC236}">
                <a16:creationId xmlns:a16="http://schemas.microsoft.com/office/drawing/2014/main" id="{54CCE7CD-3F86-DC8E-C2EE-F19D36FCD4E8}"/>
              </a:ext>
            </a:extLst>
          </p:cNvPr>
          <p:cNvCxnSpPr>
            <a:cxnSpLocks/>
          </p:cNvCxnSpPr>
          <p:nvPr/>
        </p:nvCxnSpPr>
        <p:spPr>
          <a:xfrm>
            <a:off x="8700649" y="2767418"/>
            <a:ext cx="91668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Google Shape;103;p2">
            <a:extLst>
              <a:ext uri="{FF2B5EF4-FFF2-40B4-BE49-F238E27FC236}">
                <a16:creationId xmlns:a16="http://schemas.microsoft.com/office/drawing/2014/main" id="{17A3AB08-1067-F323-149E-B414F329A1F1}"/>
              </a:ext>
            </a:extLst>
          </p:cNvPr>
          <p:cNvSpPr txBox="1"/>
          <p:nvPr/>
        </p:nvSpPr>
        <p:spPr>
          <a:xfrm>
            <a:off x="9569224" y="2189929"/>
            <a:ext cx="2275870" cy="1200288"/>
          </a:xfrm>
          <a:prstGeom prst="rect">
            <a:avLst/>
          </a:prstGeom>
          <a:noFill/>
          <a:ln>
            <a:noFill/>
          </a:ln>
        </p:spPr>
        <p:txBody>
          <a:bodyPr spcFirstLastPara="1" wrap="square" lIns="91425" tIns="45700" rIns="91425" bIns="45700" anchor="t" anchorCtr="0">
            <a:spAutoFit/>
          </a:bodyPr>
          <a:lstStyle/>
          <a:p>
            <a:r>
              <a:rPr lang="sl-SI" sz="2400" b="1" dirty="0"/>
              <a:t>Strokovnjak za varstvo delavcev</a:t>
            </a:r>
            <a:endParaRPr lang="sl-SI" sz="2400" dirty="0"/>
          </a:p>
        </p:txBody>
      </p:sp>
    </p:spTree>
    <p:extLst>
      <p:ext uri="{BB962C8B-B14F-4D97-AF65-F5344CB8AC3E}">
        <p14:creationId xmlns:p14="http://schemas.microsoft.com/office/powerpoint/2010/main" val="268001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707846"/>
          </a:xfrm>
          <a:prstGeom prst="rect">
            <a:avLst/>
          </a:prstGeom>
          <a:noFill/>
          <a:ln>
            <a:noFill/>
          </a:ln>
        </p:spPr>
        <p:txBody>
          <a:bodyPr spcFirstLastPara="1" wrap="square" lIns="91425" tIns="45700" rIns="91425" bIns="45700" anchor="t" anchorCtr="0">
            <a:spAutoFit/>
          </a:bodyPr>
          <a:lstStyle/>
          <a:p>
            <a:pPr algn="ctr"/>
            <a:r>
              <a:rPr lang="sl-SI" sz="4000" b="1" dirty="0"/>
              <a:t>Učni laboratorij</a:t>
            </a:r>
            <a:endParaRPr lang="sl-SI" sz="4000" dirty="0"/>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692533" y="6032201"/>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3" name="Google Shape;103;p2"/>
          <p:cNvSpPr txBox="1"/>
          <p:nvPr/>
        </p:nvSpPr>
        <p:spPr>
          <a:xfrm>
            <a:off x="0" y="877460"/>
            <a:ext cx="12192000" cy="1246455"/>
          </a:xfrm>
          <a:prstGeom prst="rect">
            <a:avLst/>
          </a:prstGeom>
          <a:noFill/>
          <a:ln>
            <a:noFill/>
          </a:ln>
        </p:spPr>
        <p:txBody>
          <a:bodyPr spcFirstLastPara="1" wrap="square" lIns="91425" tIns="45700" rIns="91425" bIns="45700" anchor="t" anchorCtr="0">
            <a:spAutoFit/>
          </a:bodyPr>
          <a:lstStyle/>
          <a:p>
            <a:pPr algn="ctr">
              <a:lnSpc>
                <a:spcPct val="150000"/>
              </a:lnSpc>
            </a:pPr>
            <a:r>
              <a:rPr lang="sl-SI" sz="3600" b="1" dirty="0"/>
              <a:t>Prispevek je prispeval tudi...</a:t>
            </a:r>
            <a:endParaRPr lang="sl-SI" sz="3600" dirty="0"/>
          </a:p>
          <a:p>
            <a:pPr marL="0" marR="0" lvl="0" indent="0" algn="ctr" rtl="0">
              <a:lnSpc>
                <a:spcPct val="150000"/>
              </a:lnSpc>
              <a:spcBef>
                <a:spcPts val="0"/>
              </a:spcBef>
              <a:spcAft>
                <a:spcPts val="0"/>
              </a:spcAft>
              <a:buNone/>
            </a:pPr>
            <a:endParaRPr dirty="0"/>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sp>
        <p:nvSpPr>
          <p:cNvPr id="3" name="Google Shape;103;p2">
            <a:extLst>
              <a:ext uri="{FF2B5EF4-FFF2-40B4-BE49-F238E27FC236}">
                <a16:creationId xmlns:a16="http://schemas.microsoft.com/office/drawing/2014/main" id="{A8490C7F-1C56-D0EA-7CFD-135C11FBF8F7}"/>
              </a:ext>
            </a:extLst>
          </p:cNvPr>
          <p:cNvSpPr txBox="1"/>
          <p:nvPr/>
        </p:nvSpPr>
        <p:spPr>
          <a:xfrm>
            <a:off x="0" y="1800749"/>
            <a:ext cx="12192000" cy="2862282"/>
          </a:xfrm>
          <a:prstGeom prst="rect">
            <a:avLst/>
          </a:prstGeom>
          <a:noFill/>
          <a:ln>
            <a:noFill/>
          </a:ln>
        </p:spPr>
        <p:txBody>
          <a:bodyPr spcFirstLastPara="1" wrap="square" lIns="91425" tIns="45700" rIns="91425" bIns="45700" anchor="t" anchorCtr="0">
            <a:spAutoFit/>
          </a:bodyPr>
          <a:lstStyle/>
          <a:p>
            <a:r>
              <a:rPr lang="sl-SI" sz="2000" dirty="0"/>
              <a:t>• </a:t>
            </a:r>
            <a:r>
              <a:rPr lang="sl-SI" sz="2000" b="1" dirty="0"/>
              <a:t>Razvoj naslednje dejavnosti: poročilo o osnovnem kartiranju</a:t>
            </a:r>
            <a:endParaRPr lang="sl-SI" sz="2000" dirty="0"/>
          </a:p>
          <a:p>
            <a:r>
              <a:rPr lang="sl-SI" sz="2000" dirty="0"/>
              <a:t>• </a:t>
            </a:r>
            <a:r>
              <a:rPr lang="sl-SI" sz="2000" b="1" dirty="0"/>
              <a:t>Pridobivanje vpogledov v izzive, s katerimi se soočajo mala in srednja podjetja, psihologi in pedagogi na področju socialne smrti</a:t>
            </a:r>
            <a:endParaRPr lang="sl-SI" sz="2000" dirty="0"/>
          </a:p>
          <a:p>
            <a:r>
              <a:rPr lang="sl-SI" sz="2000" dirty="0"/>
              <a:t>• </a:t>
            </a:r>
            <a:r>
              <a:rPr lang="sl-SI" sz="2000" b="1" dirty="0"/>
              <a:t>Pomoč pri pripravi okvira za osnovne elemente omnibus ankete, ki bi omogočali nadaljnje odkrivanje potreb in izzivov ciljnih skupin na področju socialne smrti v širšem obsegu.</a:t>
            </a:r>
            <a:endParaRPr lang="sl-SI" sz="2000" dirty="0"/>
          </a:p>
          <a:p>
            <a:r>
              <a:rPr lang="sl-SI" sz="2000" dirty="0"/>
              <a:t>• </a:t>
            </a:r>
            <a:r>
              <a:rPr lang="sl-SI" sz="2000" b="1" dirty="0"/>
              <a:t>Sklepna ugotovitev: učna delavnica je bila ključni prvi korak, ki nas je vodil in nam omogočil ugotoviti izzive ciljnih skupin, da bi razumeli začetno situacijo v zvezi s to temo (npr. obstoječe znanje ciljnih skupin, razumevanje ciljnih skupin o potrebi in nameri za delo na področju preprečevanja socialne smrti).</a:t>
            </a:r>
            <a:endParaRPr lang="sl-SI" sz="2000" dirty="0"/>
          </a:p>
        </p:txBody>
      </p:sp>
    </p:spTree>
    <p:extLst>
      <p:ext uri="{BB962C8B-B14F-4D97-AF65-F5344CB8AC3E}">
        <p14:creationId xmlns:p14="http://schemas.microsoft.com/office/powerpoint/2010/main" val="390985710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1106</Words>
  <Application>Microsoft Office PowerPoint</Application>
  <PresentationFormat>Widescreen</PresentationFormat>
  <Paragraphs>100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Begum Cacmak</dc:creator>
  <cp:lastModifiedBy>Marijana Simonič</cp:lastModifiedBy>
  <cp:revision>28</cp:revision>
  <dcterms:created xsi:type="dcterms:W3CDTF">2023-05-05T07:36:22Z</dcterms:created>
  <dcterms:modified xsi:type="dcterms:W3CDTF">2025-10-31T10:50:10Z</dcterms:modified>
</cp:coreProperties>
</file>