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embeddedFontLst>
    <p:embeddedFont>
      <p:font typeface="Noto Sans Symbols" panose="020B0604020202020204" charset="0"/>
      <p:regular r:id="rId13"/>
      <p:bold r:id="rId14"/>
    </p:embeddedFont>
    <p:embeddedFont>
      <p:font typeface="Roboto" panose="02000000000000000000" pitchFamily="2"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jCtHiMKNXtbYEPA5+9lfiK6qWFH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0" d="100"/>
          <a:sy n="150" d="100"/>
        </p:scale>
        <p:origin x="654"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customschemas.google.com/relationships/presentationmetadata" Target="metadata"/><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jana Simonič" userId="0ce2348fdbb2cfff" providerId="LiveId" clId="{FC69998D-CD9E-4E3B-B7B0-88AC9B20C63D}"/>
    <pc:docChg chg="undo custSel modSld">
      <pc:chgData name="Marijana Simonič" userId="0ce2348fdbb2cfff" providerId="LiveId" clId="{FC69998D-CD9E-4E3B-B7B0-88AC9B20C63D}" dt="2025-10-31T11:18:03.642" v="358" actId="14100"/>
      <pc:docMkLst>
        <pc:docMk/>
      </pc:docMkLst>
      <pc:sldChg chg="modSp mod">
        <pc:chgData name="Marijana Simonič" userId="0ce2348fdbb2cfff" providerId="LiveId" clId="{FC69998D-CD9E-4E3B-B7B0-88AC9B20C63D}" dt="2025-10-31T11:18:03.642" v="358" actId="14100"/>
        <pc:sldMkLst>
          <pc:docMk/>
          <pc:sldMk cId="0" sldId="256"/>
        </pc:sldMkLst>
        <pc:spChg chg="mod">
          <ac:chgData name="Marijana Simonič" userId="0ce2348fdbb2cfff" providerId="LiveId" clId="{FC69998D-CD9E-4E3B-B7B0-88AC9B20C63D}" dt="2025-10-31T10:55:10.122" v="6"/>
          <ac:spMkLst>
            <pc:docMk/>
            <pc:sldMk cId="0" sldId="256"/>
            <ac:spMk id="84" creationId="{00000000-0000-0000-0000-000000000000}"/>
          </ac:spMkLst>
        </pc:spChg>
        <pc:spChg chg="mod">
          <ac:chgData name="Marijana Simonič" userId="0ce2348fdbb2cfff" providerId="LiveId" clId="{FC69998D-CD9E-4E3B-B7B0-88AC9B20C63D}" dt="2025-10-31T10:55:28.836" v="7"/>
          <ac:spMkLst>
            <pc:docMk/>
            <pc:sldMk cId="0" sldId="256"/>
            <ac:spMk id="87" creationId="{00000000-0000-0000-0000-000000000000}"/>
          </ac:spMkLst>
        </pc:spChg>
        <pc:spChg chg="mod">
          <ac:chgData name="Marijana Simonič" userId="0ce2348fdbb2cfff" providerId="LiveId" clId="{FC69998D-CD9E-4E3B-B7B0-88AC9B20C63D}" dt="2025-10-31T10:54:40.756" v="5"/>
          <ac:spMkLst>
            <pc:docMk/>
            <pc:sldMk cId="0" sldId="256"/>
            <ac:spMk id="90" creationId="{00000000-0000-0000-0000-000000000000}"/>
          </ac:spMkLst>
        </pc:spChg>
        <pc:spChg chg="mod">
          <ac:chgData name="Marijana Simonič" userId="0ce2348fdbb2cfff" providerId="LiveId" clId="{FC69998D-CD9E-4E3B-B7B0-88AC9B20C63D}" dt="2025-10-31T10:53:45.862" v="0"/>
          <ac:spMkLst>
            <pc:docMk/>
            <pc:sldMk cId="0" sldId="256"/>
            <ac:spMk id="91" creationId="{00000000-0000-0000-0000-000000000000}"/>
          </ac:spMkLst>
        </pc:spChg>
        <pc:picChg chg="mod">
          <ac:chgData name="Marijana Simonič" userId="0ce2348fdbb2cfff" providerId="LiveId" clId="{FC69998D-CD9E-4E3B-B7B0-88AC9B20C63D}" dt="2025-10-31T11:18:03.642" v="358" actId="14100"/>
          <ac:picMkLst>
            <pc:docMk/>
            <pc:sldMk cId="0" sldId="256"/>
            <ac:picMk id="94" creationId="{00000000-0000-0000-0000-000000000000}"/>
          </ac:picMkLst>
        </pc:picChg>
      </pc:sldChg>
      <pc:sldChg chg="addSp delSp modSp mod modNotes">
        <pc:chgData name="Marijana Simonič" userId="0ce2348fdbb2cfff" providerId="LiveId" clId="{FC69998D-CD9E-4E3B-B7B0-88AC9B20C63D}" dt="2025-10-31T11:03:21.751" v="62" actId="14100"/>
        <pc:sldMkLst>
          <pc:docMk/>
          <pc:sldMk cId="0" sldId="257"/>
        </pc:sldMkLst>
        <pc:spChg chg="add del mod">
          <ac:chgData name="Marijana Simonič" userId="0ce2348fdbb2cfff" providerId="LiveId" clId="{FC69998D-CD9E-4E3B-B7B0-88AC9B20C63D}" dt="2025-10-31T11:03:03.904" v="59" actId="27636"/>
          <ac:spMkLst>
            <pc:docMk/>
            <pc:sldMk cId="0" sldId="257"/>
            <ac:spMk id="2" creationId="{42B29D8F-39C1-5828-0E61-2754857A8101}"/>
          </ac:spMkLst>
        </pc:spChg>
        <pc:spChg chg="add del mod">
          <ac:chgData name="Marijana Simonič" userId="0ce2348fdbb2cfff" providerId="LiveId" clId="{FC69998D-CD9E-4E3B-B7B0-88AC9B20C63D}" dt="2025-10-31T11:02:57.098" v="57" actId="21"/>
          <ac:spMkLst>
            <pc:docMk/>
            <pc:sldMk cId="0" sldId="257"/>
            <ac:spMk id="4" creationId="{9529EAB6-3B53-7C91-ADC1-10EA6F9CF5C7}"/>
          </ac:spMkLst>
        </pc:spChg>
        <pc:spChg chg="del mod">
          <ac:chgData name="Marijana Simonič" userId="0ce2348fdbb2cfff" providerId="LiveId" clId="{FC69998D-CD9E-4E3B-B7B0-88AC9B20C63D}" dt="2025-10-31T11:01:40.558" v="48" actId="21"/>
          <ac:spMkLst>
            <pc:docMk/>
            <pc:sldMk cId="0" sldId="257"/>
            <ac:spMk id="99" creationId="{00000000-0000-0000-0000-000000000000}"/>
          </ac:spMkLst>
        </pc:spChg>
        <pc:spChg chg="mod">
          <ac:chgData name="Marijana Simonič" userId="0ce2348fdbb2cfff" providerId="LiveId" clId="{FC69998D-CD9E-4E3B-B7B0-88AC9B20C63D}" dt="2025-10-31T11:03:21.751" v="62" actId="14100"/>
          <ac:spMkLst>
            <pc:docMk/>
            <pc:sldMk cId="0" sldId="257"/>
            <ac:spMk id="100" creationId="{00000000-0000-0000-0000-000000000000}"/>
          </ac:spMkLst>
        </pc:spChg>
      </pc:sldChg>
      <pc:sldChg chg="addSp delSp modSp mod">
        <pc:chgData name="Marijana Simonič" userId="0ce2348fdbb2cfff" providerId="LiveId" clId="{FC69998D-CD9E-4E3B-B7B0-88AC9B20C63D}" dt="2025-10-31T11:17:12.217" v="355"/>
        <pc:sldMkLst>
          <pc:docMk/>
          <pc:sldMk cId="0" sldId="258"/>
        </pc:sldMkLst>
        <pc:spChg chg="add del mod">
          <ac:chgData name="Marijana Simonič" userId="0ce2348fdbb2cfff" providerId="LiveId" clId="{FC69998D-CD9E-4E3B-B7B0-88AC9B20C63D}" dt="2025-10-31T11:00:42.650" v="41" actId="21"/>
          <ac:spMkLst>
            <pc:docMk/>
            <pc:sldMk cId="0" sldId="258"/>
            <ac:spMk id="3" creationId="{F8BF5DCF-A302-1887-53C4-2E178D6FBF52}"/>
          </ac:spMkLst>
        </pc:spChg>
        <pc:spChg chg="add del mod">
          <ac:chgData name="Marijana Simonič" userId="0ce2348fdbb2cfff" providerId="LiveId" clId="{FC69998D-CD9E-4E3B-B7B0-88AC9B20C63D}" dt="2025-10-31T11:03:43.521" v="64" actId="122"/>
          <ac:spMkLst>
            <pc:docMk/>
            <pc:sldMk cId="0" sldId="258"/>
            <ac:spMk id="107" creationId="{00000000-0000-0000-0000-000000000000}"/>
          </ac:spMkLst>
        </pc:spChg>
        <pc:spChg chg="mod">
          <ac:chgData name="Marijana Simonič" userId="0ce2348fdbb2cfff" providerId="LiveId" clId="{FC69998D-CD9E-4E3B-B7B0-88AC9B20C63D}" dt="2025-10-31T11:04:02.836" v="65"/>
          <ac:spMkLst>
            <pc:docMk/>
            <pc:sldMk cId="0" sldId="258"/>
            <ac:spMk id="108" creationId="{00000000-0000-0000-0000-000000000000}"/>
          </ac:spMkLst>
        </pc:spChg>
        <pc:spChg chg="mod">
          <ac:chgData name="Marijana Simonič" userId="0ce2348fdbb2cfff" providerId="LiveId" clId="{FC69998D-CD9E-4E3B-B7B0-88AC9B20C63D}" dt="2025-10-31T11:05:06.999" v="253" actId="207"/>
          <ac:spMkLst>
            <pc:docMk/>
            <pc:sldMk cId="0" sldId="258"/>
            <ac:spMk id="109" creationId="{00000000-0000-0000-0000-000000000000}"/>
          </ac:spMkLst>
        </pc:spChg>
        <pc:spChg chg="mod">
          <ac:chgData name="Marijana Simonič" userId="0ce2348fdbb2cfff" providerId="LiveId" clId="{FC69998D-CD9E-4E3B-B7B0-88AC9B20C63D}" dt="2025-10-31T11:05:28.606" v="254"/>
          <ac:spMkLst>
            <pc:docMk/>
            <pc:sldMk cId="0" sldId="258"/>
            <ac:spMk id="111" creationId="{00000000-0000-0000-0000-000000000000}"/>
          </ac:spMkLst>
        </pc:spChg>
        <pc:graphicFrameChg chg="mod">
          <ac:chgData name="Marijana Simonič" userId="0ce2348fdbb2cfff" providerId="LiveId" clId="{FC69998D-CD9E-4E3B-B7B0-88AC9B20C63D}" dt="2025-10-31T11:17:12.217" v="355"/>
          <ac:graphicFrameMkLst>
            <pc:docMk/>
            <pc:sldMk cId="0" sldId="258"/>
            <ac:graphicFrameMk id="110" creationId="{00000000-0000-0000-0000-000000000000}"/>
          </ac:graphicFrameMkLst>
        </pc:graphicFrameChg>
      </pc:sldChg>
      <pc:sldChg chg="modSp mod">
        <pc:chgData name="Marijana Simonič" userId="0ce2348fdbb2cfff" providerId="LiveId" clId="{FC69998D-CD9E-4E3B-B7B0-88AC9B20C63D}" dt="2025-10-31T11:16:47.306" v="354"/>
        <pc:sldMkLst>
          <pc:docMk/>
          <pc:sldMk cId="0" sldId="259"/>
        </pc:sldMkLst>
        <pc:spChg chg="mod">
          <ac:chgData name="Marijana Simonič" userId="0ce2348fdbb2cfff" providerId="LiveId" clId="{FC69998D-CD9E-4E3B-B7B0-88AC9B20C63D}" dt="2025-10-31T11:06:13.911" v="256" actId="122"/>
          <ac:spMkLst>
            <pc:docMk/>
            <pc:sldMk cId="0" sldId="259"/>
            <ac:spMk id="118" creationId="{00000000-0000-0000-0000-000000000000}"/>
          </ac:spMkLst>
        </pc:spChg>
        <pc:spChg chg="mod">
          <ac:chgData name="Marijana Simonič" userId="0ce2348fdbb2cfff" providerId="LiveId" clId="{FC69998D-CD9E-4E3B-B7B0-88AC9B20C63D}" dt="2025-10-31T11:06:51.906" v="261" actId="207"/>
          <ac:spMkLst>
            <pc:docMk/>
            <pc:sldMk cId="0" sldId="259"/>
            <ac:spMk id="119" creationId="{00000000-0000-0000-0000-000000000000}"/>
          </ac:spMkLst>
        </pc:spChg>
        <pc:spChg chg="mod">
          <ac:chgData name="Marijana Simonič" userId="0ce2348fdbb2cfff" providerId="LiveId" clId="{FC69998D-CD9E-4E3B-B7B0-88AC9B20C63D}" dt="2025-10-31T11:15:54.610" v="349"/>
          <ac:spMkLst>
            <pc:docMk/>
            <pc:sldMk cId="0" sldId="259"/>
            <ac:spMk id="122" creationId="{00000000-0000-0000-0000-000000000000}"/>
          </ac:spMkLst>
        </pc:spChg>
        <pc:spChg chg="mod">
          <ac:chgData name="Marijana Simonič" userId="0ce2348fdbb2cfff" providerId="LiveId" clId="{FC69998D-CD9E-4E3B-B7B0-88AC9B20C63D}" dt="2025-10-31T11:16:24.316" v="353" actId="1076"/>
          <ac:spMkLst>
            <pc:docMk/>
            <pc:sldMk cId="0" sldId="259"/>
            <ac:spMk id="123" creationId="{00000000-0000-0000-0000-000000000000}"/>
          </ac:spMkLst>
        </pc:spChg>
        <pc:graphicFrameChg chg="mod">
          <ac:chgData name="Marijana Simonič" userId="0ce2348fdbb2cfff" providerId="LiveId" clId="{FC69998D-CD9E-4E3B-B7B0-88AC9B20C63D}" dt="2025-10-31T11:16:47.306" v="354"/>
          <ac:graphicFrameMkLst>
            <pc:docMk/>
            <pc:sldMk cId="0" sldId="259"/>
            <ac:graphicFrameMk id="120" creationId="{00000000-0000-0000-0000-000000000000}"/>
          </ac:graphicFrameMkLst>
        </pc:graphicFrameChg>
      </pc:sldChg>
      <pc:sldChg chg="modSp mod modNotes">
        <pc:chgData name="Marijana Simonič" userId="0ce2348fdbb2cfff" providerId="LiveId" clId="{FC69998D-CD9E-4E3B-B7B0-88AC9B20C63D}" dt="2025-10-31T11:08:34.764" v="276" actId="207"/>
        <pc:sldMkLst>
          <pc:docMk/>
          <pc:sldMk cId="0" sldId="260"/>
        </pc:sldMkLst>
        <pc:spChg chg="mod">
          <ac:chgData name="Marijana Simonič" userId="0ce2348fdbb2cfff" providerId="LiveId" clId="{FC69998D-CD9E-4E3B-B7B0-88AC9B20C63D}" dt="2025-10-31T11:07:24.104" v="262"/>
          <ac:spMkLst>
            <pc:docMk/>
            <pc:sldMk cId="0" sldId="260"/>
            <ac:spMk id="130" creationId="{00000000-0000-0000-0000-000000000000}"/>
          </ac:spMkLst>
        </pc:spChg>
        <pc:spChg chg="mod">
          <ac:chgData name="Marijana Simonič" userId="0ce2348fdbb2cfff" providerId="LiveId" clId="{FC69998D-CD9E-4E3B-B7B0-88AC9B20C63D}" dt="2025-10-31T11:08:10.202" v="273" actId="20577"/>
          <ac:spMkLst>
            <pc:docMk/>
            <pc:sldMk cId="0" sldId="260"/>
            <ac:spMk id="131" creationId="{00000000-0000-0000-0000-000000000000}"/>
          </ac:spMkLst>
        </pc:spChg>
        <pc:spChg chg="mod">
          <ac:chgData name="Marijana Simonič" userId="0ce2348fdbb2cfff" providerId="LiveId" clId="{FC69998D-CD9E-4E3B-B7B0-88AC9B20C63D}" dt="2025-10-31T11:08:34.764" v="276" actId="207"/>
          <ac:spMkLst>
            <pc:docMk/>
            <pc:sldMk cId="0" sldId="260"/>
            <ac:spMk id="132" creationId="{00000000-0000-0000-0000-000000000000}"/>
          </ac:spMkLst>
        </pc:spChg>
      </pc:sldChg>
      <pc:sldChg chg="modSp mod">
        <pc:chgData name="Marijana Simonič" userId="0ce2348fdbb2cfff" providerId="LiveId" clId="{FC69998D-CD9E-4E3B-B7B0-88AC9B20C63D}" dt="2025-10-31T11:17:44.105" v="356"/>
        <pc:sldMkLst>
          <pc:docMk/>
          <pc:sldMk cId="0" sldId="261"/>
        </pc:sldMkLst>
        <pc:spChg chg="mod">
          <ac:chgData name="Marijana Simonič" userId="0ce2348fdbb2cfff" providerId="LiveId" clId="{FC69998D-CD9E-4E3B-B7B0-88AC9B20C63D}" dt="2025-10-31T11:09:04.208" v="278" actId="122"/>
          <ac:spMkLst>
            <pc:docMk/>
            <pc:sldMk cId="0" sldId="261"/>
            <ac:spMk id="139" creationId="{00000000-0000-0000-0000-000000000000}"/>
          </ac:spMkLst>
        </pc:spChg>
        <pc:spChg chg="mod">
          <ac:chgData name="Marijana Simonič" userId="0ce2348fdbb2cfff" providerId="LiveId" clId="{FC69998D-CD9E-4E3B-B7B0-88AC9B20C63D}" dt="2025-10-31T11:09:37.239" v="286" actId="207"/>
          <ac:spMkLst>
            <pc:docMk/>
            <pc:sldMk cId="0" sldId="261"/>
            <ac:spMk id="140" creationId="{00000000-0000-0000-0000-000000000000}"/>
          </ac:spMkLst>
        </pc:spChg>
        <pc:spChg chg="mod">
          <ac:chgData name="Marijana Simonič" userId="0ce2348fdbb2cfff" providerId="LiveId" clId="{FC69998D-CD9E-4E3B-B7B0-88AC9B20C63D}" dt="2025-10-31T11:10:11.983" v="291" actId="1076"/>
          <ac:spMkLst>
            <pc:docMk/>
            <pc:sldMk cId="0" sldId="261"/>
            <ac:spMk id="141" creationId="{00000000-0000-0000-0000-000000000000}"/>
          </ac:spMkLst>
        </pc:spChg>
        <pc:spChg chg="mod">
          <ac:chgData name="Marijana Simonič" userId="0ce2348fdbb2cfff" providerId="LiveId" clId="{FC69998D-CD9E-4E3B-B7B0-88AC9B20C63D}" dt="2025-10-31T11:10:34.649" v="293" actId="1076"/>
          <ac:spMkLst>
            <pc:docMk/>
            <pc:sldMk cId="0" sldId="261"/>
            <ac:spMk id="142" creationId="{00000000-0000-0000-0000-000000000000}"/>
          </ac:spMkLst>
        </pc:spChg>
        <pc:graphicFrameChg chg="mod">
          <ac:chgData name="Marijana Simonič" userId="0ce2348fdbb2cfff" providerId="LiveId" clId="{FC69998D-CD9E-4E3B-B7B0-88AC9B20C63D}" dt="2025-10-31T11:17:44.105" v="356"/>
          <ac:graphicFrameMkLst>
            <pc:docMk/>
            <pc:sldMk cId="0" sldId="261"/>
            <ac:graphicFrameMk id="143" creationId="{00000000-0000-0000-0000-000000000000}"/>
          </ac:graphicFrameMkLst>
        </pc:graphicFrameChg>
      </pc:sldChg>
      <pc:sldChg chg="modSp mod modNotes">
        <pc:chgData name="Marijana Simonič" userId="0ce2348fdbb2cfff" providerId="LiveId" clId="{FC69998D-CD9E-4E3B-B7B0-88AC9B20C63D}" dt="2025-10-31T11:11:40.428" v="311" actId="20577"/>
        <pc:sldMkLst>
          <pc:docMk/>
          <pc:sldMk cId="0" sldId="262"/>
        </pc:sldMkLst>
        <pc:spChg chg="mod">
          <ac:chgData name="Marijana Simonič" userId="0ce2348fdbb2cfff" providerId="LiveId" clId="{FC69998D-CD9E-4E3B-B7B0-88AC9B20C63D}" dt="2025-10-31T11:10:55.507" v="296" actId="120"/>
          <ac:spMkLst>
            <pc:docMk/>
            <pc:sldMk cId="0" sldId="262"/>
            <ac:spMk id="150" creationId="{00000000-0000-0000-0000-000000000000}"/>
          </ac:spMkLst>
        </pc:spChg>
        <pc:spChg chg="mod">
          <ac:chgData name="Marijana Simonič" userId="0ce2348fdbb2cfff" providerId="LiveId" clId="{FC69998D-CD9E-4E3B-B7B0-88AC9B20C63D}" dt="2025-10-31T11:11:40.428" v="311" actId="20577"/>
          <ac:spMkLst>
            <pc:docMk/>
            <pc:sldMk cId="0" sldId="262"/>
            <ac:spMk id="151" creationId="{00000000-0000-0000-0000-000000000000}"/>
          </ac:spMkLst>
        </pc:spChg>
      </pc:sldChg>
      <pc:sldChg chg="modSp mod modNotes">
        <pc:chgData name="Marijana Simonič" userId="0ce2348fdbb2cfff" providerId="LiveId" clId="{FC69998D-CD9E-4E3B-B7B0-88AC9B20C63D}" dt="2025-10-31T11:12:46.944" v="328" actId="207"/>
        <pc:sldMkLst>
          <pc:docMk/>
          <pc:sldMk cId="0" sldId="263"/>
        </pc:sldMkLst>
        <pc:spChg chg="mod">
          <ac:chgData name="Marijana Simonič" userId="0ce2348fdbb2cfff" providerId="LiveId" clId="{FC69998D-CD9E-4E3B-B7B0-88AC9B20C63D}" dt="2025-10-31T11:12:00.268" v="312"/>
          <ac:spMkLst>
            <pc:docMk/>
            <pc:sldMk cId="0" sldId="263"/>
            <ac:spMk id="158" creationId="{00000000-0000-0000-0000-000000000000}"/>
          </ac:spMkLst>
        </pc:spChg>
        <pc:spChg chg="mod">
          <ac:chgData name="Marijana Simonič" userId="0ce2348fdbb2cfff" providerId="LiveId" clId="{FC69998D-CD9E-4E3B-B7B0-88AC9B20C63D}" dt="2025-10-31T11:12:46.944" v="328" actId="207"/>
          <ac:spMkLst>
            <pc:docMk/>
            <pc:sldMk cId="0" sldId="263"/>
            <ac:spMk id="159" creationId="{00000000-0000-0000-0000-000000000000}"/>
          </ac:spMkLst>
        </pc:spChg>
      </pc:sldChg>
      <pc:sldChg chg="modSp mod modNotes">
        <pc:chgData name="Marijana Simonič" userId="0ce2348fdbb2cfff" providerId="LiveId" clId="{FC69998D-CD9E-4E3B-B7B0-88AC9B20C63D}" dt="2025-10-31T11:14:15.260" v="347" actId="122"/>
        <pc:sldMkLst>
          <pc:docMk/>
          <pc:sldMk cId="0" sldId="264"/>
        </pc:sldMkLst>
        <pc:spChg chg="mod">
          <ac:chgData name="Marijana Simonič" userId="0ce2348fdbb2cfff" providerId="LiveId" clId="{FC69998D-CD9E-4E3B-B7B0-88AC9B20C63D}" dt="2025-10-31T11:13:04.421" v="329"/>
          <ac:spMkLst>
            <pc:docMk/>
            <pc:sldMk cId="0" sldId="264"/>
            <ac:spMk id="166" creationId="{00000000-0000-0000-0000-000000000000}"/>
          </ac:spMkLst>
        </pc:spChg>
        <pc:spChg chg="mod">
          <ac:chgData name="Marijana Simonič" userId="0ce2348fdbb2cfff" providerId="LiveId" clId="{FC69998D-CD9E-4E3B-B7B0-88AC9B20C63D}" dt="2025-10-31T11:14:15.260" v="347" actId="122"/>
          <ac:spMkLst>
            <pc:docMk/>
            <pc:sldMk cId="0" sldId="264"/>
            <ac:spMk id="167" creationId="{00000000-0000-0000-0000-000000000000}"/>
          </ac:spMkLst>
        </pc:spChg>
        <pc:picChg chg="mod">
          <ac:chgData name="Marijana Simonič" userId="0ce2348fdbb2cfff" providerId="LiveId" clId="{FC69998D-CD9E-4E3B-B7B0-88AC9B20C63D}" dt="2025-10-31T11:14:00.193" v="345" actId="1076"/>
          <ac:picMkLst>
            <pc:docMk/>
            <pc:sldMk cId="0" sldId="264"/>
            <ac:picMk id="168" creationId="{00000000-0000-0000-0000-000000000000}"/>
          </ac:picMkLst>
        </pc:picChg>
      </pc:sldChg>
      <pc:sldChg chg="modSp modNotes">
        <pc:chgData name="Marijana Simonič" userId="0ce2348fdbb2cfff" providerId="LiveId" clId="{FC69998D-CD9E-4E3B-B7B0-88AC9B20C63D}" dt="2025-10-31T11:14:34.003" v="348"/>
        <pc:sldMkLst>
          <pc:docMk/>
          <pc:sldMk cId="0" sldId="265"/>
        </pc:sldMkLst>
        <pc:spChg chg="mod">
          <ac:chgData name="Marijana Simonič" userId="0ce2348fdbb2cfff" providerId="LiveId" clId="{FC69998D-CD9E-4E3B-B7B0-88AC9B20C63D}" dt="2025-10-31T11:14:34.003" v="348"/>
          <ac:spMkLst>
            <pc:docMk/>
            <pc:sldMk cId="0" sldId="265"/>
            <ac:spMk id="174"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F:\EVAS%20DATORS\ERASMUS%20LDASA%20SOCIAL%20DEATH%20PREVENTION\ACTIVITY%202\APTAUJAS\Figure%201%20Awareness%20based%20Q.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EVAS%20DATORS\ERASMUS%20LDASA%20SOCIAL%20DEATH%20PREVENTION\ACTIVITY%202\APTAUJAS\Awareness%20based%20question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EVAS%20DATORS\ERASMUS%20LDASA%20SOCIAL%20DEATH%20PREVENTION\ACTIVITY%202\APTAUJAS\Awareness%20based%20question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Darbgr&#257;mata1"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r>
              <a:rPr lang="sl-SI" dirty="0"/>
              <a:t>Ozaveščenost o socialni smrti: razčlenitev po ciljnih skupinah</a:t>
            </a:r>
          </a:p>
        </c:rich>
      </c:tx>
      <c:overlay val="0"/>
      <c:spPr>
        <a:noFill/>
        <a:ln>
          <a:noFill/>
        </a:ln>
        <a:effectLst/>
      </c:spPr>
      <c:txPr>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title>
    <c:autoTitleDeleted val="0"/>
    <c:plotArea>
      <c:layout>
        <c:manualLayout>
          <c:layoutTarget val="inner"/>
          <c:xMode val="edge"/>
          <c:yMode val="edge"/>
          <c:x val="0.26046881375912462"/>
          <c:y val="0.20548536084152269"/>
          <c:w val="0.64587604984085623"/>
          <c:h val="0.51360337059105776"/>
        </c:manualLayout>
      </c:layout>
      <c:barChart>
        <c:barDir val="bar"/>
        <c:grouping val="stacked"/>
        <c:varyColors val="0"/>
        <c:ser>
          <c:idx val="0"/>
          <c:order val="0"/>
          <c:tx>
            <c:strRef>
              <c:f>Lapa1!$B$1</c:f>
              <c:strCache>
                <c:ptCount val="1"/>
                <c:pt idx="0">
                  <c:v>"Yes"</c:v>
                </c:pt>
              </c:strCache>
            </c:strRef>
          </c:tx>
          <c:spPr>
            <a:solidFill>
              <a:schemeClr val="accent1"/>
            </a:solidFill>
            <a:ln>
              <a:noFill/>
            </a:ln>
            <a:effectLst/>
          </c:spPr>
          <c:invertIfNegative val="0"/>
          <c:cat>
            <c:strRef>
              <c:f>Lapa1!$A$2:$A$5</c:f>
              <c:strCache>
                <c:ptCount val="4"/>
                <c:pt idx="0">
                  <c:v>Adult Educators</c:v>
                </c:pt>
                <c:pt idx="1">
                  <c:v>Adult Learners</c:v>
                </c:pt>
                <c:pt idx="2">
                  <c:v>Employed Adults</c:v>
                </c:pt>
                <c:pt idx="3">
                  <c:v>SME Representatives</c:v>
                </c:pt>
              </c:strCache>
            </c:strRef>
          </c:cat>
          <c:val>
            <c:numRef>
              <c:f>Lapa1!$B$2:$B$5</c:f>
              <c:numCache>
                <c:formatCode>0.00%</c:formatCode>
                <c:ptCount val="4"/>
                <c:pt idx="0">
                  <c:v>0.438</c:v>
                </c:pt>
                <c:pt idx="1">
                  <c:v>0.30199999999999999</c:v>
                </c:pt>
                <c:pt idx="2">
                  <c:v>0.34200000000000003</c:v>
                </c:pt>
                <c:pt idx="3">
                  <c:v>0.371</c:v>
                </c:pt>
              </c:numCache>
            </c:numRef>
          </c:val>
          <c:extLst>
            <c:ext xmlns:c16="http://schemas.microsoft.com/office/drawing/2014/chart" uri="{C3380CC4-5D6E-409C-BE32-E72D297353CC}">
              <c16:uniqueId val="{00000000-FCA3-4D0D-B491-0CB398DAB186}"/>
            </c:ext>
          </c:extLst>
        </c:ser>
        <c:ser>
          <c:idx val="1"/>
          <c:order val="1"/>
          <c:tx>
            <c:strRef>
              <c:f>Lapa1!$C$1</c:f>
              <c:strCache>
                <c:ptCount val="1"/>
                <c:pt idx="0">
                  <c:v>"No"</c:v>
                </c:pt>
              </c:strCache>
            </c:strRef>
          </c:tx>
          <c:spPr>
            <a:solidFill>
              <a:schemeClr val="accent2"/>
            </a:solidFill>
            <a:ln>
              <a:noFill/>
            </a:ln>
            <a:effectLst/>
          </c:spPr>
          <c:invertIfNegative val="0"/>
          <c:cat>
            <c:strRef>
              <c:f>Lapa1!$A$2:$A$5</c:f>
              <c:strCache>
                <c:ptCount val="4"/>
                <c:pt idx="0">
                  <c:v>Adult Educators</c:v>
                </c:pt>
                <c:pt idx="1">
                  <c:v>Adult Learners</c:v>
                </c:pt>
                <c:pt idx="2">
                  <c:v>Employed Adults</c:v>
                </c:pt>
                <c:pt idx="3">
                  <c:v>SME Representatives</c:v>
                </c:pt>
              </c:strCache>
            </c:strRef>
          </c:cat>
          <c:val>
            <c:numRef>
              <c:f>Lapa1!$C$2:$C$5</c:f>
              <c:numCache>
                <c:formatCode>0.00%</c:formatCode>
                <c:ptCount val="4"/>
                <c:pt idx="0">
                  <c:v>0.56200000000000006</c:v>
                </c:pt>
                <c:pt idx="1">
                  <c:v>0.69799999999999995</c:v>
                </c:pt>
                <c:pt idx="2">
                  <c:v>0.65800000000000003</c:v>
                </c:pt>
                <c:pt idx="3">
                  <c:v>0.629</c:v>
                </c:pt>
              </c:numCache>
            </c:numRef>
          </c:val>
          <c:extLst>
            <c:ext xmlns:c16="http://schemas.microsoft.com/office/drawing/2014/chart" uri="{C3380CC4-5D6E-409C-BE32-E72D297353CC}">
              <c16:uniqueId val="{00000001-FCA3-4D0D-B491-0CB398DAB186}"/>
            </c:ext>
          </c:extLst>
        </c:ser>
        <c:dLbls>
          <c:showLegendKey val="0"/>
          <c:showVal val="0"/>
          <c:showCatName val="0"/>
          <c:showSerName val="0"/>
          <c:showPercent val="0"/>
          <c:showBubbleSize val="0"/>
        </c:dLbls>
        <c:gapWidth val="150"/>
        <c:overlap val="100"/>
        <c:axId val="676784688"/>
        <c:axId val="676785048"/>
      </c:barChart>
      <c:catAx>
        <c:axId val="6767846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crossAx val="676785048"/>
        <c:crosses val="autoZero"/>
        <c:auto val="1"/>
        <c:lblAlgn val="ctr"/>
        <c:lblOffset val="100"/>
        <c:noMultiLvlLbl val="0"/>
      </c:catAx>
      <c:valAx>
        <c:axId val="676785048"/>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crossAx val="676784688"/>
        <c:crosses val="autoZero"/>
        <c:crossBetween val="between"/>
      </c:valAx>
      <c:spPr>
        <a:noFill/>
        <a:ln>
          <a:noFill/>
        </a:ln>
        <a:effectLst/>
      </c:spPr>
    </c:plotArea>
    <c:legend>
      <c:legendPos val="b"/>
      <c:layout>
        <c:manualLayout>
          <c:xMode val="edge"/>
          <c:yMode val="edge"/>
          <c:x val="0.40968156331706135"/>
          <c:y val="0.89018047162709324"/>
          <c:w val="0.17551830973143712"/>
          <c:h val="5.8139941809599381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legend>
    <c:plotVisOnly val="1"/>
    <c:dispBlanksAs val="gap"/>
    <c:showDLblsOverMax val="0"/>
  </c:chart>
  <c:spPr>
    <a:noFill/>
    <a:ln>
      <a:noFill/>
    </a:ln>
    <a:effectLst/>
  </c:spPr>
  <c:txPr>
    <a:bodyPr/>
    <a:lstStyle/>
    <a:p>
      <a:pPr>
        <a:defRPr>
          <a:latin typeface="Calibri" panose="020F0502020204030204" pitchFamily="34" charset="0"/>
          <a:cs typeface="Calibri" panose="020F0502020204030204" pitchFamily="34" charset="0"/>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r>
              <a:rPr lang="pl-PL" sz="1200" b="1" dirty="0"/>
              <a:t>Ali je socialno smrt mogoče preprečiti?</a:t>
            </a:r>
            <a:endParaRPr lang="pl-PL" sz="1200" dirty="0"/>
          </a:p>
        </c:rich>
      </c:tx>
      <c:layout>
        <c:manualLayout>
          <c:xMode val="edge"/>
          <c:yMode val="edge"/>
          <c:x val="0.21723600174978128"/>
          <c:y val="2.7777777777777776E-2"/>
        </c:manualLayout>
      </c:layout>
      <c:overlay val="0"/>
      <c:spPr>
        <a:noFill/>
        <a:ln>
          <a:noFill/>
        </a:ln>
        <a:effectLst/>
      </c:spPr>
      <c:txPr>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CD38-4BC0-BEFB-3C716AB5C7D5}"/>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CD38-4BC0-BEFB-3C716AB5C7D5}"/>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lv-LV"/>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Lapa1!$K$10:$K$11</c:f>
              <c:strCache>
                <c:ptCount val="2"/>
                <c:pt idx="0">
                  <c:v>Yes</c:v>
                </c:pt>
                <c:pt idx="1">
                  <c:v>No</c:v>
                </c:pt>
              </c:strCache>
            </c:strRef>
          </c:cat>
          <c:val>
            <c:numRef>
              <c:f>Lapa1!$L$10:$L$11</c:f>
              <c:numCache>
                <c:formatCode>General</c:formatCode>
                <c:ptCount val="2"/>
                <c:pt idx="0">
                  <c:v>141</c:v>
                </c:pt>
                <c:pt idx="1">
                  <c:v>7</c:v>
                </c:pt>
              </c:numCache>
            </c:numRef>
          </c:val>
          <c:extLst>
            <c:ext xmlns:c16="http://schemas.microsoft.com/office/drawing/2014/chart" uri="{C3380CC4-5D6E-409C-BE32-E72D297353CC}">
              <c16:uniqueId val="{00000004-CD38-4BC0-BEFB-3C716AB5C7D5}"/>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i="0">
                <a:solidFill>
                  <a:schemeClr val="tx2"/>
                </a:solidFill>
                <a:effectLst/>
              </a:rPr>
              <a:t>Social Death Prevention Strategies: Awareness Across Groups</a:t>
            </a:r>
          </a:p>
        </c:rich>
      </c:tx>
      <c:layout>
        <c:manualLayout>
          <c:xMode val="edge"/>
          <c:yMode val="edge"/>
          <c:x val="0.27978022863276475"/>
          <c:y val="0.7591403851521071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1"/>
          <c:order val="1"/>
          <c:tx>
            <c:strRef>
              <c:f>Lapa1!$N$137</c:f>
              <c:strCache>
                <c:ptCount val="1"/>
                <c:pt idx="0">
                  <c:v>Yes</c:v>
                </c:pt>
              </c:strCache>
            </c:strRef>
          </c:tx>
          <c:spPr>
            <a:solidFill>
              <a:schemeClr val="accent2"/>
            </a:solidFill>
            <a:ln>
              <a:noFill/>
            </a:ln>
            <a:effectLst/>
          </c:spPr>
          <c:invertIfNegative val="0"/>
          <c:cat>
            <c:strRef>
              <c:f>Lapa1!$L$138:$L$141</c:f>
              <c:strCache>
                <c:ptCount val="4"/>
                <c:pt idx="0">
                  <c:v>Adult educators</c:v>
                </c:pt>
                <c:pt idx="1">
                  <c:v>Adult learners</c:v>
                </c:pt>
                <c:pt idx="2">
                  <c:v>Employed adults</c:v>
                </c:pt>
                <c:pt idx="3">
                  <c:v>SME representatives</c:v>
                </c:pt>
              </c:strCache>
            </c:strRef>
          </c:cat>
          <c:val>
            <c:numRef>
              <c:f>Lapa1!$N$138:$N$141</c:f>
              <c:numCache>
                <c:formatCode>General</c:formatCode>
                <c:ptCount val="4"/>
                <c:pt idx="0">
                  <c:v>5</c:v>
                </c:pt>
                <c:pt idx="1">
                  <c:v>7</c:v>
                </c:pt>
                <c:pt idx="2">
                  <c:v>13</c:v>
                </c:pt>
                <c:pt idx="3">
                  <c:v>13</c:v>
                </c:pt>
              </c:numCache>
            </c:numRef>
          </c:val>
          <c:extLst>
            <c:ext xmlns:c16="http://schemas.microsoft.com/office/drawing/2014/chart" uri="{C3380CC4-5D6E-409C-BE32-E72D297353CC}">
              <c16:uniqueId val="{00000000-FDF6-4D19-9147-4FD8B7D3AC33}"/>
            </c:ext>
          </c:extLst>
        </c:ser>
        <c:ser>
          <c:idx val="2"/>
          <c:order val="2"/>
          <c:tx>
            <c:strRef>
              <c:f>Lapa1!$O$137</c:f>
              <c:strCache>
                <c:ptCount val="1"/>
                <c:pt idx="0">
                  <c:v>No</c:v>
                </c:pt>
              </c:strCache>
            </c:strRef>
          </c:tx>
          <c:spPr>
            <a:solidFill>
              <a:schemeClr val="accent1"/>
            </a:solidFill>
            <a:ln>
              <a:noFill/>
            </a:ln>
            <a:effectLst/>
          </c:spPr>
          <c:invertIfNegative val="0"/>
          <c:cat>
            <c:strRef>
              <c:f>Lapa1!$L$138:$L$141</c:f>
              <c:strCache>
                <c:ptCount val="4"/>
                <c:pt idx="0">
                  <c:v>Adult educators</c:v>
                </c:pt>
                <c:pt idx="1">
                  <c:v>Adult learners</c:v>
                </c:pt>
                <c:pt idx="2">
                  <c:v>Employed adults</c:v>
                </c:pt>
                <c:pt idx="3">
                  <c:v>SME representatives</c:v>
                </c:pt>
              </c:strCache>
            </c:strRef>
          </c:cat>
          <c:val>
            <c:numRef>
              <c:f>Lapa1!$O$138:$O$141</c:f>
              <c:numCache>
                <c:formatCode>General</c:formatCode>
                <c:ptCount val="4"/>
                <c:pt idx="0">
                  <c:v>27</c:v>
                </c:pt>
                <c:pt idx="1">
                  <c:v>36</c:v>
                </c:pt>
                <c:pt idx="2">
                  <c:v>25</c:v>
                </c:pt>
                <c:pt idx="3">
                  <c:v>22</c:v>
                </c:pt>
              </c:numCache>
            </c:numRef>
          </c:val>
          <c:extLst>
            <c:ext xmlns:c16="http://schemas.microsoft.com/office/drawing/2014/chart" uri="{C3380CC4-5D6E-409C-BE32-E72D297353CC}">
              <c16:uniqueId val="{00000001-FDF6-4D19-9147-4FD8B7D3AC33}"/>
            </c:ext>
          </c:extLst>
        </c:ser>
        <c:dLbls>
          <c:showLegendKey val="0"/>
          <c:showVal val="0"/>
          <c:showCatName val="0"/>
          <c:showSerName val="0"/>
          <c:showPercent val="0"/>
          <c:showBubbleSize val="0"/>
        </c:dLbls>
        <c:gapWidth val="182"/>
        <c:axId val="585222952"/>
        <c:axId val="585224032"/>
        <c:extLst>
          <c:ext xmlns:c15="http://schemas.microsoft.com/office/drawing/2012/chart" uri="{02D57815-91ED-43cb-92C2-25804820EDAC}">
            <c15:filteredBarSeries>
              <c15:ser>
                <c:idx val="0"/>
                <c:order val="0"/>
                <c:tx>
                  <c:strRef>
                    <c:extLst>
                      <c:ext uri="{02D57815-91ED-43cb-92C2-25804820EDAC}">
                        <c15:formulaRef>
                          <c15:sqref>Lapa1!$M$137</c15:sqref>
                        </c15:formulaRef>
                      </c:ext>
                    </c:extLst>
                    <c:strCache>
                      <c:ptCount val="1"/>
                    </c:strCache>
                  </c:strRef>
                </c:tx>
                <c:spPr>
                  <a:solidFill>
                    <a:schemeClr val="accent1"/>
                  </a:solidFill>
                  <a:ln>
                    <a:noFill/>
                  </a:ln>
                  <a:effectLst/>
                </c:spPr>
                <c:invertIfNegative val="0"/>
                <c:cat>
                  <c:strRef>
                    <c:extLst>
                      <c:ext uri="{02D57815-91ED-43cb-92C2-25804820EDAC}">
                        <c15:formulaRef>
                          <c15:sqref>Lapa1!$L$138:$L$141</c15:sqref>
                        </c15:formulaRef>
                      </c:ext>
                    </c:extLst>
                    <c:strCache>
                      <c:ptCount val="4"/>
                      <c:pt idx="0">
                        <c:v>Adult educators</c:v>
                      </c:pt>
                      <c:pt idx="1">
                        <c:v>Adult learners</c:v>
                      </c:pt>
                      <c:pt idx="2">
                        <c:v>Employed adults</c:v>
                      </c:pt>
                      <c:pt idx="3">
                        <c:v>SME representatives</c:v>
                      </c:pt>
                    </c:strCache>
                  </c:strRef>
                </c:cat>
                <c:val>
                  <c:numRef>
                    <c:extLst>
                      <c:ext uri="{02D57815-91ED-43cb-92C2-25804820EDAC}">
                        <c15:formulaRef>
                          <c15:sqref>Lapa1!$M$138:$M$141</c15:sqref>
                        </c15:formulaRef>
                      </c:ext>
                    </c:extLst>
                    <c:numCache>
                      <c:formatCode>General</c:formatCode>
                      <c:ptCount val="4"/>
                    </c:numCache>
                  </c:numRef>
                </c:val>
                <c:extLst>
                  <c:ext xmlns:c16="http://schemas.microsoft.com/office/drawing/2014/chart" uri="{C3380CC4-5D6E-409C-BE32-E72D297353CC}">
                    <c16:uniqueId val="{00000002-FDF6-4D19-9147-4FD8B7D3AC33}"/>
                  </c:ext>
                </c:extLst>
              </c15:ser>
            </c15:filteredBarSeries>
          </c:ext>
        </c:extLst>
      </c:barChart>
      <c:catAx>
        <c:axId val="5852229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85224032"/>
        <c:crosses val="autoZero"/>
        <c:auto val="1"/>
        <c:lblAlgn val="ctr"/>
        <c:lblOffset val="100"/>
        <c:noMultiLvlLbl val="0"/>
      </c:catAx>
      <c:valAx>
        <c:axId val="5852240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85222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BR" sz="1400" b="1" dirty="0"/>
              <a:t>Prepričanje o preprečevanju socialne smrti</a:t>
            </a:r>
            <a:endParaRPr lang="pt-BR" sz="14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1"/>
          <c:order val="1"/>
          <c:tx>
            <c:strRef>
              <c:f>Lapa1!$D$14</c:f>
              <c:strCache>
                <c:ptCount val="1"/>
                <c:pt idx="0">
                  <c:v>Yes, i can</c:v>
                </c:pt>
              </c:strCache>
            </c:strRef>
          </c:tx>
          <c:spPr>
            <a:solidFill>
              <a:schemeClr val="accent2"/>
            </a:solidFill>
            <a:ln>
              <a:noFill/>
            </a:ln>
            <a:effectLst/>
          </c:spPr>
          <c:invertIfNegative val="0"/>
          <c:cat>
            <c:strRef>
              <c:f>Lapa1!$B$15:$B$18</c:f>
              <c:strCache>
                <c:ptCount val="4"/>
                <c:pt idx="0">
                  <c:v>Adult educators</c:v>
                </c:pt>
                <c:pt idx="1">
                  <c:v>Adult Learners</c:v>
                </c:pt>
                <c:pt idx="2">
                  <c:v>Employed Adults</c:v>
                </c:pt>
                <c:pt idx="3">
                  <c:v>SME Representatives</c:v>
                </c:pt>
              </c:strCache>
            </c:strRef>
          </c:cat>
          <c:val>
            <c:numRef>
              <c:f>Lapa1!$D$15:$D$18</c:f>
              <c:numCache>
                <c:formatCode>General</c:formatCode>
                <c:ptCount val="4"/>
                <c:pt idx="0">
                  <c:v>28</c:v>
                </c:pt>
                <c:pt idx="1">
                  <c:v>36</c:v>
                </c:pt>
                <c:pt idx="2">
                  <c:v>35</c:v>
                </c:pt>
                <c:pt idx="3">
                  <c:v>31</c:v>
                </c:pt>
              </c:numCache>
            </c:numRef>
          </c:val>
          <c:extLst>
            <c:ext xmlns:c16="http://schemas.microsoft.com/office/drawing/2014/chart" uri="{C3380CC4-5D6E-409C-BE32-E72D297353CC}">
              <c16:uniqueId val="{00000000-44E4-4279-9D35-4EBEC193C51E}"/>
            </c:ext>
          </c:extLst>
        </c:ser>
        <c:ser>
          <c:idx val="2"/>
          <c:order val="2"/>
          <c:tx>
            <c:strRef>
              <c:f>Lapa1!$E$14</c:f>
              <c:strCache>
                <c:ptCount val="1"/>
                <c:pt idx="0">
                  <c:v>No, i cannot</c:v>
                </c:pt>
              </c:strCache>
            </c:strRef>
          </c:tx>
          <c:spPr>
            <a:solidFill>
              <a:schemeClr val="accent3"/>
            </a:solidFill>
            <a:ln>
              <a:noFill/>
            </a:ln>
            <a:effectLst/>
          </c:spPr>
          <c:invertIfNegative val="0"/>
          <c:cat>
            <c:strRef>
              <c:f>Lapa1!$B$15:$B$18</c:f>
              <c:strCache>
                <c:ptCount val="4"/>
                <c:pt idx="0">
                  <c:v>Adult educators</c:v>
                </c:pt>
                <c:pt idx="1">
                  <c:v>Adult Learners</c:v>
                </c:pt>
                <c:pt idx="2">
                  <c:v>Employed Adults</c:v>
                </c:pt>
                <c:pt idx="3">
                  <c:v>SME Representatives</c:v>
                </c:pt>
              </c:strCache>
            </c:strRef>
          </c:cat>
          <c:val>
            <c:numRef>
              <c:f>Lapa1!$E$15:$E$18</c:f>
              <c:numCache>
                <c:formatCode>General</c:formatCode>
                <c:ptCount val="4"/>
                <c:pt idx="0">
                  <c:v>4</c:v>
                </c:pt>
                <c:pt idx="1">
                  <c:v>7</c:v>
                </c:pt>
                <c:pt idx="2">
                  <c:v>3</c:v>
                </c:pt>
                <c:pt idx="3">
                  <c:v>4</c:v>
                </c:pt>
              </c:numCache>
            </c:numRef>
          </c:val>
          <c:extLst>
            <c:ext xmlns:c16="http://schemas.microsoft.com/office/drawing/2014/chart" uri="{C3380CC4-5D6E-409C-BE32-E72D297353CC}">
              <c16:uniqueId val="{00000001-44E4-4279-9D35-4EBEC193C51E}"/>
            </c:ext>
          </c:extLst>
        </c:ser>
        <c:dLbls>
          <c:showLegendKey val="0"/>
          <c:showVal val="0"/>
          <c:showCatName val="0"/>
          <c:showSerName val="0"/>
          <c:showPercent val="0"/>
          <c:showBubbleSize val="0"/>
        </c:dLbls>
        <c:gapWidth val="182"/>
        <c:axId val="540442344"/>
        <c:axId val="540444144"/>
        <c:extLst>
          <c:ext xmlns:c15="http://schemas.microsoft.com/office/drawing/2012/chart" uri="{02D57815-91ED-43cb-92C2-25804820EDAC}">
            <c15:filteredBarSeries>
              <c15:ser>
                <c:idx val="0"/>
                <c:order val="0"/>
                <c:tx>
                  <c:strRef>
                    <c:extLst>
                      <c:ext uri="{02D57815-91ED-43cb-92C2-25804820EDAC}">
                        <c15:formulaRef>
                          <c15:sqref>Lapa1!$C$14</c15:sqref>
                        </c15:formulaRef>
                      </c:ext>
                    </c:extLst>
                    <c:strCache>
                      <c:ptCount val="1"/>
                    </c:strCache>
                  </c:strRef>
                </c:tx>
                <c:spPr>
                  <a:solidFill>
                    <a:schemeClr val="accent1"/>
                  </a:solidFill>
                  <a:ln>
                    <a:noFill/>
                  </a:ln>
                  <a:effectLst/>
                </c:spPr>
                <c:invertIfNegative val="0"/>
                <c:cat>
                  <c:strRef>
                    <c:extLst>
                      <c:ext uri="{02D57815-91ED-43cb-92C2-25804820EDAC}">
                        <c15:formulaRef>
                          <c15:sqref>Lapa1!$B$15:$B$18</c15:sqref>
                        </c15:formulaRef>
                      </c:ext>
                    </c:extLst>
                    <c:strCache>
                      <c:ptCount val="4"/>
                      <c:pt idx="0">
                        <c:v>Adult educators</c:v>
                      </c:pt>
                      <c:pt idx="1">
                        <c:v>Adult Learners</c:v>
                      </c:pt>
                      <c:pt idx="2">
                        <c:v>Employed Adults</c:v>
                      </c:pt>
                      <c:pt idx="3">
                        <c:v>SME Representatives</c:v>
                      </c:pt>
                    </c:strCache>
                  </c:strRef>
                </c:cat>
                <c:val>
                  <c:numRef>
                    <c:extLst>
                      <c:ext uri="{02D57815-91ED-43cb-92C2-25804820EDAC}">
                        <c15:formulaRef>
                          <c15:sqref>Lapa1!$C$15:$C$18</c15:sqref>
                        </c15:formulaRef>
                      </c:ext>
                    </c:extLst>
                    <c:numCache>
                      <c:formatCode>General</c:formatCode>
                      <c:ptCount val="4"/>
                    </c:numCache>
                  </c:numRef>
                </c:val>
                <c:extLst>
                  <c:ext xmlns:c16="http://schemas.microsoft.com/office/drawing/2014/chart" uri="{C3380CC4-5D6E-409C-BE32-E72D297353CC}">
                    <c16:uniqueId val="{00000002-44E4-4279-9D35-4EBEC193C51E}"/>
                  </c:ext>
                </c:extLst>
              </c15:ser>
            </c15:filteredBarSeries>
          </c:ext>
        </c:extLst>
      </c:barChart>
      <c:catAx>
        <c:axId val="5404423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40444144"/>
        <c:crosses val="autoZero"/>
        <c:auto val="1"/>
        <c:lblAlgn val="ctr"/>
        <c:lblOffset val="100"/>
        <c:noMultiLvlLbl val="0"/>
      </c:catAx>
      <c:valAx>
        <c:axId val="5404441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40442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6" name="Google Shape;116;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3"/>
        <p:cNvGrpSpPr/>
        <p:nvPr/>
      </p:nvGrpSpPr>
      <p:grpSpPr>
        <a:xfrm>
          <a:off x="0" y="0"/>
          <a:ext cx="0" cy="0"/>
          <a:chOff x="0" y="0"/>
          <a:chExt cx="0" cy="0"/>
        </a:xfrm>
      </p:grpSpPr>
      <p:sp>
        <p:nvSpPr>
          <p:cNvPr id="24" name="Google Shape;24;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
        <p:cNvGrpSpPr/>
        <p:nvPr/>
      </p:nvGrpSpPr>
      <p:grpSpPr>
        <a:xfrm>
          <a:off x="0" y="0"/>
          <a:ext cx="0" cy="0"/>
          <a:chOff x="0" y="0"/>
          <a:chExt cx="0" cy="0"/>
        </a:xfrm>
      </p:grpSpPr>
      <p:sp>
        <p:nvSpPr>
          <p:cNvPr id="35" name="Google Shape;35;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1"/>
        <p:cNvGrpSpPr/>
        <p:nvPr/>
      </p:nvGrpSpPr>
      <p:grpSpPr>
        <a:xfrm>
          <a:off x="0" y="0"/>
          <a:ext cx="0" cy="0"/>
          <a:chOff x="0" y="0"/>
          <a:chExt cx="0" cy="0"/>
        </a:xfrm>
      </p:grpSpPr>
      <p:sp>
        <p:nvSpPr>
          <p:cNvPr id="42" name="Google Shape;42;p1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1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1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a:spLocks noGrp="1"/>
          </p:cNvSpPr>
          <p:nvPr>
            <p:ph type="pic" idx="2"/>
          </p:nvPr>
        </p:nvSpPr>
        <p:spPr>
          <a:xfrm>
            <a:off x="5183188" y="987425"/>
            <a:ext cx="6172200" cy="4873625"/>
          </a:xfrm>
          <a:prstGeom prst="rect">
            <a:avLst/>
          </a:prstGeom>
          <a:noFill/>
          <a:ln>
            <a:noFill/>
          </a:ln>
        </p:spPr>
      </p:sp>
      <p:sp>
        <p:nvSpPr>
          <p:cNvPr id="64" name="Google Shape;64;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E4D4">
            <a:alpha val="45490"/>
          </a:srgbClr>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5.jpg"/><Relationship Id="rId5" Type="http://schemas.openxmlformats.org/officeDocument/2006/relationships/image" Target="../media/image3.png"/><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image" Target="../media/image2.png"/><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s://www.project-care.info/e-guid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2"/>
          <p:cNvSpPr txBox="1"/>
          <p:nvPr/>
        </p:nvSpPr>
        <p:spPr>
          <a:xfrm>
            <a:off x="0" y="28856"/>
            <a:ext cx="12192000" cy="2554505"/>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endParaRPr sz="4000" b="1" i="0" u="none" strike="noStrike" cap="none" dirty="0">
              <a:solidFill>
                <a:schemeClr val="dk1"/>
              </a:solidFill>
              <a:latin typeface="Calibri"/>
              <a:ea typeface="Calibri"/>
              <a:cs typeface="Calibri"/>
              <a:sym typeface="Calibri"/>
            </a:endParaRPr>
          </a:p>
          <a:p>
            <a:pPr marL="0" marR="0" lvl="0" indent="0" algn="ctr" rtl="0">
              <a:lnSpc>
                <a:spcPct val="150000"/>
              </a:lnSpc>
              <a:spcBef>
                <a:spcPts val="0"/>
              </a:spcBef>
              <a:spcAft>
                <a:spcPts val="0"/>
              </a:spcAft>
              <a:buNone/>
            </a:pPr>
            <a:endParaRPr sz="4000" b="1" i="0" u="none" strike="noStrike" cap="none" dirty="0">
              <a:solidFill>
                <a:schemeClr val="dk1"/>
              </a:solidFill>
              <a:latin typeface="Calibri"/>
              <a:ea typeface="Calibri"/>
              <a:cs typeface="Calibri"/>
              <a:sym typeface="Calibri"/>
            </a:endParaRPr>
          </a:p>
          <a:p>
            <a:r>
              <a:rPr lang="sl-SI" sz="4000" b="1" dirty="0"/>
              <a:t>Osnovno poročilo o ozaveščanju o socialni smrti</a:t>
            </a:r>
            <a:endParaRPr lang="sl-SI" sz="4000" dirty="0"/>
          </a:p>
        </p:txBody>
      </p:sp>
      <p:pic>
        <p:nvPicPr>
          <p:cNvPr id="85" name="Google Shape;85;p2" descr="Text&#10;&#10;Description automatically generated with medium confidence"/>
          <p:cNvPicPr preferRelativeResize="0"/>
          <p:nvPr/>
        </p:nvPicPr>
        <p:blipFill rotWithShape="1">
          <a:blip r:embed="rId3">
            <a:alphaModFix/>
          </a:blip>
          <a:srcRect/>
          <a:stretch/>
        </p:blipFill>
        <p:spPr>
          <a:xfrm>
            <a:off x="9375292" y="6008987"/>
            <a:ext cx="2499467" cy="524376"/>
          </a:xfrm>
          <a:prstGeom prst="rect">
            <a:avLst/>
          </a:prstGeom>
          <a:noFill/>
          <a:ln>
            <a:noFill/>
          </a:ln>
        </p:spPr>
      </p:pic>
      <p:sp>
        <p:nvSpPr>
          <p:cNvPr id="86" name="Google Shape;86;p2"/>
          <p:cNvSpPr txBox="1"/>
          <p:nvPr/>
        </p:nvSpPr>
        <p:spPr>
          <a:xfrm>
            <a:off x="3049172" y="3240817"/>
            <a:ext cx="6098344"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GB" sz="1800" b="0" i="0" u="none" strike="noStrike" cap="none">
                <a:solidFill>
                  <a:schemeClr val="dk1"/>
                </a:solidFill>
                <a:latin typeface="Calibri"/>
                <a:ea typeface="Calibri"/>
                <a:cs typeface="Calibri"/>
                <a:sym typeface="Calibri"/>
              </a:rPr>
              <a:t> </a:t>
            </a:r>
            <a:endParaRPr sz="1800" b="0" i="0" u="none" strike="noStrike" cap="none">
              <a:solidFill>
                <a:schemeClr val="dk1"/>
              </a:solidFill>
              <a:latin typeface="Calibri"/>
              <a:ea typeface="Calibri"/>
              <a:cs typeface="Calibri"/>
              <a:sym typeface="Calibri"/>
            </a:endParaRPr>
          </a:p>
        </p:txBody>
      </p:sp>
      <p:sp>
        <p:nvSpPr>
          <p:cNvPr id="87" name="Google Shape;87;p2"/>
          <p:cNvSpPr txBox="1"/>
          <p:nvPr/>
        </p:nvSpPr>
        <p:spPr>
          <a:xfrm>
            <a:off x="3049172" y="3240817"/>
            <a:ext cx="6098344" cy="1200288"/>
          </a:xfrm>
          <a:prstGeom prst="rect">
            <a:avLst/>
          </a:prstGeom>
          <a:noFill/>
          <a:ln>
            <a:noFill/>
          </a:ln>
        </p:spPr>
        <p:txBody>
          <a:bodyPr spcFirstLastPara="1" wrap="square" lIns="91425" tIns="45700" rIns="91425" bIns="45700" anchor="t" anchorCtr="0">
            <a:spAutoFit/>
          </a:bodyPr>
          <a:lstStyle/>
          <a:p>
            <a:pPr algn="ctr"/>
            <a:r>
              <a:rPr lang="en-GB" sz="2400" b="1" i="0" u="none" strike="noStrike" cap="none" dirty="0">
                <a:solidFill>
                  <a:srgbClr val="000000"/>
                </a:solidFill>
                <a:latin typeface="Calibri"/>
                <a:ea typeface="Calibri"/>
                <a:cs typeface="Calibri"/>
                <a:sym typeface="Calibri"/>
              </a:rPr>
              <a:t>CARE: </a:t>
            </a:r>
            <a:r>
              <a:rPr lang="pl-PL" sz="2400" b="1" dirty="0"/>
              <a:t>Pobuda za ozaveščanje o socialni smrti</a:t>
            </a:r>
            <a:endParaRPr lang="pl-PL" sz="2400" dirty="0"/>
          </a:p>
          <a:p>
            <a:pPr marL="0" marR="0" lvl="0" indent="0" algn="ctr" rtl="0">
              <a:lnSpc>
                <a:spcPct val="100000"/>
              </a:lnSpc>
              <a:spcBef>
                <a:spcPts val="0"/>
              </a:spcBef>
              <a:spcAft>
                <a:spcPts val="0"/>
              </a:spcAft>
              <a:buNone/>
            </a:pPr>
            <a:endParaRPr sz="2400" b="1" i="0" u="none" strike="noStrike" cap="none" dirty="0">
              <a:solidFill>
                <a:schemeClr val="dk1"/>
              </a:solidFill>
              <a:latin typeface="Calibri"/>
              <a:ea typeface="Calibri"/>
              <a:cs typeface="Calibri"/>
              <a:sym typeface="Calibri"/>
            </a:endParaRPr>
          </a:p>
        </p:txBody>
      </p:sp>
      <p:sp>
        <p:nvSpPr>
          <p:cNvPr id="88" name="Google Shape;88;p2"/>
          <p:cNvSpPr txBox="1"/>
          <p:nvPr/>
        </p:nvSpPr>
        <p:spPr>
          <a:xfrm>
            <a:off x="3127472" y="3495757"/>
            <a:ext cx="60984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GB" sz="1800" b="0" i="0" u="none" strike="noStrike" cap="none">
                <a:solidFill>
                  <a:schemeClr val="dk1"/>
                </a:solidFill>
                <a:latin typeface="Calibri"/>
                <a:ea typeface="Calibri"/>
                <a:cs typeface="Calibri"/>
                <a:sym typeface="Calibri"/>
              </a:rPr>
              <a:t> </a:t>
            </a:r>
            <a:endParaRPr sz="1800" b="0" i="0" u="none" strike="noStrike" cap="none">
              <a:solidFill>
                <a:schemeClr val="dk1"/>
              </a:solidFill>
              <a:latin typeface="Calibri"/>
              <a:ea typeface="Calibri"/>
              <a:cs typeface="Calibri"/>
              <a:sym typeface="Calibri"/>
            </a:endParaRPr>
          </a:p>
        </p:txBody>
      </p:sp>
      <p:pic>
        <p:nvPicPr>
          <p:cNvPr id="89" name="Google Shape;89;p2"/>
          <p:cNvPicPr preferRelativeResize="0"/>
          <p:nvPr/>
        </p:nvPicPr>
        <p:blipFill rotWithShape="1">
          <a:blip r:embed="rId4">
            <a:alphaModFix/>
          </a:blip>
          <a:srcRect/>
          <a:stretch/>
        </p:blipFill>
        <p:spPr>
          <a:xfrm>
            <a:off x="215249" y="5419323"/>
            <a:ext cx="1438675" cy="1438675"/>
          </a:xfrm>
          <a:prstGeom prst="rect">
            <a:avLst/>
          </a:prstGeom>
          <a:noFill/>
          <a:ln>
            <a:noFill/>
          </a:ln>
        </p:spPr>
      </p:pic>
      <p:sp>
        <p:nvSpPr>
          <p:cNvPr id="90" name="Google Shape;90;p2"/>
          <p:cNvSpPr/>
          <p:nvPr/>
        </p:nvSpPr>
        <p:spPr>
          <a:xfrm>
            <a:off x="846306" y="4489713"/>
            <a:ext cx="5838458" cy="923330"/>
          </a:xfrm>
          <a:prstGeom prst="rect">
            <a:avLst/>
          </a:prstGeom>
          <a:noFill/>
          <a:ln>
            <a:noFill/>
          </a:ln>
        </p:spPr>
        <p:txBody>
          <a:bodyPr spcFirstLastPara="1" wrap="square" lIns="91425" tIns="45700" rIns="91425" bIns="45700" anchor="ctr" anchorCtr="0">
            <a:spAutoFit/>
          </a:bodyPr>
          <a:lstStyle/>
          <a:p>
            <a:pPr lvl="0"/>
            <a:r>
              <a:rPr lang="lv-LV" sz="1800" dirty="0">
                <a:solidFill>
                  <a:schemeClr val="dk1"/>
                </a:solidFill>
                <a:latin typeface="Calibri"/>
                <a:ea typeface="Calibri"/>
                <a:cs typeface="Calibri"/>
                <a:sym typeface="Calibri"/>
              </a:rPr>
              <a:t>Predstavila Eva Šiļina/ LDASA (Latvija)</a:t>
            </a:r>
            <a:endParaRPr lang="sl-SI" sz="1800" dirty="0">
              <a:solidFill>
                <a:schemeClr val="dk1"/>
              </a:solidFill>
              <a:latin typeface="Calibri"/>
              <a:ea typeface="Calibri"/>
              <a:cs typeface="Calibri"/>
              <a:sym typeface="Calibri"/>
            </a:endParaRPr>
          </a:p>
          <a:p>
            <a:pPr lvl="0"/>
            <a:r>
              <a:rPr lang="en-GB" sz="1800" dirty="0">
                <a:solidFill>
                  <a:schemeClr val="dk1"/>
                </a:solidFill>
                <a:latin typeface="Calibri"/>
                <a:ea typeface="Calibri"/>
                <a:cs typeface="Calibri"/>
                <a:sym typeface="Calibri"/>
              </a:rPr>
              <a:t>Projekt Erasmus+ </a:t>
            </a:r>
            <a:r>
              <a:rPr lang="en-GB" sz="1800" dirty="0" err="1">
                <a:solidFill>
                  <a:schemeClr val="dk1"/>
                </a:solidFill>
                <a:latin typeface="Calibri"/>
                <a:ea typeface="Calibri"/>
                <a:cs typeface="Calibri"/>
                <a:sym typeface="Calibri"/>
              </a:rPr>
              <a:t>št</a:t>
            </a:r>
            <a:r>
              <a:rPr lang="en-GB" sz="1800" dirty="0">
                <a:solidFill>
                  <a:schemeClr val="dk1"/>
                </a:solidFill>
                <a:latin typeface="Calibri"/>
                <a:ea typeface="Calibri"/>
                <a:cs typeface="Calibri"/>
                <a:sym typeface="Calibri"/>
              </a:rPr>
              <a:t>. </a:t>
            </a:r>
            <a:r>
              <a:rPr lang="en-GB" sz="1800" b="0" i="0" u="none" strike="noStrike" cap="none" dirty="0">
                <a:solidFill>
                  <a:schemeClr val="dk1"/>
                </a:solidFill>
                <a:latin typeface="Calibri"/>
                <a:ea typeface="Calibri"/>
                <a:cs typeface="Calibri"/>
                <a:sym typeface="Calibri"/>
              </a:rPr>
              <a:t>2023-2-LV01-KA210-ADU-000176412</a:t>
            </a:r>
            <a:endParaRPr dirty="0"/>
          </a:p>
          <a:p>
            <a:pPr marL="0" marR="0" lvl="0" indent="0" algn="l" rtl="0">
              <a:lnSpc>
                <a:spcPct val="100000"/>
              </a:lnSpc>
              <a:spcBef>
                <a:spcPts val="0"/>
              </a:spcBef>
              <a:spcAft>
                <a:spcPts val="0"/>
              </a:spcAft>
              <a:buNone/>
            </a:pPr>
            <a:r>
              <a:rPr lang="en-GB" sz="1800" b="0" i="0" u="none" strike="noStrike" cap="none" dirty="0">
                <a:solidFill>
                  <a:schemeClr val="dk1"/>
                </a:solidFill>
                <a:latin typeface="Calibri"/>
                <a:ea typeface="Calibri"/>
                <a:cs typeface="Calibri"/>
                <a:sym typeface="Calibri"/>
              </a:rPr>
              <a:t>Dat</a:t>
            </a:r>
            <a:r>
              <a:rPr lang="sl-SI" sz="1800" b="0" i="0" u="none" strike="noStrike" cap="none" dirty="0">
                <a:solidFill>
                  <a:schemeClr val="dk1"/>
                </a:solidFill>
                <a:latin typeface="Calibri"/>
                <a:ea typeface="Calibri"/>
                <a:cs typeface="Calibri"/>
                <a:sym typeface="Calibri"/>
              </a:rPr>
              <a:t>um</a:t>
            </a:r>
            <a:r>
              <a:rPr lang="en-GB" sz="1800" b="0" i="0" u="none" strike="noStrike" cap="none" dirty="0">
                <a:solidFill>
                  <a:schemeClr val="dk1"/>
                </a:solidFill>
                <a:latin typeface="Calibri"/>
                <a:ea typeface="Calibri"/>
                <a:cs typeface="Calibri"/>
                <a:sym typeface="Calibri"/>
              </a:rPr>
              <a:t>: 06.11.2025</a:t>
            </a:r>
            <a:endParaRPr dirty="0"/>
          </a:p>
        </p:txBody>
      </p:sp>
      <p:sp>
        <p:nvSpPr>
          <p:cNvPr id="91" name="Google Shape;91;p2"/>
          <p:cNvSpPr txBox="1"/>
          <p:nvPr/>
        </p:nvSpPr>
        <p:spPr>
          <a:xfrm>
            <a:off x="3262744" y="5886425"/>
            <a:ext cx="5604300" cy="830956"/>
          </a:xfrm>
          <a:prstGeom prst="rect">
            <a:avLst/>
          </a:prstGeom>
          <a:noFill/>
          <a:ln>
            <a:noFill/>
          </a:ln>
        </p:spPr>
        <p:txBody>
          <a:bodyPr spcFirstLastPara="1" wrap="square" lIns="91425" tIns="45700" rIns="91425" bIns="45700" anchor="t" anchorCtr="0">
            <a:spAutoFit/>
          </a:bodyPr>
          <a:lstStyle/>
          <a:p>
            <a:pPr lvl="0" algn="ctr">
              <a:lnSpc>
                <a:spcPct val="150000"/>
              </a:lnSpc>
              <a:buSzPts val="800"/>
            </a:pPr>
            <a:r>
              <a:rPr lang="en-GB" sz="800" dirty="0" err="1">
                <a:solidFill>
                  <a:schemeClr val="dk1"/>
                </a:solidFill>
                <a:latin typeface="Roboto"/>
                <a:ea typeface="Roboto"/>
                <a:cs typeface="Roboto"/>
                <a:sym typeface="Roboto"/>
              </a:rPr>
              <a:t>Financirano</a:t>
            </a:r>
            <a:r>
              <a:rPr lang="en-GB" sz="800" dirty="0">
                <a:solidFill>
                  <a:schemeClr val="dk1"/>
                </a:solidFill>
                <a:latin typeface="Roboto"/>
                <a:ea typeface="Roboto"/>
                <a:cs typeface="Roboto"/>
                <a:sym typeface="Roboto"/>
              </a:rPr>
              <a:t> s </a:t>
            </a:r>
            <a:r>
              <a:rPr lang="en-GB" sz="800" dirty="0" err="1">
                <a:solidFill>
                  <a:schemeClr val="dk1"/>
                </a:solidFill>
                <a:latin typeface="Roboto"/>
                <a:ea typeface="Roboto"/>
                <a:cs typeface="Roboto"/>
                <a:sym typeface="Roboto"/>
              </a:rPr>
              <a:t>strani</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Evropske</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unije</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Izražena</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stališča</a:t>
            </a:r>
            <a:r>
              <a:rPr lang="en-GB" sz="800" dirty="0">
                <a:solidFill>
                  <a:schemeClr val="dk1"/>
                </a:solidFill>
                <a:latin typeface="Roboto"/>
                <a:ea typeface="Roboto"/>
                <a:cs typeface="Roboto"/>
                <a:sym typeface="Roboto"/>
              </a:rPr>
              <a:t> in </a:t>
            </a:r>
            <a:r>
              <a:rPr lang="en-GB" sz="800" dirty="0" err="1">
                <a:solidFill>
                  <a:schemeClr val="dk1"/>
                </a:solidFill>
                <a:latin typeface="Roboto"/>
                <a:ea typeface="Roboto"/>
                <a:cs typeface="Roboto"/>
                <a:sym typeface="Roboto"/>
              </a:rPr>
              <a:t>mnenja</a:t>
            </a:r>
            <a:r>
              <a:rPr lang="en-GB" sz="800" dirty="0">
                <a:solidFill>
                  <a:schemeClr val="dk1"/>
                </a:solidFill>
                <a:latin typeface="Roboto"/>
                <a:ea typeface="Roboto"/>
                <a:cs typeface="Roboto"/>
                <a:sym typeface="Roboto"/>
              </a:rPr>
              <a:t> so </a:t>
            </a:r>
            <a:r>
              <a:rPr lang="en-GB" sz="800" dirty="0" err="1">
                <a:solidFill>
                  <a:schemeClr val="dk1"/>
                </a:solidFill>
                <a:latin typeface="Roboto"/>
                <a:ea typeface="Roboto"/>
                <a:cs typeface="Roboto"/>
                <a:sym typeface="Roboto"/>
              </a:rPr>
              <a:t>izključno</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stališča</a:t>
            </a:r>
            <a:r>
              <a:rPr lang="en-GB" sz="800" dirty="0">
                <a:solidFill>
                  <a:schemeClr val="dk1"/>
                </a:solidFill>
                <a:latin typeface="Roboto"/>
                <a:ea typeface="Roboto"/>
                <a:cs typeface="Roboto"/>
                <a:sym typeface="Roboto"/>
              </a:rPr>
              <a:t> in </a:t>
            </a:r>
            <a:r>
              <a:rPr lang="en-GB" sz="800" dirty="0" err="1">
                <a:solidFill>
                  <a:schemeClr val="dk1"/>
                </a:solidFill>
                <a:latin typeface="Roboto"/>
                <a:ea typeface="Roboto"/>
                <a:cs typeface="Roboto"/>
                <a:sym typeface="Roboto"/>
              </a:rPr>
              <a:t>mnenja</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avtorja</a:t>
            </a:r>
            <a:r>
              <a:rPr lang="en-GB" sz="800" dirty="0">
                <a:solidFill>
                  <a:schemeClr val="dk1"/>
                </a:solidFill>
                <a:latin typeface="Roboto"/>
                <a:ea typeface="Roboto"/>
                <a:cs typeface="Roboto"/>
                <a:sym typeface="Roboto"/>
              </a:rPr>
              <a:t>(-</a:t>
            </a:r>
            <a:r>
              <a:rPr lang="en-GB" sz="800" dirty="0" err="1">
                <a:solidFill>
                  <a:schemeClr val="dk1"/>
                </a:solidFill>
                <a:latin typeface="Roboto"/>
                <a:ea typeface="Roboto"/>
                <a:cs typeface="Roboto"/>
                <a:sym typeface="Roboto"/>
              </a:rPr>
              <a:t>ev</a:t>
            </a:r>
            <a:r>
              <a:rPr lang="en-GB" sz="800" dirty="0">
                <a:solidFill>
                  <a:schemeClr val="dk1"/>
                </a:solidFill>
                <a:latin typeface="Roboto"/>
                <a:ea typeface="Roboto"/>
                <a:cs typeface="Roboto"/>
                <a:sym typeface="Roboto"/>
              </a:rPr>
              <a:t>) in ne </a:t>
            </a:r>
            <a:r>
              <a:rPr lang="en-GB" sz="800" dirty="0" err="1">
                <a:solidFill>
                  <a:schemeClr val="dk1"/>
                </a:solidFill>
                <a:latin typeface="Roboto"/>
                <a:ea typeface="Roboto"/>
                <a:cs typeface="Roboto"/>
                <a:sym typeface="Roboto"/>
              </a:rPr>
              <a:t>odražajo</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nujno</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stališč</a:t>
            </a:r>
            <a:r>
              <a:rPr lang="en-GB" sz="800" dirty="0">
                <a:solidFill>
                  <a:schemeClr val="dk1"/>
                </a:solidFill>
                <a:latin typeface="Roboto"/>
                <a:ea typeface="Roboto"/>
                <a:cs typeface="Roboto"/>
                <a:sym typeface="Roboto"/>
              </a:rPr>
              <a:t> in </a:t>
            </a:r>
            <a:r>
              <a:rPr lang="en-GB" sz="800" dirty="0" err="1">
                <a:solidFill>
                  <a:schemeClr val="dk1"/>
                </a:solidFill>
                <a:latin typeface="Roboto"/>
                <a:ea typeface="Roboto"/>
                <a:cs typeface="Roboto"/>
                <a:sym typeface="Roboto"/>
              </a:rPr>
              <a:t>mnenj</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Evropske</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unije</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ali</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Agencije</a:t>
            </a:r>
            <a:r>
              <a:rPr lang="en-GB" sz="800" dirty="0">
                <a:solidFill>
                  <a:schemeClr val="dk1"/>
                </a:solidFill>
                <a:latin typeface="Roboto"/>
                <a:ea typeface="Roboto"/>
                <a:cs typeface="Roboto"/>
                <a:sym typeface="Roboto"/>
              </a:rPr>
              <a:t> za </a:t>
            </a:r>
            <a:r>
              <a:rPr lang="en-GB" sz="800" dirty="0" err="1">
                <a:solidFill>
                  <a:schemeClr val="dk1"/>
                </a:solidFill>
                <a:latin typeface="Roboto"/>
                <a:ea typeface="Roboto"/>
                <a:cs typeface="Roboto"/>
                <a:sym typeface="Roboto"/>
              </a:rPr>
              <a:t>razvoj</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izobraževanja</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Republike</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Latvije</a:t>
            </a:r>
            <a:r>
              <a:rPr lang="en-GB" sz="800" dirty="0">
                <a:solidFill>
                  <a:schemeClr val="dk1"/>
                </a:solidFill>
                <a:latin typeface="Roboto"/>
                <a:ea typeface="Roboto"/>
                <a:cs typeface="Roboto"/>
                <a:sym typeface="Roboto"/>
              </a:rPr>
              <a:t> (VIAA). Niti </a:t>
            </a:r>
            <a:r>
              <a:rPr lang="en-GB" sz="800" dirty="0" err="1">
                <a:solidFill>
                  <a:schemeClr val="dk1"/>
                </a:solidFill>
                <a:latin typeface="Roboto"/>
                <a:ea typeface="Roboto"/>
                <a:cs typeface="Roboto"/>
                <a:sym typeface="Roboto"/>
              </a:rPr>
              <a:t>Evropska</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unija</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niti</a:t>
            </a:r>
            <a:r>
              <a:rPr lang="en-GB" sz="800" dirty="0">
                <a:solidFill>
                  <a:schemeClr val="dk1"/>
                </a:solidFill>
                <a:latin typeface="Roboto"/>
                <a:ea typeface="Roboto"/>
                <a:cs typeface="Roboto"/>
                <a:sym typeface="Roboto"/>
              </a:rPr>
              <a:t> organ, ki </a:t>
            </a:r>
            <a:r>
              <a:rPr lang="en-GB" sz="800" dirty="0" err="1">
                <a:solidFill>
                  <a:schemeClr val="dk1"/>
                </a:solidFill>
                <a:latin typeface="Roboto"/>
                <a:ea typeface="Roboto"/>
                <a:cs typeface="Roboto"/>
                <a:sym typeface="Roboto"/>
              </a:rPr>
              <a:t>dodeljuje</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sredstva</a:t>
            </a:r>
            <a:r>
              <a:rPr lang="en-GB" sz="800" dirty="0">
                <a:solidFill>
                  <a:schemeClr val="dk1"/>
                </a:solidFill>
                <a:latin typeface="Roboto"/>
                <a:ea typeface="Roboto"/>
                <a:cs typeface="Roboto"/>
                <a:sym typeface="Roboto"/>
              </a:rPr>
              <a:t>, VIAA, ne </a:t>
            </a:r>
            <a:r>
              <a:rPr lang="en-GB" sz="800" dirty="0" err="1">
                <a:solidFill>
                  <a:schemeClr val="dk1"/>
                </a:solidFill>
                <a:latin typeface="Roboto"/>
                <a:ea typeface="Roboto"/>
                <a:cs typeface="Roboto"/>
                <a:sym typeface="Roboto"/>
              </a:rPr>
              <a:t>odgovarjata</a:t>
            </a:r>
            <a:r>
              <a:rPr lang="en-GB" sz="800" dirty="0">
                <a:solidFill>
                  <a:schemeClr val="dk1"/>
                </a:solidFill>
                <a:latin typeface="Roboto"/>
                <a:ea typeface="Roboto"/>
                <a:cs typeface="Roboto"/>
                <a:sym typeface="Roboto"/>
              </a:rPr>
              <a:t> za </a:t>
            </a:r>
            <a:r>
              <a:rPr lang="en-GB" sz="800" dirty="0" err="1">
                <a:solidFill>
                  <a:schemeClr val="dk1"/>
                </a:solidFill>
                <a:latin typeface="Roboto"/>
                <a:ea typeface="Roboto"/>
                <a:cs typeface="Roboto"/>
                <a:sym typeface="Roboto"/>
              </a:rPr>
              <a:t>njih</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Številka</a:t>
            </a:r>
            <a:r>
              <a:rPr lang="en-GB" sz="800" dirty="0">
                <a:solidFill>
                  <a:schemeClr val="dk1"/>
                </a:solidFill>
                <a:latin typeface="Roboto"/>
                <a:ea typeface="Roboto"/>
                <a:cs typeface="Roboto"/>
                <a:sym typeface="Roboto"/>
              </a:rPr>
              <a:t> </a:t>
            </a:r>
            <a:r>
              <a:rPr lang="en-GB" sz="800" dirty="0" err="1">
                <a:solidFill>
                  <a:schemeClr val="dk1"/>
                </a:solidFill>
                <a:latin typeface="Roboto"/>
                <a:ea typeface="Roboto"/>
                <a:cs typeface="Roboto"/>
                <a:sym typeface="Roboto"/>
              </a:rPr>
              <a:t>projekta</a:t>
            </a:r>
            <a:r>
              <a:rPr lang="en-GB" sz="800" dirty="0">
                <a:solidFill>
                  <a:schemeClr val="dk1"/>
                </a:solidFill>
                <a:latin typeface="Roboto"/>
                <a:ea typeface="Roboto"/>
                <a:cs typeface="Roboto"/>
                <a:sym typeface="Roboto"/>
              </a:rPr>
              <a:t>: 2023-2-LV01-KA210-ADU-000176412</a:t>
            </a:r>
            <a:endParaRPr sz="3200" b="0" i="0" u="none" strike="noStrike" cap="none" dirty="0">
              <a:solidFill>
                <a:schemeClr val="dk1"/>
              </a:solidFill>
              <a:latin typeface="Calibri"/>
              <a:ea typeface="Calibri"/>
              <a:cs typeface="Calibri"/>
              <a:sym typeface="Calibri"/>
            </a:endParaRPr>
          </a:p>
        </p:txBody>
      </p:sp>
      <p:pic>
        <p:nvPicPr>
          <p:cNvPr id="92" name="Google Shape;92;p2"/>
          <p:cNvPicPr preferRelativeResize="0"/>
          <p:nvPr/>
        </p:nvPicPr>
        <p:blipFill rotWithShape="1">
          <a:blip r:embed="rId5">
            <a:alphaModFix/>
          </a:blip>
          <a:srcRect t="26274" b="36749"/>
          <a:stretch/>
        </p:blipFill>
        <p:spPr>
          <a:xfrm>
            <a:off x="4091992" y="202075"/>
            <a:ext cx="3441200" cy="1272359"/>
          </a:xfrm>
          <a:prstGeom prst="rect">
            <a:avLst/>
          </a:prstGeom>
          <a:noFill/>
          <a:ln>
            <a:noFill/>
          </a:ln>
        </p:spPr>
      </p:pic>
      <p:pic>
        <p:nvPicPr>
          <p:cNvPr id="93" name="Google Shape;93;p2"/>
          <p:cNvPicPr preferRelativeResize="0"/>
          <p:nvPr/>
        </p:nvPicPr>
        <p:blipFill rotWithShape="1">
          <a:blip r:embed="rId6">
            <a:alphaModFix/>
          </a:blip>
          <a:srcRect/>
          <a:stretch/>
        </p:blipFill>
        <p:spPr>
          <a:xfrm>
            <a:off x="1498939" y="399499"/>
            <a:ext cx="1852873" cy="1045458"/>
          </a:xfrm>
          <a:prstGeom prst="rect">
            <a:avLst/>
          </a:prstGeom>
          <a:noFill/>
          <a:ln>
            <a:noFill/>
          </a:ln>
        </p:spPr>
      </p:pic>
      <p:pic>
        <p:nvPicPr>
          <p:cNvPr id="94" name="Google Shape;94;p2"/>
          <p:cNvPicPr preferRelativeResize="0"/>
          <p:nvPr/>
        </p:nvPicPr>
        <p:blipFill rotWithShape="1">
          <a:blip r:embed="rId7">
            <a:alphaModFix/>
          </a:blip>
          <a:srcRect/>
          <a:stretch/>
        </p:blipFill>
        <p:spPr>
          <a:xfrm>
            <a:off x="8629650" y="288203"/>
            <a:ext cx="2724150" cy="95639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5"/>
          <p:cNvSpPr txBox="1">
            <a:spLocks noGrp="1"/>
          </p:cNvSpPr>
          <p:nvPr>
            <p:ph type="title"/>
          </p:nvPr>
        </p:nvSpPr>
        <p:spPr>
          <a:xfrm>
            <a:off x="838200" y="1491916"/>
            <a:ext cx="10515600" cy="3874168"/>
          </a:xfrm>
          <a:prstGeom prst="rect">
            <a:avLst/>
          </a:prstGeom>
          <a:noFill/>
          <a:ln>
            <a:noFill/>
          </a:ln>
        </p:spPr>
        <p:txBody>
          <a:bodyPr spcFirstLastPara="1" wrap="square" lIns="91425" tIns="45700" rIns="91425" bIns="45700" anchor="ctr" anchorCtr="0">
            <a:normAutofit/>
          </a:bodyPr>
          <a:lstStyle/>
          <a:p>
            <a:pPr algn="ctr"/>
            <a:r>
              <a:rPr lang="sl-SI" sz="4000" dirty="0"/>
              <a:t>Hvala za vašo pozornost!</a:t>
            </a:r>
            <a:br>
              <a:rPr lang="sl-SI" sz="4000" dirty="0"/>
            </a:br>
            <a:br>
              <a:rPr lang="en-GB" dirty="0"/>
            </a:br>
            <a:endParaRPr dirty="0"/>
          </a:p>
        </p:txBody>
      </p:sp>
      <p:sp>
        <p:nvSpPr>
          <p:cNvPr id="175" name="Google Shape;175;p25"/>
          <p:cNvSpPr txBox="1"/>
          <p:nvPr/>
        </p:nvSpPr>
        <p:spPr>
          <a:xfrm>
            <a:off x="3262744" y="5886425"/>
            <a:ext cx="5604300" cy="769500"/>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Clr>
                <a:srgbClr val="000000"/>
              </a:buClr>
              <a:buSzPts val="800"/>
              <a:buFont typeface="Arial"/>
              <a:buNone/>
            </a:pPr>
            <a:r>
              <a:rPr lang="en-GB" sz="800" b="0" i="0" u="none" strike="noStrike" cap="none">
                <a:solidFill>
                  <a:schemeClr val="dk1"/>
                </a:solidFill>
                <a:latin typeface="Roboto"/>
                <a:ea typeface="Roboto"/>
                <a:cs typeface="Roboto"/>
                <a:sym typeface="Roboto"/>
              </a:rPr>
              <a:t>Funded by the European Union. Views and opinions expressed are however those of the author(s) only and do not necessarily reflect those of the European Union or State Education Development Agency Republic of Latvia (VIAA). Neither the European Union nor the granting authority VIAA can be held responsible for them. Project N°: 2023-2-LV01-KA210-ADU-000176412</a:t>
            </a:r>
            <a:endParaRPr sz="3200" b="0" i="0" u="none" strike="noStrike" cap="none">
              <a:solidFill>
                <a:schemeClr val="dk1"/>
              </a:solidFill>
              <a:latin typeface="Calibri"/>
              <a:ea typeface="Calibri"/>
              <a:cs typeface="Calibri"/>
              <a:sym typeface="Calibri"/>
            </a:endParaRPr>
          </a:p>
        </p:txBody>
      </p:sp>
      <p:pic>
        <p:nvPicPr>
          <p:cNvPr id="176" name="Google Shape;176;p25"/>
          <p:cNvPicPr preferRelativeResize="0"/>
          <p:nvPr/>
        </p:nvPicPr>
        <p:blipFill rotWithShape="1">
          <a:blip r:embed="rId3">
            <a:alphaModFix/>
          </a:blip>
          <a:srcRect/>
          <a:stretch/>
        </p:blipFill>
        <p:spPr>
          <a:xfrm>
            <a:off x="215249" y="5419323"/>
            <a:ext cx="1438675" cy="1438675"/>
          </a:xfrm>
          <a:prstGeom prst="rect">
            <a:avLst/>
          </a:prstGeom>
          <a:noFill/>
          <a:ln>
            <a:noFill/>
          </a:ln>
        </p:spPr>
      </p:pic>
      <p:pic>
        <p:nvPicPr>
          <p:cNvPr id="177" name="Google Shape;177;p25" descr="Text&#10;&#10;Description automatically generated with medium confidence"/>
          <p:cNvPicPr preferRelativeResize="0"/>
          <p:nvPr/>
        </p:nvPicPr>
        <p:blipFill rotWithShape="1">
          <a:blip r:embed="rId4">
            <a:alphaModFix/>
          </a:blip>
          <a:srcRect/>
          <a:stretch/>
        </p:blipFill>
        <p:spPr>
          <a:xfrm>
            <a:off x="9378208" y="6008987"/>
            <a:ext cx="2499467" cy="524376"/>
          </a:xfrm>
          <a:prstGeom prst="rect">
            <a:avLst/>
          </a:prstGeom>
          <a:noFill/>
          <a:ln>
            <a:noFill/>
          </a:ln>
        </p:spPr>
      </p:pic>
      <p:pic>
        <p:nvPicPr>
          <p:cNvPr id="178" name="Google Shape;178;p25"/>
          <p:cNvPicPr preferRelativeResize="0"/>
          <p:nvPr/>
        </p:nvPicPr>
        <p:blipFill rotWithShape="1">
          <a:blip r:embed="rId5">
            <a:alphaModFix/>
          </a:blip>
          <a:srcRect t="26274" b="36749"/>
          <a:stretch/>
        </p:blipFill>
        <p:spPr>
          <a:xfrm>
            <a:off x="4490826" y="335395"/>
            <a:ext cx="3441200" cy="1272359"/>
          </a:xfrm>
          <a:prstGeom prst="rect">
            <a:avLst/>
          </a:prstGeom>
          <a:noFill/>
          <a:ln>
            <a:noFill/>
          </a:ln>
        </p:spPr>
      </p:pic>
      <p:pic>
        <p:nvPicPr>
          <p:cNvPr id="179" name="Google Shape;179;p25"/>
          <p:cNvPicPr preferRelativeResize="0"/>
          <p:nvPr/>
        </p:nvPicPr>
        <p:blipFill rotWithShape="1">
          <a:blip r:embed="rId6">
            <a:alphaModFix/>
          </a:blip>
          <a:srcRect/>
          <a:stretch/>
        </p:blipFill>
        <p:spPr>
          <a:xfrm>
            <a:off x="8867044" y="540879"/>
            <a:ext cx="2486756" cy="954621"/>
          </a:xfrm>
          <a:prstGeom prst="rect">
            <a:avLst/>
          </a:prstGeom>
          <a:noFill/>
          <a:ln>
            <a:noFill/>
          </a:ln>
        </p:spPr>
      </p:pic>
      <p:pic>
        <p:nvPicPr>
          <p:cNvPr id="180" name="Google Shape;180;p25"/>
          <p:cNvPicPr preferRelativeResize="0"/>
          <p:nvPr/>
        </p:nvPicPr>
        <p:blipFill rotWithShape="1">
          <a:blip r:embed="rId7">
            <a:alphaModFix/>
          </a:blip>
          <a:srcRect/>
          <a:stretch/>
        </p:blipFill>
        <p:spPr>
          <a:xfrm>
            <a:off x="934586" y="540879"/>
            <a:ext cx="1852873" cy="104545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100" name="Google Shape;100;p17"/>
          <p:cNvSpPr txBox="1">
            <a:spLocks noGrp="1"/>
          </p:cNvSpPr>
          <p:nvPr>
            <p:ph type="body" idx="1"/>
          </p:nvPr>
        </p:nvSpPr>
        <p:spPr>
          <a:xfrm>
            <a:off x="584200" y="622300"/>
            <a:ext cx="10769600" cy="6225213"/>
          </a:xfrm>
          <a:prstGeom prst="rect">
            <a:avLst/>
          </a:prstGeom>
          <a:noFill/>
          <a:ln>
            <a:noFill/>
          </a:ln>
        </p:spPr>
        <p:txBody>
          <a:bodyPr spcFirstLastPara="1" wrap="square" lIns="91425" tIns="45700" rIns="91425" bIns="45700" anchor="ctr" anchorCtr="0">
            <a:spAutoFit/>
          </a:bodyPr>
          <a:lstStyle/>
          <a:p>
            <a:pPr marL="0" indent="0">
              <a:lnSpc>
                <a:spcPct val="100000"/>
              </a:lnSpc>
              <a:spcBef>
                <a:spcPts val="0"/>
              </a:spcBef>
              <a:buSzPts val="1400"/>
              <a:buNone/>
            </a:pPr>
            <a:r>
              <a:rPr lang="sl-SI" sz="1400" i="1" dirty="0"/>
              <a:t>Osnovno poročilo o ozaveščenosti o</a:t>
            </a:r>
            <a:r>
              <a:rPr lang="sl-SI" sz="1400" b="1" dirty="0"/>
              <a:t>, na Cipru in v Sloveniji</a:t>
            </a:r>
            <a:r>
              <a:rPr lang="sl-SI" sz="1400" dirty="0"/>
              <a:t> dojemajo in razumejo pojav </a:t>
            </a:r>
            <a:r>
              <a:rPr lang="sl-SI" sz="1400" b="1" dirty="0"/>
              <a:t>socialne smrti</a:t>
            </a:r>
            <a:r>
              <a:rPr lang="sl-SI" sz="1400" dirty="0"/>
              <a:t> – </a:t>
            </a:r>
            <a:r>
              <a:rPr lang="sl-SI" sz="1400" dirty="0" err="1"/>
              <a:t>stanje</a:t>
            </a:r>
            <a:r>
              <a:rPr lang="sl-SI" sz="1400" i="1" dirty="0" err="1"/>
              <a:t>socialni</a:t>
            </a:r>
            <a:r>
              <a:rPr lang="sl-SI" sz="1400" i="1" dirty="0"/>
              <a:t> smrti</a:t>
            </a:r>
            <a:r>
              <a:rPr lang="sl-SI" sz="1400" dirty="0"/>
              <a:t> predstavlja </a:t>
            </a:r>
            <a:r>
              <a:rPr lang="sl-SI" sz="1400" b="1" dirty="0"/>
              <a:t>izhodišče</a:t>
            </a:r>
            <a:r>
              <a:rPr lang="sl-SI" sz="1400" dirty="0"/>
              <a:t> za razumevanje, kako odrasli v </a:t>
            </a:r>
            <a:r>
              <a:rPr lang="sl-SI" sz="1400" b="1" dirty="0"/>
              <a:t>Latviji</a:t>
            </a:r>
            <a:r>
              <a:rPr lang="sl-SI" sz="1400" dirty="0"/>
              <a:t> socialne osamitve in izgube pripadnosti.</a:t>
            </a:r>
          </a:p>
          <a:p>
            <a:pPr marL="114300" indent="0">
              <a:buNone/>
            </a:pPr>
            <a:r>
              <a:rPr lang="sl-SI" sz="1400" dirty="0">
                <a:solidFill>
                  <a:srgbClr val="FF0000"/>
                </a:solidFill>
              </a:rPr>
              <a:t>❑ </a:t>
            </a:r>
            <a:r>
              <a:rPr lang="sl-SI" sz="1400" dirty="0"/>
              <a:t>Raziskava je bila izvedena </a:t>
            </a:r>
            <a:r>
              <a:rPr lang="sl-SI" sz="1400" b="1" dirty="0"/>
              <a:t>spletno od 1. julija do 31. avgusta 2024</a:t>
            </a:r>
            <a:r>
              <a:rPr lang="sl-SI" sz="1400" dirty="0"/>
              <a:t>, koordinirala pa jo je </a:t>
            </a:r>
            <a:r>
              <a:rPr lang="sl-SI" sz="1400" b="1" dirty="0"/>
              <a:t>Latvijsko združenje strokovnjakov za varnost pri delu (LDASA)</a:t>
            </a:r>
            <a:r>
              <a:rPr lang="sl-SI" sz="1400" dirty="0"/>
              <a:t>. Podatki so bili zbrani z </a:t>
            </a:r>
            <a:r>
              <a:rPr lang="sl-SI" sz="1400" b="1" dirty="0"/>
              <a:t>omnibus raziskavo</a:t>
            </a:r>
            <a:r>
              <a:rPr lang="sl-SI" sz="1400" dirty="0"/>
              <a:t>, prevedeno v </a:t>
            </a:r>
            <a:r>
              <a:rPr lang="sl-SI" sz="1400" b="1" dirty="0"/>
              <a:t>latvijski, grški in slovenski jezik</a:t>
            </a:r>
            <a:r>
              <a:rPr lang="sl-SI" sz="1400" dirty="0"/>
              <a:t>, da se zagotovi dostopnost in kulturna ustreznost.</a:t>
            </a:r>
          </a:p>
          <a:p>
            <a:pPr marL="114300" indent="0">
              <a:buNone/>
            </a:pPr>
            <a:r>
              <a:rPr lang="sl-SI" sz="1400" dirty="0">
                <a:solidFill>
                  <a:srgbClr val="FF0000"/>
                </a:solidFill>
              </a:rPr>
              <a:t>❑ </a:t>
            </a:r>
            <a:r>
              <a:rPr lang="sl-SI" sz="1400" b="1" dirty="0"/>
              <a:t>Skupno število anketirancev:</a:t>
            </a:r>
            <a:r>
              <a:rPr lang="sl-SI" sz="1400" dirty="0"/>
              <a:t> 148 odraslih</a:t>
            </a:r>
          </a:p>
          <a:p>
            <a:pPr marL="114300" indent="0">
              <a:buNone/>
            </a:pPr>
            <a:r>
              <a:rPr lang="sl-SI" sz="1400" dirty="0">
                <a:solidFill>
                  <a:srgbClr val="FF0000"/>
                </a:solidFill>
              </a:rPr>
              <a:t>❑ </a:t>
            </a:r>
            <a:r>
              <a:rPr lang="sl-SI" sz="1400" b="1" dirty="0"/>
              <a:t>Ciljne skupine:</a:t>
            </a:r>
            <a:endParaRPr lang="sl-SI" sz="1400" dirty="0"/>
          </a:p>
          <a:p>
            <a:r>
              <a:rPr lang="sl-SI" sz="1400" dirty="0"/>
              <a:t>-izobraževalci odraslih</a:t>
            </a:r>
          </a:p>
          <a:p>
            <a:r>
              <a:rPr lang="sl-SI" sz="1400" dirty="0"/>
              <a:t>-odrasli učenci</a:t>
            </a:r>
          </a:p>
          <a:p>
            <a:r>
              <a:rPr lang="sl-SI" sz="1400" dirty="0"/>
              <a:t>-zaposleni odrasli</a:t>
            </a:r>
          </a:p>
          <a:p>
            <a:r>
              <a:rPr lang="sl-SI" sz="1400" dirty="0"/>
              <a:t>-predstavniki MSP</a:t>
            </a:r>
          </a:p>
          <a:p>
            <a:pPr marL="114300" indent="0">
              <a:buNone/>
            </a:pPr>
            <a:r>
              <a:rPr lang="sl-SI" sz="1400" dirty="0">
                <a:solidFill>
                  <a:srgbClr val="FF0000"/>
                </a:solidFill>
              </a:rPr>
              <a:t>❑ </a:t>
            </a:r>
            <a:r>
              <a:rPr lang="sl-SI" sz="1400" b="1" dirty="0"/>
              <a:t>Demografski pregled:</a:t>
            </a:r>
            <a:endParaRPr lang="sl-SI" sz="1400" dirty="0"/>
          </a:p>
          <a:p>
            <a:r>
              <a:rPr lang="sl-SI" sz="1400" dirty="0"/>
              <a:t>62 % žensk; 38 % moških</a:t>
            </a:r>
          </a:p>
          <a:p>
            <a:r>
              <a:rPr lang="sl-SI" sz="1400" dirty="0"/>
              <a:t>Starost: večina 35–54 let (68 %)</a:t>
            </a:r>
          </a:p>
          <a:p>
            <a:r>
              <a:rPr lang="sl-SI" sz="1400" dirty="0"/>
              <a:t>Izobrazba: 39 % magisterij/doktorski študij, 30 % dodiplomski študij</a:t>
            </a:r>
          </a:p>
          <a:p>
            <a:pPr marL="114300" indent="0">
              <a:buNone/>
            </a:pPr>
            <a:r>
              <a:rPr lang="sl-SI" sz="1400" dirty="0">
                <a:solidFill>
                  <a:srgbClr val="FF0000"/>
                </a:solidFill>
              </a:rPr>
              <a:t>❑ </a:t>
            </a:r>
            <a:r>
              <a:rPr lang="sl-SI" sz="1400" b="1" dirty="0"/>
              <a:t>Namen študije:</a:t>
            </a:r>
            <a:endParaRPr lang="sl-SI" sz="1400" dirty="0"/>
          </a:p>
          <a:p>
            <a:r>
              <a:rPr lang="sl-SI" sz="1400" dirty="0"/>
              <a:t>-Oceniti raven ozaveščenosti in vrzeli v znanju o socialni smrti</a:t>
            </a:r>
          </a:p>
          <a:p>
            <a:r>
              <a:rPr lang="sl-SI" sz="1400" dirty="0"/>
              <a:t>-Raziskati državljansko odgovornost in pripravljenost za ukrepanje</a:t>
            </a:r>
          </a:p>
          <a:p>
            <a:r>
              <a:rPr lang="sl-SI" sz="1400" dirty="0"/>
              <a:t>-Oceniti dostop do informacij in zaznane potrebe po kampanjah</a:t>
            </a:r>
          </a:p>
          <a:p>
            <a:r>
              <a:rPr lang="sl-SI" sz="1400" dirty="0"/>
              <a:t>-Vzpostaviti </a:t>
            </a:r>
            <a:r>
              <a:rPr lang="sl-SI" sz="1400" b="1" dirty="0"/>
              <a:t>izhodišče</a:t>
            </a:r>
            <a:r>
              <a:rPr lang="sl-SI" sz="1400" dirty="0"/>
              <a:t> za prihodnje primerjave po ozaveščevalni kampanji CARE (2025)</a:t>
            </a:r>
          </a:p>
        </p:txBody>
      </p:sp>
      <p:pic>
        <p:nvPicPr>
          <p:cNvPr id="101" name="Google Shape;101;p17"/>
          <p:cNvPicPr preferRelativeResize="0"/>
          <p:nvPr/>
        </p:nvPicPr>
        <p:blipFill rotWithShape="1">
          <a:blip r:embed="rId3">
            <a:alphaModFix/>
          </a:blip>
          <a:srcRect/>
          <a:stretch/>
        </p:blipFill>
        <p:spPr>
          <a:xfrm>
            <a:off x="312526" y="5829324"/>
            <a:ext cx="893704" cy="962022"/>
          </a:xfrm>
          <a:prstGeom prst="rect">
            <a:avLst/>
          </a:prstGeom>
          <a:noFill/>
          <a:ln>
            <a:noFill/>
          </a:ln>
        </p:spPr>
      </p:pic>
      <p:pic>
        <p:nvPicPr>
          <p:cNvPr id="102" name="Google Shape;102;p17" descr="Text&#10;&#10;Description automatically generated with medium confidence"/>
          <p:cNvPicPr preferRelativeResize="0"/>
          <p:nvPr/>
        </p:nvPicPr>
        <p:blipFill rotWithShape="1">
          <a:blip r:embed="rId4">
            <a:alphaModFix/>
          </a:blip>
          <a:srcRect/>
          <a:stretch/>
        </p:blipFill>
        <p:spPr>
          <a:xfrm>
            <a:off x="9380007" y="6048147"/>
            <a:ext cx="2499467" cy="524376"/>
          </a:xfrm>
          <a:prstGeom prst="rect">
            <a:avLst/>
          </a:prstGeom>
          <a:noFill/>
          <a:ln>
            <a:noFill/>
          </a:ln>
        </p:spPr>
      </p:pic>
      <p:sp>
        <p:nvSpPr>
          <p:cNvPr id="2" name="Google Shape;107;p18">
            <a:extLst>
              <a:ext uri="{FF2B5EF4-FFF2-40B4-BE49-F238E27FC236}">
                <a16:creationId xmlns:a16="http://schemas.microsoft.com/office/drawing/2014/main" id="{42B29D8F-39C1-5828-0E61-2754857A8101}"/>
              </a:ext>
            </a:extLst>
          </p:cNvPr>
          <p:cNvSpPr txBox="1">
            <a:spLocks/>
          </p:cNvSpPr>
          <p:nvPr/>
        </p:nvSpPr>
        <p:spPr>
          <a:xfrm>
            <a:off x="312526" y="194145"/>
            <a:ext cx="11688974" cy="428155"/>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sl-SI" sz="4000" b="1" dirty="0"/>
              <a:t>O poročilu o osnovnem kartiranju</a:t>
            </a:r>
            <a:endParaRPr lang="en-US" sz="4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algn="ctr"/>
            <a:r>
              <a:rPr lang="pl-PL" sz="4000" b="1" dirty="0"/>
              <a:t>Zavedanje o izrazu „socialna smrt“</a:t>
            </a:r>
            <a:endParaRPr lang="pl-PL" sz="4000" dirty="0"/>
          </a:p>
        </p:txBody>
      </p:sp>
      <p:sp>
        <p:nvSpPr>
          <p:cNvPr id="108" name="Google Shape;108;p18"/>
          <p:cNvSpPr txBox="1"/>
          <p:nvPr/>
        </p:nvSpPr>
        <p:spPr>
          <a:xfrm>
            <a:off x="904875" y="1420048"/>
            <a:ext cx="10382250" cy="738623"/>
          </a:xfrm>
          <a:prstGeom prst="rect">
            <a:avLst/>
          </a:prstGeom>
          <a:noFill/>
          <a:ln>
            <a:noFill/>
          </a:ln>
        </p:spPr>
        <p:txBody>
          <a:bodyPr spcFirstLastPara="1" wrap="square" lIns="91425" tIns="45700" rIns="91425" bIns="45700" anchor="t" anchorCtr="0">
            <a:spAutoFit/>
          </a:bodyPr>
          <a:lstStyle/>
          <a:p>
            <a:r>
              <a:rPr lang="sl-SI" b="1" i="1" dirty="0"/>
              <a:t>Ključne značilnosti opredeljujejo socialno smrt kot »stanje, ko ljudje nimajo več nobenega upanja, da bi prevzeli družbene vloge, in se štejejo za mrtve, čeprav so biološko živi; ljudje, ki so pod pritiskom okoliščin izgubili občutek pripadnosti skupini, kulturi ali kraju«. Na splošno, ali ste že kdaj slišali za izraz »socialna smrt«?</a:t>
            </a:r>
            <a:endParaRPr lang="sl-SI" dirty="0"/>
          </a:p>
        </p:txBody>
      </p:sp>
      <p:sp>
        <p:nvSpPr>
          <p:cNvPr id="109" name="Google Shape;109;p18"/>
          <p:cNvSpPr/>
          <p:nvPr/>
        </p:nvSpPr>
        <p:spPr>
          <a:xfrm>
            <a:off x="1038225" y="1960798"/>
            <a:ext cx="4686300" cy="4708941"/>
          </a:xfrm>
          <a:prstGeom prst="rect">
            <a:avLst/>
          </a:prstGeom>
          <a:noFill/>
          <a:ln>
            <a:noFill/>
          </a:ln>
        </p:spPr>
        <p:txBody>
          <a:bodyPr spcFirstLastPara="1" wrap="square" lIns="91425" tIns="45700" rIns="91425" bIns="45700" anchor="ctr" anchorCtr="0">
            <a:spAutoFit/>
          </a:bodyPr>
          <a:lstStyle/>
          <a:p>
            <a:r>
              <a:rPr lang="sl-SI" sz="2000" dirty="0"/>
              <a:t>❑64 % vseh anketirancev </a:t>
            </a:r>
            <a:r>
              <a:rPr lang="sl-SI" sz="2000" b="1" dirty="0"/>
              <a:t>nikoli ni slišalo</a:t>
            </a:r>
            <a:r>
              <a:rPr lang="sl-SI" sz="2000" dirty="0"/>
              <a:t> za izraz </a:t>
            </a:r>
            <a:r>
              <a:rPr lang="sl-SI" sz="2000" i="1" dirty="0"/>
              <a:t>socialna smrt</a:t>
            </a:r>
            <a:endParaRPr lang="sl-SI" sz="2000" dirty="0"/>
          </a:p>
          <a:p>
            <a:r>
              <a:rPr lang="sl-SI" sz="2000" dirty="0">
                <a:solidFill>
                  <a:srgbClr val="FF0000"/>
                </a:solidFill>
              </a:rPr>
              <a:t>❑</a:t>
            </a:r>
            <a:r>
              <a:rPr lang="sl-SI" sz="2000" dirty="0"/>
              <a:t>Samo 36 % ga je poznalo – največja ozaveščenost je bila med </a:t>
            </a:r>
            <a:r>
              <a:rPr lang="sl-SI" sz="2000" b="1" dirty="0"/>
              <a:t>izobraževalci odraslih (44 %)</a:t>
            </a:r>
            <a:r>
              <a:rPr lang="sl-SI" sz="2000" dirty="0"/>
              <a:t>, najmanjša pa med učenci (~30 %)</a:t>
            </a:r>
          </a:p>
          <a:p>
            <a:r>
              <a:rPr lang="sl-SI" sz="2000" dirty="0">
                <a:solidFill>
                  <a:srgbClr val="FF0000"/>
                </a:solidFill>
              </a:rPr>
              <a:t>❑</a:t>
            </a:r>
            <a:r>
              <a:rPr lang="sl-SI" sz="2000" dirty="0"/>
              <a:t>Raven ozaveščenosti je bila podobna v vseh državah, nekoliko boljše razumevanje pa je bilo v </a:t>
            </a:r>
            <a:r>
              <a:rPr lang="sl-SI" sz="2000" b="1" dirty="0"/>
              <a:t>Sloveniji</a:t>
            </a:r>
            <a:endParaRPr lang="sl-SI" sz="2000" dirty="0"/>
          </a:p>
          <a:p>
            <a:r>
              <a:rPr lang="sl-SI" sz="2000" dirty="0">
                <a:solidFill>
                  <a:srgbClr val="FF0000"/>
                </a:solidFill>
              </a:rPr>
              <a:t>❑</a:t>
            </a:r>
            <a:r>
              <a:rPr lang="sl-SI" sz="2000" dirty="0"/>
              <a:t>To kaže na splošno </a:t>
            </a:r>
            <a:r>
              <a:rPr lang="sl-SI" sz="2000" b="1" dirty="0"/>
              <a:t>nizko konceptualno ozaveščenost</a:t>
            </a:r>
            <a:r>
              <a:rPr lang="sl-SI" sz="2000" dirty="0"/>
              <a:t>, kar potrjuje potrebo po ciljnem izobraževanju.</a:t>
            </a:r>
          </a:p>
          <a:p>
            <a:pPr marL="342900" marR="0" lvl="0" indent="-342900" algn="l" rtl="0">
              <a:lnSpc>
                <a:spcPct val="100000"/>
              </a:lnSpc>
              <a:spcBef>
                <a:spcPts val="0"/>
              </a:spcBef>
              <a:spcAft>
                <a:spcPts val="0"/>
              </a:spcAft>
              <a:buClr>
                <a:srgbClr val="FF0000"/>
              </a:buClr>
              <a:buSzPts val="2000"/>
              <a:buFont typeface="Noto Sans Symbols"/>
              <a:buChar char="❑"/>
            </a:pPr>
            <a:endParaRPr lang="sl-SI" sz="2000" b="0" i="0" u="none" strike="noStrike" cap="none" dirty="0">
              <a:solidFill>
                <a:schemeClr val="dk1"/>
              </a:solidFill>
              <a:latin typeface="Calibri"/>
              <a:ea typeface="Calibri"/>
              <a:cs typeface="Calibri"/>
              <a:sym typeface="Calibri"/>
            </a:endParaRPr>
          </a:p>
          <a:p>
            <a:pPr marR="0" lvl="0" algn="l" rtl="0">
              <a:lnSpc>
                <a:spcPct val="100000"/>
              </a:lnSpc>
              <a:spcBef>
                <a:spcPts val="0"/>
              </a:spcBef>
              <a:spcAft>
                <a:spcPts val="0"/>
              </a:spcAft>
              <a:buClr>
                <a:srgbClr val="FF0000"/>
              </a:buClr>
              <a:buSzPts val="2000"/>
            </a:pPr>
            <a:endParaRPr dirty="0"/>
          </a:p>
        </p:txBody>
      </p:sp>
      <p:graphicFrame>
        <p:nvGraphicFramePr>
          <p:cNvPr id="110" name="Google Shape;110;p18"/>
          <p:cNvGraphicFramePr/>
          <p:nvPr>
            <p:extLst>
              <p:ext uri="{D42A27DB-BD31-4B8C-83A1-F6EECF244321}">
                <p14:modId xmlns:p14="http://schemas.microsoft.com/office/powerpoint/2010/main" val="2606683571"/>
              </p:ext>
            </p:extLst>
          </p:nvPr>
        </p:nvGraphicFramePr>
        <p:xfrm>
          <a:off x="6324600" y="2806700"/>
          <a:ext cx="4962525" cy="3686175"/>
        </p:xfrm>
        <a:graphic>
          <a:graphicData uri="http://schemas.openxmlformats.org/drawingml/2006/chart">
            <c:chart xmlns:c="http://schemas.openxmlformats.org/drawingml/2006/chart" xmlns:r="http://schemas.openxmlformats.org/officeDocument/2006/relationships" r:id="rId3"/>
          </a:graphicData>
        </a:graphic>
      </p:graphicFrame>
      <p:sp>
        <p:nvSpPr>
          <p:cNvPr id="111" name="Google Shape;111;p18"/>
          <p:cNvSpPr txBox="1"/>
          <p:nvPr/>
        </p:nvSpPr>
        <p:spPr>
          <a:xfrm>
            <a:off x="6726848" y="2413397"/>
            <a:ext cx="4158028" cy="615513"/>
          </a:xfrm>
          <a:prstGeom prst="rect">
            <a:avLst/>
          </a:prstGeom>
          <a:noFill/>
          <a:ln>
            <a:noFill/>
          </a:ln>
        </p:spPr>
        <p:txBody>
          <a:bodyPr spcFirstLastPara="1" wrap="square" lIns="91425" tIns="45700" rIns="91425" bIns="45700" anchor="t" anchorCtr="0">
            <a:spAutoFit/>
          </a:bodyPr>
          <a:lstStyle/>
          <a:p>
            <a:r>
              <a:rPr lang="sl-SI" sz="1000" i="1" dirty="0"/>
              <a:t>Slika 1: Odgovori na vprašanje 1: Ozaveščenost o socialni smrti: razčlenitev po ciljnih skupinah; vse (državne) ciljne skupine</a:t>
            </a:r>
            <a:endParaRPr lang="sl-SI" sz="1000" dirty="0"/>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pic>
        <p:nvPicPr>
          <p:cNvPr id="112" name="Google Shape;112;p18"/>
          <p:cNvPicPr preferRelativeResize="0"/>
          <p:nvPr/>
        </p:nvPicPr>
        <p:blipFill rotWithShape="1">
          <a:blip r:embed="rId4">
            <a:alphaModFix/>
          </a:blip>
          <a:srcRect/>
          <a:stretch/>
        </p:blipFill>
        <p:spPr>
          <a:xfrm>
            <a:off x="552450" y="5934075"/>
            <a:ext cx="1101474" cy="923923"/>
          </a:xfrm>
          <a:prstGeom prst="rect">
            <a:avLst/>
          </a:prstGeom>
          <a:noFill/>
          <a:ln>
            <a:noFill/>
          </a:ln>
        </p:spPr>
      </p:pic>
      <p:pic>
        <p:nvPicPr>
          <p:cNvPr id="113" name="Google Shape;113;p18" descr="Text&#10;&#10;Description automatically generated with medium confidence"/>
          <p:cNvPicPr preferRelativeResize="0"/>
          <p:nvPr/>
        </p:nvPicPr>
        <p:blipFill rotWithShape="1">
          <a:blip r:embed="rId5">
            <a:alphaModFix/>
          </a:blip>
          <a:srcRect/>
          <a:stretch/>
        </p:blipFill>
        <p:spPr>
          <a:xfrm>
            <a:off x="10391774" y="6191251"/>
            <a:ext cx="1495426" cy="30162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algn="ctr"/>
            <a:r>
              <a:rPr lang="sl-SI" sz="3200" b="1" dirty="0"/>
              <a:t>Zaznana preprečljivost in poznavanje strategij</a:t>
            </a:r>
            <a:endParaRPr lang="sl-SI" sz="3200" dirty="0"/>
          </a:p>
        </p:txBody>
      </p:sp>
      <p:sp>
        <p:nvSpPr>
          <p:cNvPr id="119" name="Google Shape;119;p19"/>
          <p:cNvSpPr txBox="1"/>
          <p:nvPr/>
        </p:nvSpPr>
        <p:spPr>
          <a:xfrm>
            <a:off x="542924" y="1690688"/>
            <a:ext cx="6086476" cy="4401164"/>
          </a:xfrm>
          <a:prstGeom prst="rect">
            <a:avLst/>
          </a:prstGeom>
          <a:noFill/>
          <a:ln>
            <a:noFill/>
          </a:ln>
        </p:spPr>
        <p:txBody>
          <a:bodyPr spcFirstLastPara="1" wrap="square" lIns="91425" tIns="45700" rIns="91425" bIns="45700" anchor="t" anchorCtr="0">
            <a:spAutoFit/>
          </a:bodyPr>
          <a:lstStyle/>
          <a:p>
            <a:r>
              <a:rPr lang="sl-SI" sz="2000" dirty="0">
                <a:solidFill>
                  <a:srgbClr val="FF0000"/>
                </a:solidFill>
              </a:rPr>
              <a:t>❑</a:t>
            </a:r>
            <a:r>
              <a:rPr lang="sl-SI" sz="2000" b="1" dirty="0"/>
              <a:t>95 %</a:t>
            </a:r>
            <a:r>
              <a:rPr lang="sl-SI" sz="2000" dirty="0"/>
              <a:t> anketirancev meni, da je </a:t>
            </a:r>
            <a:r>
              <a:rPr lang="sl-SI" sz="2000" b="1" dirty="0"/>
              <a:t>socialna smrt preprečljiva – </a:t>
            </a:r>
            <a:r>
              <a:rPr lang="sl-SI" sz="2000" dirty="0"/>
              <a:t>kar odraža močno </a:t>
            </a:r>
            <a:r>
              <a:rPr lang="sl-SI" sz="2000" b="1" dirty="0"/>
              <a:t>optimistično pristranskost</a:t>
            </a:r>
            <a:r>
              <a:rPr lang="sl-SI" sz="2000" dirty="0"/>
              <a:t> in vero v spremembe.</a:t>
            </a:r>
          </a:p>
          <a:p>
            <a:r>
              <a:rPr lang="sl-SI" sz="2000" dirty="0">
                <a:solidFill>
                  <a:srgbClr val="FF0000"/>
                </a:solidFill>
              </a:rPr>
              <a:t>❑</a:t>
            </a:r>
            <a:r>
              <a:rPr lang="sl-SI" sz="2000" dirty="0"/>
              <a:t>Vendar je le </a:t>
            </a:r>
            <a:r>
              <a:rPr lang="sl-SI" sz="2000" b="1" dirty="0"/>
              <a:t>20–33 %</a:t>
            </a:r>
            <a:r>
              <a:rPr lang="sl-SI" sz="2000" dirty="0"/>
              <a:t> lahko navedlo </a:t>
            </a:r>
            <a:r>
              <a:rPr lang="sl-SI" sz="2000" b="1" dirty="0"/>
              <a:t>kakršne koli konkretne strategije preprečevanja:</a:t>
            </a:r>
            <a:endParaRPr lang="sl-SI" sz="2000" dirty="0"/>
          </a:p>
          <a:p>
            <a:r>
              <a:rPr lang="sl-SI" sz="2000" dirty="0"/>
              <a:t>-Izobraževalci odraslih – 33 %</a:t>
            </a:r>
          </a:p>
          <a:p>
            <a:r>
              <a:rPr lang="sl-SI" sz="2000" dirty="0"/>
              <a:t>-Odrasli učenci – 26 %</a:t>
            </a:r>
          </a:p>
          <a:p>
            <a:r>
              <a:rPr lang="sl-SI" sz="2000" dirty="0"/>
              <a:t>-Zaposleni odrasli – 21 %</a:t>
            </a:r>
          </a:p>
          <a:p>
            <a:r>
              <a:rPr lang="sl-SI" sz="2000" dirty="0"/>
              <a:t>-Predstavniki MSP – 17 %</a:t>
            </a:r>
          </a:p>
          <a:p>
            <a:r>
              <a:rPr lang="sl-SI" sz="2000" dirty="0">
                <a:solidFill>
                  <a:srgbClr val="FF0000"/>
                </a:solidFill>
              </a:rPr>
              <a:t>❑</a:t>
            </a:r>
            <a:r>
              <a:rPr lang="sl-SI" sz="2000" b="1" dirty="0">
                <a:solidFill>
                  <a:srgbClr val="FF0000"/>
                </a:solidFill>
              </a:rPr>
              <a:t>Ključna ugotovitev:</a:t>
            </a:r>
            <a:endParaRPr lang="sl-SI" sz="2000" dirty="0">
              <a:solidFill>
                <a:srgbClr val="FF0000"/>
              </a:solidFill>
            </a:endParaRPr>
          </a:p>
          <a:p>
            <a:r>
              <a:rPr lang="sl-SI" sz="2000" dirty="0"/>
              <a:t>Močno prepričanje, da je problem </a:t>
            </a:r>
            <a:r>
              <a:rPr lang="sl-SI" sz="2000" i="1" dirty="0"/>
              <a:t>mogoče</a:t>
            </a:r>
            <a:r>
              <a:rPr lang="sl-SI" sz="2000" dirty="0"/>
              <a:t> rešiti, vendar </a:t>
            </a:r>
            <a:r>
              <a:rPr lang="sl-SI" sz="2000" b="1" dirty="0"/>
              <a:t>slabo zavedanje o tem, kako</a:t>
            </a:r>
            <a:r>
              <a:rPr lang="sl-SI" sz="2000" dirty="0"/>
              <a:t> – kar kaže na potrebo po praktičnih, na veščinah temelječih smernicah v prihodnjih kampanjah in usposabljanjih.</a:t>
            </a:r>
          </a:p>
        </p:txBody>
      </p:sp>
      <p:graphicFrame>
        <p:nvGraphicFramePr>
          <p:cNvPr id="120" name="Google Shape;120;p19"/>
          <p:cNvGraphicFramePr/>
          <p:nvPr>
            <p:extLst>
              <p:ext uri="{D42A27DB-BD31-4B8C-83A1-F6EECF244321}">
                <p14:modId xmlns:p14="http://schemas.microsoft.com/office/powerpoint/2010/main" val="1519505049"/>
              </p:ext>
            </p:extLst>
          </p:nvPr>
        </p:nvGraphicFramePr>
        <p:xfrm>
          <a:off x="6839902" y="2004490"/>
          <a:ext cx="4400550" cy="212380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1" name="Google Shape;121;p19"/>
          <p:cNvGraphicFramePr/>
          <p:nvPr/>
        </p:nvGraphicFramePr>
        <p:xfrm>
          <a:off x="6705600" y="4086447"/>
          <a:ext cx="4821555" cy="2308275"/>
        </p:xfrm>
        <a:graphic>
          <a:graphicData uri="http://schemas.openxmlformats.org/drawingml/2006/chart">
            <c:chart xmlns:c="http://schemas.openxmlformats.org/drawingml/2006/chart" xmlns:r="http://schemas.openxmlformats.org/officeDocument/2006/relationships" r:id="rId4"/>
          </a:graphicData>
        </a:graphic>
      </p:graphicFrame>
      <p:sp>
        <p:nvSpPr>
          <p:cNvPr id="122" name="Google Shape;122;p19"/>
          <p:cNvSpPr txBox="1"/>
          <p:nvPr/>
        </p:nvSpPr>
        <p:spPr>
          <a:xfrm>
            <a:off x="6629400" y="4348311"/>
            <a:ext cx="5155579" cy="615513"/>
          </a:xfrm>
          <a:prstGeom prst="rect">
            <a:avLst/>
          </a:prstGeom>
          <a:noFill/>
          <a:ln>
            <a:noFill/>
          </a:ln>
        </p:spPr>
        <p:txBody>
          <a:bodyPr spcFirstLastPara="1" wrap="square" lIns="91425" tIns="45700" rIns="91425" bIns="45700" anchor="t" anchorCtr="0">
            <a:spAutoFit/>
          </a:bodyPr>
          <a:lstStyle/>
          <a:p>
            <a:r>
              <a:rPr lang="sl-SI" sz="1000" i="1" dirty="0"/>
              <a:t>Slika 3: Odgovori na vprašanje 4: Strategije za preprečevanje socialne smrti: zavest med skupinami</a:t>
            </a:r>
            <a:endParaRPr lang="sl-SI" sz="1000" dirty="0"/>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sp>
        <p:nvSpPr>
          <p:cNvPr id="123" name="Google Shape;123;p19"/>
          <p:cNvSpPr txBox="1"/>
          <p:nvPr/>
        </p:nvSpPr>
        <p:spPr>
          <a:xfrm>
            <a:off x="6362700" y="1648302"/>
            <a:ext cx="6086476" cy="246181"/>
          </a:xfrm>
          <a:prstGeom prst="rect">
            <a:avLst/>
          </a:prstGeom>
          <a:noFill/>
          <a:ln>
            <a:noFill/>
          </a:ln>
        </p:spPr>
        <p:txBody>
          <a:bodyPr spcFirstLastPara="1" wrap="square" lIns="91425" tIns="45700" rIns="91425" bIns="45700" anchor="t" anchorCtr="0">
            <a:spAutoFit/>
          </a:bodyPr>
          <a:lstStyle/>
          <a:p>
            <a:r>
              <a:rPr lang="sl-SI" sz="1000" i="1" dirty="0"/>
              <a:t>Slika 2: Odgovori na vprašanje 3: Ali je socialno smrt mogoče preprečiti?; vse (državne) ciljne skupine</a:t>
            </a:r>
            <a:endParaRPr lang="sl-SI" sz="1000" dirty="0"/>
          </a:p>
        </p:txBody>
      </p:sp>
      <p:pic>
        <p:nvPicPr>
          <p:cNvPr id="124" name="Google Shape;124;p19"/>
          <p:cNvPicPr preferRelativeResize="0"/>
          <p:nvPr/>
        </p:nvPicPr>
        <p:blipFill rotWithShape="1">
          <a:blip r:embed="rId5">
            <a:alphaModFix/>
          </a:blip>
          <a:srcRect/>
          <a:stretch/>
        </p:blipFill>
        <p:spPr>
          <a:xfrm>
            <a:off x="664845" y="5933872"/>
            <a:ext cx="989079" cy="924126"/>
          </a:xfrm>
          <a:prstGeom prst="rect">
            <a:avLst/>
          </a:prstGeom>
          <a:noFill/>
          <a:ln>
            <a:noFill/>
          </a:ln>
        </p:spPr>
      </p:pic>
      <p:pic>
        <p:nvPicPr>
          <p:cNvPr id="125" name="Google Shape;125;p19" descr="Text&#10;&#10;Description automatically generated with medium confidence"/>
          <p:cNvPicPr preferRelativeResize="0"/>
          <p:nvPr/>
        </p:nvPicPr>
        <p:blipFill rotWithShape="1">
          <a:blip r:embed="rId6">
            <a:alphaModFix/>
          </a:blip>
          <a:srcRect/>
          <a:stretch/>
        </p:blipFill>
        <p:spPr>
          <a:xfrm>
            <a:off x="9914026" y="6343218"/>
            <a:ext cx="1870953" cy="29931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r>
              <a:rPr lang="sl-SI" sz="4000" b="1" dirty="0"/>
              <a:t>Zavedanje o vzrokih, simptomih in vplivih</a:t>
            </a:r>
            <a:endParaRPr lang="sl-SI" sz="4000" dirty="0"/>
          </a:p>
        </p:txBody>
      </p:sp>
      <p:sp>
        <p:nvSpPr>
          <p:cNvPr id="131" name="Google Shape;131;p20"/>
          <p:cNvSpPr txBox="1">
            <a:spLocks noGrp="1"/>
          </p:cNvSpPr>
          <p:nvPr>
            <p:ph type="body" idx="1"/>
          </p:nvPr>
        </p:nvSpPr>
        <p:spPr>
          <a:xfrm>
            <a:off x="356437" y="1587500"/>
            <a:ext cx="6425363" cy="4351338"/>
          </a:xfrm>
          <a:prstGeom prst="rect">
            <a:avLst/>
          </a:prstGeom>
          <a:noFill/>
          <a:ln>
            <a:noFill/>
          </a:ln>
        </p:spPr>
        <p:txBody>
          <a:bodyPr spcFirstLastPara="1" wrap="square" lIns="91425" tIns="45700" rIns="91425" bIns="45700" anchor="t" anchorCtr="0">
            <a:normAutofit fontScale="62500" lnSpcReduction="20000"/>
          </a:bodyPr>
          <a:lstStyle/>
          <a:p>
            <a:pPr marL="114300" indent="0">
              <a:buNone/>
            </a:pPr>
            <a:r>
              <a:rPr lang="sl-SI" dirty="0">
                <a:solidFill>
                  <a:srgbClr val="FF0000"/>
                </a:solidFill>
              </a:rPr>
              <a:t>❑</a:t>
            </a:r>
            <a:r>
              <a:rPr lang="sl-SI" b="1" dirty="0"/>
              <a:t>Kako dobro odrasli prepoznavajo socialno smrt?</a:t>
            </a:r>
            <a:endParaRPr lang="sl-SI" dirty="0"/>
          </a:p>
          <a:p>
            <a:r>
              <a:rPr lang="sl-SI" dirty="0"/>
              <a:t>Rezultati ankete razkrivajo tri ključne ravni ozaveščenosti:</a:t>
            </a:r>
          </a:p>
          <a:p>
            <a:r>
              <a:rPr lang="sl-SI" b="1" dirty="0"/>
              <a:t>Znani vzroki:</a:t>
            </a:r>
            <a:r>
              <a:rPr lang="sl-SI" dirty="0"/>
              <a:t> 41 %</a:t>
            </a:r>
          </a:p>
          <a:p>
            <a:r>
              <a:rPr lang="sl-SI" b="1" dirty="0"/>
              <a:t>Prepoznani simptomi:</a:t>
            </a:r>
            <a:r>
              <a:rPr lang="sl-SI" dirty="0"/>
              <a:t> 45 %</a:t>
            </a:r>
          </a:p>
          <a:p>
            <a:r>
              <a:rPr lang="sl-SI" b="1" dirty="0"/>
              <a:t>Razumljeni vplivi:</a:t>
            </a:r>
            <a:r>
              <a:rPr lang="sl-SI" dirty="0"/>
              <a:t> 51 %</a:t>
            </a:r>
          </a:p>
          <a:p>
            <a:pPr marL="114300" indent="0">
              <a:buNone/>
            </a:pPr>
            <a:r>
              <a:rPr lang="sl-SI" dirty="0">
                <a:solidFill>
                  <a:srgbClr val="FF0000"/>
                </a:solidFill>
              </a:rPr>
              <a:t>❑</a:t>
            </a:r>
            <a:r>
              <a:rPr lang="sl-SI" b="1" dirty="0"/>
              <a:t>Kaj nam to pove?</a:t>
            </a:r>
            <a:endParaRPr lang="sl-SI" dirty="0"/>
          </a:p>
          <a:p>
            <a:r>
              <a:rPr lang="sl-SI" dirty="0"/>
              <a:t>Ljudje </a:t>
            </a:r>
            <a:r>
              <a:rPr lang="sl-SI" dirty="0" err="1"/>
              <a:t>ponavadi</a:t>
            </a:r>
            <a:r>
              <a:rPr lang="sl-SI" dirty="0"/>
              <a:t> opazijo </a:t>
            </a:r>
            <a:r>
              <a:rPr lang="sl-SI" b="1" dirty="0"/>
              <a:t>vidne posledice</a:t>
            </a:r>
            <a:r>
              <a:rPr lang="sl-SI" dirty="0"/>
              <a:t>, kot so osamitev, umik ali izguba motivacije,</a:t>
            </a:r>
          </a:p>
          <a:p>
            <a:r>
              <a:rPr lang="sl-SI" dirty="0"/>
              <a:t>vendar imajo težave pri prepoznavanju </a:t>
            </a:r>
            <a:r>
              <a:rPr lang="sl-SI" b="1" dirty="0"/>
              <a:t>zgodnjih opozorilnih znakov</a:t>
            </a:r>
            <a:r>
              <a:rPr lang="sl-SI" dirty="0"/>
              <a:t>, ki vodijo do njih.</a:t>
            </a:r>
          </a:p>
          <a:p>
            <a:r>
              <a:rPr lang="sl-SI" dirty="0"/>
              <a:t>Zavest je </a:t>
            </a:r>
            <a:r>
              <a:rPr lang="sl-SI" b="1" dirty="0"/>
              <a:t>podobna v vseh skupinah</a:t>
            </a:r>
            <a:r>
              <a:rPr lang="sl-SI" dirty="0"/>
              <a:t>, kar pomeni, da niti vzgojitelji in vodstveni delavci niso bolje opremljeni za prepoznavanje tega pojava.</a:t>
            </a:r>
          </a:p>
          <a:p>
            <a:r>
              <a:rPr lang="sl-SI" dirty="0"/>
              <a:t>Za vsakim odstotkom se skriva </a:t>
            </a:r>
            <a:r>
              <a:rPr lang="sl-SI" b="1" dirty="0"/>
              <a:t>izgubljena priložnost</a:t>
            </a:r>
            <a:r>
              <a:rPr lang="sl-SI" dirty="0"/>
              <a:t>, da bi opazili, ko se nekdo počasi umika iz družbe.</a:t>
            </a:r>
          </a:p>
          <a:p>
            <a:pPr marL="114300" lvl="0" indent="0" algn="l" rtl="0">
              <a:lnSpc>
                <a:spcPct val="90000"/>
              </a:lnSpc>
              <a:spcBef>
                <a:spcPts val="1000"/>
              </a:spcBef>
              <a:spcAft>
                <a:spcPts val="0"/>
              </a:spcAft>
              <a:buSzPct val="102857"/>
              <a:buNone/>
            </a:pPr>
            <a:endParaRPr dirty="0"/>
          </a:p>
        </p:txBody>
      </p:sp>
      <p:sp>
        <p:nvSpPr>
          <p:cNvPr id="132" name="Google Shape;132;p20"/>
          <p:cNvSpPr txBox="1"/>
          <p:nvPr/>
        </p:nvSpPr>
        <p:spPr>
          <a:xfrm>
            <a:off x="7105650" y="1690688"/>
            <a:ext cx="4314825" cy="4093388"/>
          </a:xfrm>
          <a:prstGeom prst="rect">
            <a:avLst/>
          </a:prstGeom>
          <a:noFill/>
          <a:ln>
            <a:noFill/>
          </a:ln>
        </p:spPr>
        <p:txBody>
          <a:bodyPr spcFirstLastPara="1" wrap="square" lIns="91425" tIns="45700" rIns="91425" bIns="45700" anchor="t" anchorCtr="0">
            <a:spAutoFit/>
          </a:bodyPr>
          <a:lstStyle/>
          <a:p>
            <a:r>
              <a:rPr lang="sl-SI" sz="2000" dirty="0">
                <a:solidFill>
                  <a:srgbClr val="FF0000"/>
                </a:solidFill>
              </a:rPr>
              <a:t>❑</a:t>
            </a:r>
            <a:r>
              <a:rPr lang="sl-SI" sz="2000" b="1" dirty="0"/>
              <a:t>Zakaj je to pomembno:</a:t>
            </a:r>
            <a:endParaRPr lang="sl-SI" sz="2000" dirty="0"/>
          </a:p>
          <a:p>
            <a:r>
              <a:rPr lang="sl-SI" sz="2000" dirty="0"/>
              <a:t>Da bi preprečili socialno smrt, se moramo najprej naučiti </a:t>
            </a:r>
            <a:r>
              <a:rPr lang="sl-SI" sz="2000" b="1" dirty="0"/>
              <a:t>jo videti, preden postane vidna</a:t>
            </a:r>
            <a:r>
              <a:rPr lang="sl-SI" sz="2000" dirty="0"/>
              <a:t>.</a:t>
            </a:r>
            <a:br>
              <a:rPr lang="sl-SI" sz="2000" dirty="0"/>
            </a:br>
            <a:endParaRPr lang="sl-SI" sz="2000" dirty="0"/>
          </a:p>
          <a:p>
            <a:r>
              <a:rPr lang="sl-SI" sz="2000" dirty="0">
                <a:solidFill>
                  <a:srgbClr val="FF0000"/>
                </a:solidFill>
              </a:rPr>
              <a:t>❑</a:t>
            </a:r>
            <a:r>
              <a:rPr lang="sl-SI" sz="2000" dirty="0"/>
              <a:t>Usposabljanje v izobraževanju odraslih in na delovnih mestih se mora osredotočiti na:</a:t>
            </a:r>
          </a:p>
          <a:p>
            <a:r>
              <a:rPr lang="sl-SI" sz="2000" dirty="0"/>
              <a:t>•razvijanje </a:t>
            </a:r>
            <a:r>
              <a:rPr lang="sl-SI" sz="2000" b="1" dirty="0"/>
              <a:t>čustvene pismenosti</a:t>
            </a:r>
            <a:r>
              <a:rPr lang="sl-SI" sz="2000" dirty="0"/>
              <a:t>;</a:t>
            </a:r>
          </a:p>
          <a:p>
            <a:r>
              <a:rPr lang="sl-SI" sz="2000" dirty="0"/>
              <a:t>•prepoznavanje </a:t>
            </a:r>
            <a:r>
              <a:rPr lang="sl-SI" sz="2000" b="1" dirty="0"/>
              <a:t>izključevanja, zavračanja in izgube identitete</a:t>
            </a:r>
            <a:r>
              <a:rPr lang="sl-SI" sz="2000" dirty="0"/>
              <a:t>;</a:t>
            </a:r>
          </a:p>
          <a:p>
            <a:r>
              <a:rPr lang="sl-SI" sz="2000" dirty="0"/>
              <a:t>•spodbujanje pravočasnega </a:t>
            </a:r>
            <a:r>
              <a:rPr lang="sl-SI" sz="2000" b="1" dirty="0"/>
              <a:t>podporne intervencije</a:t>
            </a:r>
            <a:r>
              <a:rPr lang="sl-SI" sz="2000" dirty="0"/>
              <a:t>.</a:t>
            </a:r>
          </a:p>
        </p:txBody>
      </p:sp>
      <p:pic>
        <p:nvPicPr>
          <p:cNvPr id="133" name="Google Shape;133;p20"/>
          <p:cNvPicPr preferRelativeResize="0"/>
          <p:nvPr/>
        </p:nvPicPr>
        <p:blipFill rotWithShape="1">
          <a:blip r:embed="rId3">
            <a:alphaModFix/>
          </a:blip>
          <a:srcRect/>
          <a:stretch/>
        </p:blipFill>
        <p:spPr>
          <a:xfrm>
            <a:off x="292225" y="5676900"/>
            <a:ext cx="1091949" cy="1019173"/>
          </a:xfrm>
          <a:prstGeom prst="rect">
            <a:avLst/>
          </a:prstGeom>
          <a:noFill/>
          <a:ln>
            <a:noFill/>
          </a:ln>
        </p:spPr>
      </p:pic>
      <p:pic>
        <p:nvPicPr>
          <p:cNvPr id="134" name="Google Shape;134;p20" descr="Text&#10;&#10;Description automatically generated with medium confidence"/>
          <p:cNvPicPr preferRelativeResize="0"/>
          <p:nvPr/>
        </p:nvPicPr>
        <p:blipFill rotWithShape="1">
          <a:blip r:embed="rId4">
            <a:alphaModFix/>
          </a:blip>
          <a:srcRect/>
          <a:stretch/>
        </p:blipFill>
        <p:spPr>
          <a:xfrm>
            <a:off x="9511558" y="6051348"/>
            <a:ext cx="2213717" cy="44152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algn="ctr"/>
            <a:r>
              <a:rPr lang="sl-SI" sz="4000" b="1" dirty="0"/>
              <a:t>Državljanska odgovornost in skupnostno delovanje</a:t>
            </a:r>
            <a:endParaRPr lang="sl-SI" sz="4000" dirty="0"/>
          </a:p>
        </p:txBody>
      </p:sp>
      <p:sp>
        <p:nvSpPr>
          <p:cNvPr id="140" name="Google Shape;140;p21"/>
          <p:cNvSpPr txBox="1">
            <a:spLocks noGrp="1"/>
          </p:cNvSpPr>
          <p:nvPr>
            <p:ph type="body" idx="1"/>
          </p:nvPr>
        </p:nvSpPr>
        <p:spPr>
          <a:xfrm>
            <a:off x="838199" y="1825625"/>
            <a:ext cx="6543675" cy="4351338"/>
          </a:xfrm>
          <a:prstGeom prst="rect">
            <a:avLst/>
          </a:prstGeom>
          <a:noFill/>
          <a:ln>
            <a:noFill/>
          </a:ln>
        </p:spPr>
        <p:txBody>
          <a:bodyPr spcFirstLastPara="1" wrap="square" lIns="91425" tIns="45700" rIns="91425" bIns="45700" anchor="t" anchorCtr="0">
            <a:normAutofit fontScale="70000" lnSpcReduction="20000"/>
          </a:bodyPr>
          <a:lstStyle/>
          <a:p>
            <a:pPr marL="114300" indent="0">
              <a:buNone/>
            </a:pPr>
            <a:r>
              <a:rPr lang="sl-SI" dirty="0">
                <a:solidFill>
                  <a:srgbClr val="FF0000"/>
                </a:solidFill>
              </a:rPr>
              <a:t>❑</a:t>
            </a:r>
            <a:r>
              <a:rPr lang="sl-SI" b="1" dirty="0"/>
              <a:t>Kako odrasli vidijo svojo vlogo pri preprečevanju socialne smrti?</a:t>
            </a:r>
            <a:endParaRPr lang="sl-SI" dirty="0"/>
          </a:p>
          <a:p>
            <a:r>
              <a:rPr lang="sl-SI" dirty="0"/>
              <a:t>Anketa kaže močno sporočilo o skupni odgovornosti:</a:t>
            </a:r>
          </a:p>
          <a:p>
            <a:r>
              <a:rPr lang="sl-SI" b="1" dirty="0"/>
              <a:t>70 %</a:t>
            </a:r>
            <a:r>
              <a:rPr lang="sl-SI" dirty="0"/>
              <a:t> meni, da preprečevanje socialne smrti </a:t>
            </a:r>
            <a:r>
              <a:rPr lang="sl-SI" b="1" dirty="0"/>
              <a:t>zahteva podporo skupnosti</a:t>
            </a:r>
            <a:r>
              <a:rPr lang="sl-SI" dirty="0"/>
              <a:t>, ne le individualna prizadevanja.</a:t>
            </a:r>
          </a:p>
          <a:p>
            <a:r>
              <a:rPr lang="sl-SI" dirty="0"/>
              <a:t>Samo </a:t>
            </a:r>
            <a:r>
              <a:rPr lang="sl-SI" b="1" dirty="0"/>
              <a:t>11 %</a:t>
            </a:r>
            <a:r>
              <a:rPr lang="sl-SI" dirty="0"/>
              <a:t> to vidi kot izključno </a:t>
            </a:r>
            <a:r>
              <a:rPr lang="sl-SI" b="1" dirty="0"/>
              <a:t>osebno zadevo</a:t>
            </a:r>
            <a:r>
              <a:rPr lang="sl-SI" dirty="0"/>
              <a:t>.</a:t>
            </a:r>
          </a:p>
          <a:p>
            <a:r>
              <a:rPr lang="sl-SI" dirty="0"/>
              <a:t>Približno </a:t>
            </a:r>
            <a:r>
              <a:rPr lang="sl-SI" b="1" dirty="0"/>
              <a:t>19 %</a:t>
            </a:r>
            <a:r>
              <a:rPr lang="sl-SI" dirty="0"/>
              <a:t> meni, da </a:t>
            </a:r>
            <a:r>
              <a:rPr lang="sl-SI" b="1" dirty="0"/>
              <a:t>se morajo najprej več naučiti</a:t>
            </a:r>
            <a:r>
              <a:rPr lang="sl-SI" dirty="0"/>
              <a:t>, preden se odločijo – kar kaže na radovednost in odprtost do izobraževanja.</a:t>
            </a:r>
          </a:p>
          <a:p>
            <a:pPr marL="114300" indent="0">
              <a:buNone/>
            </a:pPr>
            <a:r>
              <a:rPr lang="sl-SI" dirty="0">
                <a:solidFill>
                  <a:srgbClr val="FF0000"/>
                </a:solidFill>
              </a:rPr>
              <a:t>❑</a:t>
            </a:r>
            <a:r>
              <a:rPr lang="sl-SI" b="1" dirty="0"/>
              <a:t>Kaj to pomeni:</a:t>
            </a:r>
            <a:endParaRPr lang="sl-SI" dirty="0"/>
          </a:p>
          <a:p>
            <a:r>
              <a:rPr lang="sl-SI" dirty="0"/>
              <a:t>Ljudje intuitivno razumejo, da </a:t>
            </a:r>
            <a:r>
              <a:rPr lang="sl-SI" b="1" dirty="0"/>
              <a:t>se nihče ne more sam rešiti iz osame</a:t>
            </a:r>
            <a:r>
              <a:rPr lang="sl-SI" dirty="0"/>
              <a:t>.</a:t>
            </a:r>
          </a:p>
          <a:p>
            <a:r>
              <a:rPr lang="sl-SI" dirty="0"/>
              <a:t>Pripravljenost za skupno ukrepanje odraža močno podlago za prihodnje ozaveščevalne kampanje in pobude za medsebojno podporo.</a:t>
            </a:r>
          </a:p>
          <a:p>
            <a:pPr marL="114300" lvl="0" indent="0" algn="l" rtl="0">
              <a:lnSpc>
                <a:spcPct val="90000"/>
              </a:lnSpc>
              <a:spcBef>
                <a:spcPts val="1000"/>
              </a:spcBef>
              <a:spcAft>
                <a:spcPts val="0"/>
              </a:spcAft>
              <a:buSzPct val="91836"/>
              <a:buNone/>
            </a:pPr>
            <a:endParaRPr dirty="0"/>
          </a:p>
        </p:txBody>
      </p:sp>
      <p:sp>
        <p:nvSpPr>
          <p:cNvPr id="141" name="Google Shape;141;p21"/>
          <p:cNvSpPr txBox="1"/>
          <p:nvPr/>
        </p:nvSpPr>
        <p:spPr>
          <a:xfrm>
            <a:off x="1467347" y="6023074"/>
            <a:ext cx="10820400" cy="307777"/>
          </a:xfrm>
          <a:prstGeom prst="rect">
            <a:avLst/>
          </a:prstGeom>
          <a:noFill/>
          <a:ln>
            <a:noFill/>
          </a:ln>
        </p:spPr>
        <p:txBody>
          <a:bodyPr spcFirstLastPara="1" wrap="square" lIns="91425" tIns="45700" rIns="91425" bIns="45700" anchor="t" anchorCtr="0">
            <a:spAutoFit/>
          </a:bodyPr>
          <a:lstStyle/>
          <a:p>
            <a:r>
              <a:rPr lang="sl-SI" b="1" dirty="0"/>
              <a:t>Ključni vpogled: </a:t>
            </a:r>
            <a:r>
              <a:rPr lang="sl-SI" dirty="0"/>
              <a:t>Ljudje </a:t>
            </a:r>
            <a:r>
              <a:rPr lang="sl-SI" i="1" dirty="0"/>
              <a:t>želijo</a:t>
            </a:r>
            <a:r>
              <a:rPr lang="sl-SI" dirty="0"/>
              <a:t> pomagati, vendar potrebujejo </a:t>
            </a:r>
            <a:r>
              <a:rPr lang="sl-SI" b="1" dirty="0"/>
              <a:t>navodila, orodja in samozavest</a:t>
            </a:r>
            <a:r>
              <a:rPr lang="sl-SI" dirty="0"/>
              <a:t>, da lahko empatijo spremenijo v dejanja.</a:t>
            </a:r>
          </a:p>
        </p:txBody>
      </p:sp>
      <p:sp>
        <p:nvSpPr>
          <p:cNvPr id="142" name="Google Shape;142;p21"/>
          <p:cNvSpPr txBox="1"/>
          <p:nvPr/>
        </p:nvSpPr>
        <p:spPr>
          <a:xfrm>
            <a:off x="7650245" y="1807917"/>
            <a:ext cx="6096000" cy="246181"/>
          </a:xfrm>
          <a:prstGeom prst="rect">
            <a:avLst/>
          </a:prstGeom>
          <a:noFill/>
          <a:ln>
            <a:noFill/>
          </a:ln>
        </p:spPr>
        <p:txBody>
          <a:bodyPr spcFirstLastPara="1" wrap="square" lIns="91425" tIns="45700" rIns="91425" bIns="45700" anchor="t" anchorCtr="0">
            <a:spAutoFit/>
          </a:bodyPr>
          <a:lstStyle/>
          <a:p>
            <a:r>
              <a:rPr lang="sl-SI" sz="1000" i="1" dirty="0"/>
              <a:t>Slika 5: Odgovori na vprašanje 2: Prepričanje v preprečevanje socialne smrti</a:t>
            </a:r>
            <a:endParaRPr lang="sl-SI" sz="1000" dirty="0"/>
          </a:p>
        </p:txBody>
      </p:sp>
      <p:graphicFrame>
        <p:nvGraphicFramePr>
          <p:cNvPr id="143" name="Google Shape;143;p21"/>
          <p:cNvGraphicFramePr/>
          <p:nvPr>
            <p:extLst>
              <p:ext uri="{D42A27DB-BD31-4B8C-83A1-F6EECF244321}">
                <p14:modId xmlns:p14="http://schemas.microsoft.com/office/powerpoint/2010/main" val="2679249981"/>
              </p:ext>
            </p:extLst>
          </p:nvPr>
        </p:nvGraphicFramePr>
        <p:xfrm>
          <a:off x="7381874" y="2528752"/>
          <a:ext cx="4572000" cy="2743200"/>
        </p:xfrm>
        <a:graphic>
          <a:graphicData uri="http://schemas.openxmlformats.org/drawingml/2006/chart">
            <c:chart xmlns:c="http://schemas.openxmlformats.org/drawingml/2006/chart" xmlns:r="http://schemas.openxmlformats.org/officeDocument/2006/relationships" r:id="rId3"/>
          </a:graphicData>
        </a:graphic>
      </p:graphicFrame>
      <p:pic>
        <p:nvPicPr>
          <p:cNvPr id="144" name="Google Shape;144;p21"/>
          <p:cNvPicPr preferRelativeResize="0"/>
          <p:nvPr/>
        </p:nvPicPr>
        <p:blipFill rotWithShape="1">
          <a:blip r:embed="rId4">
            <a:alphaModFix/>
          </a:blip>
          <a:srcRect/>
          <a:stretch/>
        </p:blipFill>
        <p:spPr>
          <a:xfrm>
            <a:off x="690664" y="6001966"/>
            <a:ext cx="963260" cy="856032"/>
          </a:xfrm>
          <a:prstGeom prst="rect">
            <a:avLst/>
          </a:prstGeom>
          <a:noFill/>
          <a:ln>
            <a:noFill/>
          </a:ln>
        </p:spPr>
      </p:pic>
      <p:pic>
        <p:nvPicPr>
          <p:cNvPr id="145" name="Google Shape;145;p21" descr="Text&#10;&#10;Description automatically generated with medium confidence"/>
          <p:cNvPicPr preferRelativeResize="0"/>
          <p:nvPr/>
        </p:nvPicPr>
        <p:blipFill rotWithShape="1">
          <a:blip r:embed="rId5">
            <a:alphaModFix/>
          </a:blip>
          <a:srcRect/>
          <a:stretch/>
        </p:blipFill>
        <p:spPr>
          <a:xfrm>
            <a:off x="9854119" y="6260689"/>
            <a:ext cx="1890409" cy="37961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2"/>
          <p:cNvSpPr txBox="1">
            <a:spLocks noGrp="1"/>
          </p:cNvSpPr>
          <p:nvPr>
            <p:ph type="title"/>
          </p:nvPr>
        </p:nvSpPr>
        <p:spPr>
          <a:xfrm>
            <a:off x="838200" y="184150"/>
            <a:ext cx="10515600" cy="1325563"/>
          </a:xfrm>
          <a:prstGeom prst="rect">
            <a:avLst/>
          </a:prstGeom>
          <a:noFill/>
          <a:ln>
            <a:noFill/>
          </a:ln>
        </p:spPr>
        <p:txBody>
          <a:bodyPr spcFirstLastPara="1" wrap="square" lIns="91425" tIns="45700" rIns="91425" bIns="45700" anchor="ctr" anchorCtr="0">
            <a:normAutofit/>
          </a:bodyPr>
          <a:lstStyle/>
          <a:p>
            <a:r>
              <a:rPr lang="sl-SI" sz="4000" b="1" dirty="0"/>
              <a:t>Ovire za vključevanje ozaveščenosti o socialni smrti</a:t>
            </a:r>
            <a:endParaRPr lang="sl-SI" sz="4000" dirty="0"/>
          </a:p>
        </p:txBody>
      </p:sp>
      <p:sp>
        <p:nvSpPr>
          <p:cNvPr id="151" name="Google Shape;151;p22"/>
          <p:cNvSpPr txBox="1">
            <a:spLocks noGrp="1"/>
          </p:cNvSpPr>
          <p:nvPr>
            <p:ph type="body" idx="1"/>
          </p:nvPr>
        </p:nvSpPr>
        <p:spPr>
          <a:xfrm>
            <a:off x="447675" y="1479550"/>
            <a:ext cx="11487150" cy="5194300"/>
          </a:xfrm>
          <a:prstGeom prst="rect">
            <a:avLst/>
          </a:prstGeom>
          <a:noFill/>
          <a:ln>
            <a:noFill/>
          </a:ln>
        </p:spPr>
        <p:txBody>
          <a:bodyPr spcFirstLastPara="1" wrap="square" lIns="91425" tIns="45700" rIns="91425" bIns="45700" anchor="t" anchorCtr="0">
            <a:normAutofit fontScale="25000" lnSpcReduction="20000"/>
          </a:bodyPr>
          <a:lstStyle/>
          <a:p>
            <a:pPr marL="114300" indent="0">
              <a:buNone/>
            </a:pPr>
            <a:r>
              <a:rPr lang="sl-SI" sz="7200" dirty="0">
                <a:solidFill>
                  <a:srgbClr val="FF0000"/>
                </a:solidFill>
              </a:rPr>
              <a:t>❑</a:t>
            </a:r>
            <a:r>
              <a:rPr lang="sl-SI" sz="7200" b="1" dirty="0"/>
              <a:t>Tudi če so motivirani, se mnogi odrasli soočajo z ovirami za ukrepanje.</a:t>
            </a:r>
            <a:endParaRPr lang="sl-SI" sz="7200" dirty="0"/>
          </a:p>
          <a:p>
            <a:r>
              <a:rPr lang="sl-SI" sz="7200" dirty="0"/>
              <a:t>Na vprašanje, kaj preprečuje vključitev </a:t>
            </a:r>
            <a:r>
              <a:rPr lang="sl-SI" sz="7200" i="1" dirty="0"/>
              <a:t>ozaveščanja o socialni smrti</a:t>
            </a:r>
            <a:r>
              <a:rPr lang="sl-SI" sz="7200" dirty="0"/>
              <a:t> v izobraževanje in na delovnih mestih, so anketiranci navedli kombinacijo vrzeli v znanju, strukturnih vprašanj in kulturnih odnosov.</a:t>
            </a:r>
          </a:p>
          <a:p>
            <a:pPr marL="114300" indent="0">
              <a:buNone/>
            </a:pPr>
            <a:r>
              <a:rPr lang="sl-SI" sz="7200" dirty="0">
                <a:solidFill>
                  <a:srgbClr val="FF0000"/>
                </a:solidFill>
              </a:rPr>
              <a:t>❑</a:t>
            </a:r>
            <a:r>
              <a:rPr lang="sl-SI" sz="7200" b="1" dirty="0"/>
              <a:t>Najpomembnejše skrbi vseh ciljnih skupin:</a:t>
            </a:r>
            <a:endParaRPr lang="sl-SI" sz="7200" dirty="0"/>
          </a:p>
          <a:p>
            <a:r>
              <a:rPr lang="sl-SI" sz="7200" b="1" dirty="0"/>
              <a:t>Pomanjkanje javnega znanja</a:t>
            </a:r>
            <a:r>
              <a:rPr lang="sl-SI" sz="7200" dirty="0"/>
              <a:t> o socialni smrti – izraz ostaja neznan (omenilo ga je več kot 60 %).</a:t>
            </a:r>
          </a:p>
          <a:p>
            <a:r>
              <a:rPr lang="sl-SI" sz="7200" b="1" dirty="0"/>
              <a:t>Malo pobud ali virov</a:t>
            </a:r>
            <a:r>
              <a:rPr lang="sl-SI" sz="7200" dirty="0"/>
              <a:t>, ki podpirajo njegovo vključevanje v izobraževanje odraslih (≈55 %).</a:t>
            </a:r>
          </a:p>
          <a:p>
            <a:r>
              <a:rPr lang="sl-SI" sz="7200" b="1" dirty="0"/>
              <a:t>Subtilna in težko zaznavna narava</a:t>
            </a:r>
            <a:r>
              <a:rPr lang="sl-SI" sz="7200" dirty="0"/>
              <a:t> socialne smrti – izobraževalci in menedžerji jo pogosto ne prepoznajo, dokler ni prepozno (≈50 %).</a:t>
            </a:r>
          </a:p>
          <a:p>
            <a:r>
              <a:rPr lang="sl-SI" sz="7200" b="1" dirty="0"/>
              <a:t>Pomanjkanje raziskav in gradiva</a:t>
            </a:r>
            <a:r>
              <a:rPr lang="sl-SI" sz="7200" dirty="0"/>
              <a:t> za praktično uporabo v izobraževanju ali na delovnem mestu (≈45 %).</a:t>
            </a:r>
          </a:p>
          <a:p>
            <a:pPr marL="114300" indent="0">
              <a:buNone/>
            </a:pPr>
            <a:r>
              <a:rPr lang="sl-SI" sz="7200" dirty="0">
                <a:solidFill>
                  <a:srgbClr val="FF0000"/>
                </a:solidFill>
              </a:rPr>
              <a:t>❑</a:t>
            </a:r>
            <a:r>
              <a:rPr lang="sl-SI" sz="7200" dirty="0"/>
              <a:t> </a:t>
            </a:r>
            <a:r>
              <a:rPr lang="sl-SI" sz="7200" b="1" dirty="0"/>
              <a:t>Skupinske skrbi:</a:t>
            </a:r>
            <a:endParaRPr lang="sl-SI" sz="7200" dirty="0"/>
          </a:p>
          <a:p>
            <a:r>
              <a:rPr lang="sl-SI" sz="7200" b="1" dirty="0"/>
              <a:t>Izobraževalci</a:t>
            </a:r>
            <a:r>
              <a:rPr lang="sl-SI" sz="7200" dirty="0"/>
              <a:t> se bojijo pomanjkanja virov in morebitne nepripravljenosti udeležencev za razpravo o tako občutljivi temi.</a:t>
            </a:r>
          </a:p>
          <a:p>
            <a:r>
              <a:rPr lang="sl-SI" sz="7200" b="1" dirty="0"/>
              <a:t>Udeleženci</a:t>
            </a:r>
            <a:r>
              <a:rPr lang="sl-SI" sz="7200" dirty="0"/>
              <a:t> omenjajo stigmo in negotovost – </a:t>
            </a:r>
            <a:r>
              <a:rPr lang="sl-SI" sz="7200" i="1" dirty="0"/>
              <a:t>„ali je socialna smrt sploh mogoče zdraviti?“</a:t>
            </a:r>
            <a:endParaRPr lang="sl-SI" sz="7200" dirty="0"/>
          </a:p>
          <a:p>
            <a:r>
              <a:rPr lang="sl-SI" sz="7200" b="1" dirty="0"/>
              <a:t>Predstavniki MSP</a:t>
            </a:r>
            <a:r>
              <a:rPr lang="sl-SI" sz="7200" dirty="0"/>
              <a:t> poudarjajo pomanjkanje časa, motivacije in jasnih politik v podjetjih.</a:t>
            </a:r>
          </a:p>
          <a:p>
            <a:r>
              <a:rPr lang="sl-SI" sz="7200" b="1" dirty="0"/>
              <a:t>Zaposleni odrasli</a:t>
            </a:r>
            <a:r>
              <a:rPr lang="sl-SI" sz="7200" dirty="0"/>
              <a:t> opozarjajo na omejeno izobraževanje o duševnem in socialnem blagostanju na delovnem mestu.</a:t>
            </a:r>
          </a:p>
          <a:p>
            <a:pPr marL="114300" lvl="0" indent="0" algn="l" rtl="0">
              <a:lnSpc>
                <a:spcPct val="90000"/>
              </a:lnSpc>
              <a:spcBef>
                <a:spcPts val="1000"/>
              </a:spcBef>
              <a:spcAft>
                <a:spcPts val="0"/>
              </a:spcAft>
              <a:buSzPct val="257142"/>
              <a:buNone/>
            </a:pPr>
            <a:endParaRPr dirty="0"/>
          </a:p>
        </p:txBody>
      </p:sp>
      <p:pic>
        <p:nvPicPr>
          <p:cNvPr id="152" name="Google Shape;152;p22"/>
          <p:cNvPicPr preferRelativeResize="0"/>
          <p:nvPr/>
        </p:nvPicPr>
        <p:blipFill rotWithShape="1">
          <a:blip r:embed="rId3">
            <a:alphaModFix/>
          </a:blip>
          <a:srcRect/>
          <a:stretch/>
        </p:blipFill>
        <p:spPr>
          <a:xfrm>
            <a:off x="628650" y="5910263"/>
            <a:ext cx="939549" cy="866773"/>
          </a:xfrm>
          <a:prstGeom prst="rect">
            <a:avLst/>
          </a:prstGeom>
          <a:noFill/>
          <a:ln>
            <a:noFill/>
          </a:ln>
        </p:spPr>
      </p:pic>
      <p:pic>
        <p:nvPicPr>
          <p:cNvPr id="153" name="Google Shape;153;p22" descr="Text&#10;&#10;Description automatically generated with medium confidence"/>
          <p:cNvPicPr preferRelativeResize="0"/>
          <p:nvPr/>
        </p:nvPicPr>
        <p:blipFill rotWithShape="1">
          <a:blip r:embed="rId4">
            <a:alphaModFix/>
          </a:blip>
          <a:srcRect/>
          <a:stretch/>
        </p:blipFill>
        <p:spPr>
          <a:xfrm>
            <a:off x="9829800" y="6141935"/>
            <a:ext cx="1914525" cy="40342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3"/>
          <p:cNvSpPr txBox="1">
            <a:spLocks noGrp="1"/>
          </p:cNvSpPr>
          <p:nvPr>
            <p:ph type="title"/>
          </p:nvPr>
        </p:nvSpPr>
        <p:spPr>
          <a:xfrm>
            <a:off x="838200" y="216568"/>
            <a:ext cx="10515600" cy="1325563"/>
          </a:xfrm>
          <a:prstGeom prst="rect">
            <a:avLst/>
          </a:prstGeom>
          <a:noFill/>
          <a:ln>
            <a:noFill/>
          </a:ln>
        </p:spPr>
        <p:txBody>
          <a:bodyPr spcFirstLastPara="1" wrap="square" lIns="91425" tIns="45700" rIns="91425" bIns="45700" anchor="ctr" anchorCtr="0">
            <a:normAutofit/>
          </a:bodyPr>
          <a:lstStyle/>
          <a:p>
            <a:r>
              <a:rPr lang="sl-SI" sz="4000" b="1" dirty="0"/>
              <a:t>Dostop do informacij in jezikovne ovire</a:t>
            </a:r>
            <a:endParaRPr lang="sl-SI" sz="4000" dirty="0"/>
          </a:p>
        </p:txBody>
      </p:sp>
      <p:sp>
        <p:nvSpPr>
          <p:cNvPr id="159" name="Google Shape;159;p23"/>
          <p:cNvSpPr txBox="1">
            <a:spLocks noGrp="1"/>
          </p:cNvSpPr>
          <p:nvPr>
            <p:ph type="body" idx="1"/>
          </p:nvPr>
        </p:nvSpPr>
        <p:spPr>
          <a:xfrm>
            <a:off x="838200" y="1295401"/>
            <a:ext cx="10696575" cy="5107906"/>
          </a:xfrm>
          <a:prstGeom prst="rect">
            <a:avLst/>
          </a:prstGeom>
          <a:noFill/>
          <a:ln>
            <a:noFill/>
          </a:ln>
        </p:spPr>
        <p:txBody>
          <a:bodyPr spcFirstLastPara="1" wrap="square" lIns="91425" tIns="45700" rIns="91425" bIns="45700" anchor="t" anchorCtr="0">
            <a:normAutofit fontScale="55000" lnSpcReduction="20000"/>
          </a:bodyPr>
          <a:lstStyle/>
          <a:p>
            <a:pPr marL="114300" indent="0">
              <a:buNone/>
            </a:pPr>
            <a:r>
              <a:rPr lang="sl-SI" sz="3200" dirty="0">
                <a:solidFill>
                  <a:srgbClr val="FF0000"/>
                </a:solidFill>
              </a:rPr>
              <a:t>❑</a:t>
            </a:r>
            <a:r>
              <a:rPr lang="sl-SI" sz="3200" b="1" dirty="0"/>
              <a:t>Informacije o socialni smrti so redko dostopne.</a:t>
            </a:r>
            <a:endParaRPr lang="sl-SI" sz="3200" dirty="0"/>
          </a:p>
          <a:p>
            <a:r>
              <a:rPr lang="sl-SI" sz="3200" dirty="0"/>
              <a:t>Podatki ankete kažejo, da večina odraslih </a:t>
            </a:r>
            <a:r>
              <a:rPr lang="sl-SI" sz="3200" b="1" dirty="0"/>
              <a:t>nikoli ni naletela na to temo</a:t>
            </a:r>
            <a:r>
              <a:rPr lang="sl-SI" sz="3200" dirty="0"/>
              <a:t>, niti v izobraževanju niti v medijih.</a:t>
            </a:r>
          </a:p>
          <a:p>
            <a:pPr marL="114300" indent="0">
              <a:buNone/>
            </a:pPr>
            <a:r>
              <a:rPr lang="sl-SI" sz="3200" dirty="0">
                <a:solidFill>
                  <a:srgbClr val="FF0000"/>
                </a:solidFill>
              </a:rPr>
              <a:t>❑</a:t>
            </a:r>
            <a:r>
              <a:rPr lang="sl-SI" sz="3200" b="1" dirty="0"/>
              <a:t>Ključne ugotovitve:</a:t>
            </a:r>
            <a:endParaRPr lang="sl-SI" sz="3200" dirty="0"/>
          </a:p>
          <a:p>
            <a:r>
              <a:rPr lang="sl-SI" sz="3200" b="1" dirty="0"/>
              <a:t>81 %</a:t>
            </a:r>
            <a:r>
              <a:rPr lang="sl-SI" sz="3200" dirty="0"/>
              <a:t> anketirancev je navedlo, da </a:t>
            </a:r>
            <a:r>
              <a:rPr lang="sl-SI" sz="3200" b="1" dirty="0"/>
              <a:t>nikoli niso prejeli splošnih informacij</a:t>
            </a:r>
            <a:r>
              <a:rPr lang="sl-SI" sz="3200" dirty="0"/>
              <a:t> o socialni smrti.</a:t>
            </a:r>
          </a:p>
          <a:p>
            <a:r>
              <a:rPr lang="sl-SI" sz="3200" dirty="0"/>
              <a:t>Samo </a:t>
            </a:r>
            <a:r>
              <a:rPr lang="sl-SI" sz="3200" b="1" dirty="0"/>
              <a:t>13 %</a:t>
            </a:r>
            <a:r>
              <a:rPr lang="sl-SI" sz="3200" dirty="0"/>
              <a:t> je naletelo na informacije </a:t>
            </a:r>
            <a:r>
              <a:rPr lang="sl-SI" sz="3200" b="1" dirty="0"/>
              <a:t>v svojem jeziku</a:t>
            </a:r>
            <a:r>
              <a:rPr lang="sl-SI" sz="3200" dirty="0"/>
              <a:t> – skoraj vsi v </a:t>
            </a:r>
            <a:r>
              <a:rPr lang="sl-SI" sz="3200" b="1" dirty="0"/>
              <a:t>Sloveniji</a:t>
            </a:r>
            <a:r>
              <a:rPr lang="sl-SI" sz="3200" dirty="0"/>
              <a:t>.</a:t>
            </a:r>
          </a:p>
          <a:p>
            <a:r>
              <a:rPr lang="sl-SI" sz="3200" dirty="0"/>
              <a:t>To pomeni, da je v </a:t>
            </a:r>
            <a:r>
              <a:rPr lang="sl-SI" sz="3200" b="1" dirty="0"/>
              <a:t>Latviji in na Cipru</a:t>
            </a:r>
            <a:r>
              <a:rPr lang="sl-SI" sz="3200" dirty="0"/>
              <a:t> ta tema praktično </a:t>
            </a:r>
            <a:r>
              <a:rPr lang="sl-SI" sz="3200" b="1" dirty="0"/>
              <a:t>odsotna iz javnega diskurza</a:t>
            </a:r>
            <a:r>
              <a:rPr lang="sl-SI" sz="3200" dirty="0"/>
              <a:t>.</a:t>
            </a:r>
          </a:p>
          <a:p>
            <a:pPr marL="114300" indent="0">
              <a:buNone/>
            </a:pPr>
            <a:r>
              <a:rPr lang="sl-SI" sz="3200" dirty="0">
                <a:solidFill>
                  <a:srgbClr val="FF0000"/>
                </a:solidFill>
              </a:rPr>
              <a:t>❑</a:t>
            </a:r>
            <a:r>
              <a:rPr lang="sl-SI" sz="3200" b="1" dirty="0"/>
              <a:t>Zakaj je to pomembno:</a:t>
            </a:r>
            <a:endParaRPr lang="sl-SI" sz="3200" dirty="0"/>
          </a:p>
          <a:p>
            <a:r>
              <a:rPr lang="sl-SI" sz="3200" dirty="0"/>
              <a:t>Pomanjkanje gradiva v maternem jeziku naredi učenje o socialni smrti abstraktno in oddaljeno.</a:t>
            </a:r>
          </a:p>
          <a:p>
            <a:r>
              <a:rPr lang="sl-SI" sz="3200" dirty="0"/>
              <a:t>Brez primerov, s katerimi se lahko poistovetijo, in jasnih opredelitev ljudje ne prepoznajo te problematike v svojem vsakdanjem življenju.</a:t>
            </a:r>
          </a:p>
          <a:p>
            <a:r>
              <a:rPr lang="sl-SI" sz="3200" dirty="0"/>
              <a:t>Anketiranci sami vidijo to vrzel – </a:t>
            </a:r>
            <a:r>
              <a:rPr lang="sl-SI" sz="3200" b="1" dirty="0"/>
              <a:t>96 %</a:t>
            </a:r>
            <a:r>
              <a:rPr lang="sl-SI" sz="3200" dirty="0"/>
              <a:t> jih je dejalo, da je </a:t>
            </a:r>
            <a:r>
              <a:rPr lang="sl-SI" sz="3200" i="1" dirty="0"/>
              <a:t>potrebno več informacij in kampanj</a:t>
            </a:r>
            <a:r>
              <a:rPr lang="sl-SI" sz="3200" dirty="0"/>
              <a:t>.</a:t>
            </a:r>
          </a:p>
          <a:p>
            <a:pPr marL="114300" indent="0">
              <a:buNone/>
            </a:pPr>
            <a:r>
              <a:rPr lang="sl-SI" sz="3200" dirty="0">
                <a:solidFill>
                  <a:srgbClr val="FF0000"/>
                </a:solidFill>
              </a:rPr>
              <a:t>❑</a:t>
            </a:r>
            <a:r>
              <a:rPr lang="sl-SI" sz="3200" b="1" dirty="0"/>
              <a:t>Glasovi iz podatkov:</a:t>
            </a:r>
            <a:endParaRPr lang="sl-SI" sz="3200" dirty="0"/>
          </a:p>
          <a:p>
            <a:r>
              <a:rPr lang="sl-SI" sz="3200" dirty="0"/>
              <a:t>•„Rad bi razumel, kaj socialna smrt resnično pomeni – zveni resno, vendar mi tega nihče nikoli ne pojasni.“</a:t>
            </a:r>
          </a:p>
          <a:p>
            <a:r>
              <a:rPr lang="sl-SI" sz="3200" dirty="0"/>
              <a:t>•„Težko je razpravljati, če ni gradiva v našem jeziku.“</a:t>
            </a:r>
          </a:p>
          <a:p>
            <a:pPr marL="114300" lvl="0" indent="0" algn="l" rtl="0">
              <a:lnSpc>
                <a:spcPct val="90000"/>
              </a:lnSpc>
              <a:spcBef>
                <a:spcPts val="1000"/>
              </a:spcBef>
              <a:spcAft>
                <a:spcPts val="0"/>
              </a:spcAft>
              <a:buSzPct val="102857"/>
              <a:buNone/>
            </a:pPr>
            <a:endParaRPr dirty="0"/>
          </a:p>
        </p:txBody>
      </p:sp>
      <p:pic>
        <p:nvPicPr>
          <p:cNvPr id="160" name="Google Shape;160;p23"/>
          <p:cNvPicPr preferRelativeResize="0"/>
          <p:nvPr/>
        </p:nvPicPr>
        <p:blipFill rotWithShape="1">
          <a:blip r:embed="rId3">
            <a:alphaModFix/>
          </a:blip>
          <a:srcRect/>
          <a:stretch/>
        </p:blipFill>
        <p:spPr>
          <a:xfrm>
            <a:off x="723900" y="6057900"/>
            <a:ext cx="930024" cy="800098"/>
          </a:xfrm>
          <a:prstGeom prst="rect">
            <a:avLst/>
          </a:prstGeom>
          <a:noFill/>
          <a:ln>
            <a:noFill/>
          </a:ln>
        </p:spPr>
      </p:pic>
      <p:pic>
        <p:nvPicPr>
          <p:cNvPr id="161" name="Google Shape;161;p23" descr="Text&#10;&#10;Description automatically generated with medium confidence"/>
          <p:cNvPicPr preferRelativeResize="0"/>
          <p:nvPr/>
        </p:nvPicPr>
        <p:blipFill rotWithShape="1">
          <a:blip r:embed="rId4">
            <a:alphaModFix/>
          </a:blip>
          <a:srcRect/>
          <a:stretch/>
        </p:blipFill>
        <p:spPr>
          <a:xfrm>
            <a:off x="10001250" y="6239693"/>
            <a:ext cx="1800225" cy="32722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r>
              <a:rPr lang="sl-SI" sz="4000" b="1" dirty="0"/>
              <a:t>Zaključki in naslednji koraki</a:t>
            </a:r>
            <a:endParaRPr lang="sl-SI" sz="4000" dirty="0"/>
          </a:p>
        </p:txBody>
      </p:sp>
      <p:sp>
        <p:nvSpPr>
          <p:cNvPr id="167" name="Google Shape;167;p24"/>
          <p:cNvSpPr txBox="1">
            <a:spLocks noGrp="1"/>
          </p:cNvSpPr>
          <p:nvPr>
            <p:ph type="body" idx="1"/>
          </p:nvPr>
        </p:nvSpPr>
        <p:spPr>
          <a:xfrm>
            <a:off x="838200" y="1396999"/>
            <a:ext cx="10515600" cy="4860925"/>
          </a:xfrm>
          <a:prstGeom prst="rect">
            <a:avLst/>
          </a:prstGeom>
          <a:noFill/>
          <a:ln>
            <a:noFill/>
          </a:ln>
        </p:spPr>
        <p:txBody>
          <a:bodyPr spcFirstLastPara="1" wrap="square" lIns="91425" tIns="45700" rIns="91425" bIns="45700" anchor="t" anchorCtr="0">
            <a:normAutofit fontScale="40000" lnSpcReduction="20000"/>
          </a:bodyPr>
          <a:lstStyle/>
          <a:p>
            <a:pPr marL="114300" indent="0">
              <a:buNone/>
            </a:pPr>
            <a:r>
              <a:rPr lang="sl-SI" sz="3600" dirty="0">
                <a:solidFill>
                  <a:srgbClr val="FF0000"/>
                </a:solidFill>
              </a:rPr>
              <a:t>❑</a:t>
            </a:r>
            <a:r>
              <a:rPr lang="sl-SI" sz="3600" dirty="0"/>
              <a:t>Anketa je pokazala:</a:t>
            </a:r>
          </a:p>
          <a:p>
            <a:r>
              <a:rPr lang="sl-SI" sz="3600" b="1" dirty="0"/>
              <a:t>Nizko ozaveščenost</a:t>
            </a:r>
            <a:r>
              <a:rPr lang="sl-SI" sz="3600" dirty="0"/>
              <a:t> o socialni smrti in njenih simptomih v vseh skupinah.</a:t>
            </a:r>
          </a:p>
          <a:p>
            <a:r>
              <a:rPr lang="sl-SI" sz="3600" b="1" dirty="0"/>
              <a:t>Močno prepričanje</a:t>
            </a:r>
            <a:r>
              <a:rPr lang="sl-SI" sz="3600" dirty="0"/>
              <a:t>, da se ji </a:t>
            </a:r>
            <a:r>
              <a:rPr lang="sl-SI" sz="3600" i="1" dirty="0"/>
              <a:t>lahko prepreči</a:t>
            </a:r>
            <a:r>
              <a:rPr lang="sl-SI" sz="3600" dirty="0"/>
              <a:t> – kar kaže upanje za spremembe.</a:t>
            </a:r>
          </a:p>
          <a:p>
            <a:r>
              <a:rPr lang="sl-SI" sz="3600" b="1" dirty="0"/>
              <a:t>Zavedanje</a:t>
            </a:r>
            <a:r>
              <a:rPr lang="sl-SI" sz="3600" dirty="0"/>
              <a:t>, da preprečevanje socialne smrti zahteva </a:t>
            </a:r>
            <a:r>
              <a:rPr lang="sl-SI" sz="3600" b="1" dirty="0"/>
              <a:t>skupinsko ukrepanje</a:t>
            </a:r>
            <a:r>
              <a:rPr lang="sl-SI" sz="3600" dirty="0"/>
              <a:t> in podporo skupnosti.</a:t>
            </a:r>
          </a:p>
          <a:p>
            <a:r>
              <a:rPr lang="sl-SI" sz="3600" b="1" dirty="0"/>
              <a:t>Nujna potreba</a:t>
            </a:r>
            <a:r>
              <a:rPr lang="sl-SI" sz="3600" dirty="0"/>
              <a:t> po večjezičnem izobraževanju, dostopnih informacijah in praktičnih strategijah.</a:t>
            </a:r>
          </a:p>
          <a:p>
            <a:pPr marL="114300" indent="0">
              <a:buNone/>
            </a:pPr>
            <a:r>
              <a:rPr lang="sl-SI" sz="3600" dirty="0">
                <a:solidFill>
                  <a:srgbClr val="FF0000"/>
                </a:solidFill>
              </a:rPr>
              <a:t>❑</a:t>
            </a:r>
            <a:r>
              <a:rPr lang="sl-SI" sz="3600" b="1" dirty="0"/>
              <a:t>Ključni vpogled:</a:t>
            </a:r>
            <a:endParaRPr lang="sl-SI" sz="3600" dirty="0"/>
          </a:p>
          <a:p>
            <a:r>
              <a:rPr lang="sl-SI" sz="3600" dirty="0"/>
              <a:t>Čeprav je ozaveščenost nizka, je </a:t>
            </a:r>
            <a:r>
              <a:rPr lang="sl-SI" sz="3600" b="1" dirty="0"/>
              <a:t>pripravljenost za učenje in ukrepanje visoka</a:t>
            </a:r>
            <a:r>
              <a:rPr lang="sl-SI" sz="3600" dirty="0"/>
              <a:t>. Odrasli so odprti za razumevanje in obravnavanje socialne smrti, če so viri razumljivi, lahko razumljivi in na voljo v njihovem jeziku.</a:t>
            </a:r>
          </a:p>
          <a:p>
            <a:pPr marL="114300" indent="0">
              <a:buNone/>
            </a:pPr>
            <a:r>
              <a:rPr lang="sl-SI" sz="3600" dirty="0">
                <a:solidFill>
                  <a:srgbClr val="FF0000"/>
                </a:solidFill>
              </a:rPr>
              <a:t>❑</a:t>
            </a:r>
            <a:r>
              <a:rPr lang="sl-SI" sz="3600" b="1" dirty="0"/>
              <a:t>Od raziskave do ukrepanja:</a:t>
            </a:r>
            <a:endParaRPr lang="sl-SI" sz="3600" dirty="0"/>
          </a:p>
          <a:p>
            <a:r>
              <a:rPr lang="sl-SI" sz="3600" dirty="0"/>
              <a:t>Da bi zadostili ugotovljenim potrebam ciljnih skupin, je partnerstvo CARE razvilo </a:t>
            </a:r>
            <a:r>
              <a:rPr lang="sl-SI" sz="3600" b="1" dirty="0"/>
              <a:t>digitalni vodnik „Shema socialne izolacije: razlaga vzorca“.</a:t>
            </a:r>
            <a:endParaRPr lang="sl-SI" sz="3600" dirty="0"/>
          </a:p>
          <a:p>
            <a:r>
              <a:rPr lang="sl-SI" sz="3600" dirty="0"/>
              <a:t>Na voljo v </a:t>
            </a:r>
            <a:r>
              <a:rPr lang="sl-SI" sz="3600" b="1" dirty="0"/>
              <a:t>štirih jezikih (EN, LV, EL, SL)</a:t>
            </a:r>
            <a:r>
              <a:rPr lang="sl-SI" sz="3600" dirty="0"/>
              <a:t> na </a:t>
            </a:r>
            <a:r>
              <a:rPr lang="sl-SI" sz="3600" u="sng" dirty="0">
                <a:hlinkClick r:id="rId3"/>
              </a:rPr>
              <a:t>www.project-care.info/e-guide</a:t>
            </a:r>
            <a:endParaRPr lang="sl-SI" sz="3600" dirty="0"/>
          </a:p>
          <a:p>
            <a:r>
              <a:rPr lang="sl-SI" sz="3600" dirty="0"/>
              <a:t>Vključuje </a:t>
            </a:r>
            <a:r>
              <a:rPr lang="sl-SI" sz="3600" b="1" dirty="0"/>
              <a:t>interaktivne scenarije</a:t>
            </a:r>
            <a:r>
              <a:rPr lang="sl-SI" sz="3600" dirty="0"/>
              <a:t> v poglavju 4, ki uporabnikom pomagajo </a:t>
            </a:r>
            <a:r>
              <a:rPr lang="sl-SI" sz="3600" b="1" dirty="0"/>
              <a:t>vaditi strategije prepoznavanja in odzivanja</a:t>
            </a:r>
            <a:r>
              <a:rPr lang="sl-SI" sz="3600" dirty="0"/>
              <a:t>.</a:t>
            </a:r>
          </a:p>
          <a:p>
            <a:r>
              <a:rPr lang="sl-SI" sz="3600" dirty="0"/>
              <a:t>Zagotavlja znanje, veščine in orodja za razvoj kompetenc za </a:t>
            </a:r>
            <a:r>
              <a:rPr lang="sl-SI" sz="3600" b="1" dirty="0"/>
              <a:t>zmanjšanje socialne izolacije in preprečevanje socialne smrti</a:t>
            </a:r>
            <a:r>
              <a:rPr lang="sl-SI" sz="3600" dirty="0"/>
              <a:t> v izobraževalnem in delovnem okolju.</a:t>
            </a:r>
          </a:p>
          <a:p>
            <a:pPr marL="114300" indent="0" algn="ctr">
              <a:buNone/>
            </a:pPr>
            <a:r>
              <a:rPr lang="sl-SI" sz="3600" b="1" dirty="0"/>
              <a:t>„Zavest je prvi korak – povezovanje je zdravilo.“</a:t>
            </a:r>
            <a:endParaRPr lang="sl-SI" sz="3600" dirty="0"/>
          </a:p>
          <a:p>
            <a:pPr marL="114300" indent="0" algn="ctr">
              <a:buNone/>
            </a:pPr>
            <a:r>
              <a:rPr lang="sl-SI" sz="3600" dirty="0"/>
              <a:t>Poročilo o osnovnem kartiranju postavlja temelje za gradnjo Evrope, v kateri nihče ne bo socialno neviden.</a:t>
            </a:r>
          </a:p>
          <a:p>
            <a:pPr marL="457200" lvl="0" indent="-228600" algn="ctr" rtl="0">
              <a:lnSpc>
                <a:spcPct val="90000"/>
              </a:lnSpc>
              <a:spcBef>
                <a:spcPts val="1000"/>
              </a:spcBef>
              <a:spcAft>
                <a:spcPts val="0"/>
              </a:spcAft>
              <a:buClr>
                <a:srgbClr val="FF0000"/>
              </a:buClr>
              <a:buSzPct val="88235"/>
              <a:buFont typeface="Noto Sans Symbols"/>
              <a:buNone/>
            </a:pPr>
            <a:endParaRPr sz="5100" b="1" dirty="0">
              <a:solidFill>
                <a:schemeClr val="dk1"/>
              </a:solidFill>
            </a:endParaRPr>
          </a:p>
          <a:p>
            <a:pPr marL="114300" lvl="0" indent="0" algn="l" rtl="0">
              <a:lnSpc>
                <a:spcPct val="90000"/>
              </a:lnSpc>
              <a:spcBef>
                <a:spcPts val="1000"/>
              </a:spcBef>
              <a:spcAft>
                <a:spcPts val="0"/>
              </a:spcAft>
              <a:buSzPct val="160714"/>
              <a:buNone/>
            </a:pPr>
            <a:endParaRPr dirty="0"/>
          </a:p>
        </p:txBody>
      </p:sp>
      <p:pic>
        <p:nvPicPr>
          <p:cNvPr id="168" name="Google Shape;168;p24"/>
          <p:cNvPicPr preferRelativeResize="0"/>
          <p:nvPr/>
        </p:nvPicPr>
        <p:blipFill rotWithShape="1">
          <a:blip r:embed="rId4">
            <a:alphaModFix/>
          </a:blip>
          <a:srcRect/>
          <a:stretch/>
        </p:blipFill>
        <p:spPr>
          <a:xfrm>
            <a:off x="215249" y="5461001"/>
            <a:ext cx="1438675" cy="1438675"/>
          </a:xfrm>
          <a:prstGeom prst="rect">
            <a:avLst/>
          </a:prstGeom>
          <a:noFill/>
          <a:ln>
            <a:noFill/>
          </a:ln>
        </p:spPr>
      </p:pic>
      <p:pic>
        <p:nvPicPr>
          <p:cNvPr id="169" name="Google Shape;169;p24" descr="Text&#10;&#10;Description automatically generated with medium confidence"/>
          <p:cNvPicPr preferRelativeResize="0"/>
          <p:nvPr/>
        </p:nvPicPr>
        <p:blipFill rotWithShape="1">
          <a:blip r:embed="rId5">
            <a:alphaModFix/>
          </a:blip>
          <a:srcRect/>
          <a:stretch/>
        </p:blipFill>
        <p:spPr>
          <a:xfrm>
            <a:off x="9311533" y="5968499"/>
            <a:ext cx="2499467" cy="524376"/>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1622</Words>
  <Application>Microsoft Office PowerPoint</Application>
  <PresentationFormat>Widescreen</PresentationFormat>
  <Paragraphs>122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Roboto</vt:lpstr>
      <vt:lpstr>Noto Sans Symbols</vt:lpstr>
      <vt:lpstr>Arial</vt:lpstr>
      <vt:lpstr>Calibri</vt:lpstr>
      <vt:lpstr>Office Theme</vt:lpstr>
      <vt:lpstr>PowerPoint Presentation</vt:lpstr>
      <vt:lpstr>PowerPoint Presentation</vt:lpstr>
      <vt:lpstr>Zavedanje o izrazu „socialna smrt“</vt:lpstr>
      <vt:lpstr>Zaznana preprečljivost in poznavanje strategij</vt:lpstr>
      <vt:lpstr>Zavedanje o vzrokih, simptomih in vplivih</vt:lpstr>
      <vt:lpstr>Državljanska odgovornost in skupnostno delovanje</vt:lpstr>
      <vt:lpstr>Ovire za vključevanje ozaveščenosti o socialni smrti</vt:lpstr>
      <vt:lpstr>Dostop do informacij in jezikovne ovire</vt:lpstr>
      <vt:lpstr>Zaključki in naslednji koraki</vt:lpstr>
      <vt:lpstr>Hvala za vašo pozornost!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Begum Cacmak</dc:creator>
  <cp:lastModifiedBy>Marijana Simonič</cp:lastModifiedBy>
  <cp:revision>1</cp:revision>
  <dcterms:created xsi:type="dcterms:W3CDTF">2023-05-05T07:36:22Z</dcterms:created>
  <dcterms:modified xsi:type="dcterms:W3CDTF">2025-10-31T11:18:11Z</dcterms:modified>
</cp:coreProperties>
</file>